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68" r:id="rId1"/>
  </p:sldMasterIdLst>
  <p:notesMasterIdLst>
    <p:notesMasterId r:id="rId17"/>
  </p:notesMasterIdLst>
  <p:sldIdLst>
    <p:sldId id="256" r:id="rId2"/>
    <p:sldId id="297" r:id="rId3"/>
    <p:sldId id="300" r:id="rId4"/>
    <p:sldId id="296" r:id="rId5"/>
    <p:sldId id="298" r:id="rId6"/>
    <p:sldId id="292" r:id="rId7"/>
    <p:sldId id="301" r:id="rId8"/>
    <p:sldId id="299" r:id="rId9"/>
    <p:sldId id="295" r:id="rId10"/>
    <p:sldId id="259" r:id="rId11"/>
    <p:sldId id="302" r:id="rId12"/>
    <p:sldId id="285" r:id="rId13"/>
    <p:sldId id="304" r:id="rId14"/>
    <p:sldId id="303" r:id="rId15"/>
    <p:sldId id="293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0E8"/>
    <a:srgbClr val="FCF1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29299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1957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6748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eb2014fdb4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1eb2014fdb4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1299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eb2014fdb4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1eb2014fdb4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5924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eb2014fdb4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1eb2014fdb4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1299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eb2014fdb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1eb2014fdb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0234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eb2014fdb4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1eb2014fdb4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1299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eb2014fdb4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1eb2014fdb4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1299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1eb205fd2b6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1eb205fd2b6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0778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7619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0754623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3592037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560101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4949289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93713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472005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4371109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1359063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1650375" y="1653000"/>
            <a:ext cx="8992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 sz="4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1"/>
          </p:nvPr>
        </p:nvSpPr>
        <p:spPr>
          <a:xfrm>
            <a:off x="1650375" y="2596273"/>
            <a:ext cx="8992500" cy="2789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0125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ubtitle and text">
  <p:cSld name="Title subtitle and text">
    <p:bg>
      <p:bgPr>
        <a:solidFill>
          <a:schemeClr val="accen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"/>
          <p:cNvSpPr txBox="1">
            <a:spLocks noGrp="1"/>
          </p:cNvSpPr>
          <p:nvPr>
            <p:ph type="title"/>
          </p:nvPr>
        </p:nvSpPr>
        <p:spPr>
          <a:xfrm>
            <a:off x="2576950" y="2065300"/>
            <a:ext cx="7038300" cy="1278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"/>
          <p:cNvSpPr txBox="1">
            <a:spLocks noGrp="1"/>
          </p:cNvSpPr>
          <p:nvPr>
            <p:ph type="subTitle" idx="1"/>
          </p:nvPr>
        </p:nvSpPr>
        <p:spPr>
          <a:xfrm>
            <a:off x="2576763" y="3343623"/>
            <a:ext cx="7038300" cy="530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1" name="Google Shape;91;p6"/>
          <p:cNvSpPr txBox="1">
            <a:spLocks noGrp="1"/>
          </p:cNvSpPr>
          <p:nvPr>
            <p:ph type="body" idx="2"/>
          </p:nvPr>
        </p:nvSpPr>
        <p:spPr>
          <a:xfrm>
            <a:off x="2576813" y="3834150"/>
            <a:ext cx="7038300" cy="985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55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1800"/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8177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1343130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9801994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875999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107731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8870144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7522480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6236870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2263446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47063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69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  <p:sldLayoutId id="2147484179" r:id="rId11"/>
    <p:sldLayoutId id="2147484180" r:id="rId12"/>
    <p:sldLayoutId id="2147484181" r:id="rId13"/>
    <p:sldLayoutId id="2147484182" r:id="rId14"/>
    <p:sldLayoutId id="2147484183" r:id="rId15"/>
    <p:sldLayoutId id="2147484184" r:id="rId16"/>
    <p:sldLayoutId id="2147484185" r:id="rId17"/>
    <p:sldLayoutId id="2147484186" r:id="rId18"/>
    <p:sldLayoutId id="2147484187" r:id="rId19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1.png"/><Relationship Id="rId4" Type="http://schemas.openxmlformats.org/officeDocument/2006/relationships/hyperlink" Target="mailto:dmc89@mail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32000">
              <a:schemeClr val="tx2">
                <a:lumMod val="40000"/>
                <a:lumOff val="60000"/>
              </a:schemeClr>
            </a:gs>
            <a:gs pos="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3"/>
          <p:cNvSpPr txBox="1">
            <a:spLocks noGrp="1"/>
          </p:cNvSpPr>
          <p:nvPr>
            <p:ph type="ctrTitle"/>
          </p:nvPr>
        </p:nvSpPr>
        <p:spPr>
          <a:xfrm>
            <a:off x="484093" y="2194677"/>
            <a:ext cx="11187953" cy="261795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Программа развития ДОО: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 вопросы и ответы</a:t>
            </a:r>
            <a:endParaRPr sz="40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82" y="-387159"/>
            <a:ext cx="2581835" cy="2581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6"/>
          <p:cNvSpPr txBox="1">
            <a:spLocks noGrp="1"/>
          </p:cNvSpPr>
          <p:nvPr>
            <p:ph type="title"/>
          </p:nvPr>
        </p:nvSpPr>
        <p:spPr>
          <a:xfrm>
            <a:off x="1159329" y="538843"/>
            <a:ext cx="9373892" cy="167071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РЕАЛИЗАЦИИ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(с </a:t>
            </a:r>
            <a:r>
              <a:rPr lang="ru-RU" sz="2200" b="1" cap="none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учётом заданных на региональном уровне KPI) </a:t>
            </a:r>
            <a:r>
              <a:rPr 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пункт 3.7. </a:t>
            </a:r>
            <a:br>
              <a:rPr 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/>
            </a:r>
            <a:br>
              <a:rPr 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/>
            </a:r>
            <a:br>
              <a:rPr 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endParaRPr sz="2200" cap="none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272" y="2209557"/>
            <a:ext cx="11665304" cy="4412624"/>
          </a:xfrm>
        </p:spPr>
        <p:txBody>
          <a:bodyPr>
            <a:normAutofit fontScale="92500"/>
          </a:bodyPr>
          <a:lstStyle/>
          <a:p>
            <a:pPr marL="101600" indent="0" algn="just">
              <a:buClrTx/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Приоритетными направлениями развития дошкольного образования в муниципальном образовании город Краснодар являются:</a:t>
            </a:r>
          </a:p>
          <a:p>
            <a:pPr marL="101600" indent="0" algn="just">
              <a:buClrTx/>
              <a:buNone/>
            </a:pPr>
            <a:endParaRPr lang="ru-RU" sz="2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Tx/>
              <a:buFont typeface="Wingdings" panose="05000000000000000000" pitchFamily="2" charset="2"/>
              <a:buChar char="v"/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Эффективная реализация федеральной образовательной программы дошкольного образования;</a:t>
            </a:r>
          </a:p>
          <a:p>
            <a:pPr algn="just">
              <a:buClrTx/>
              <a:buFont typeface="Wingdings" panose="05000000000000000000" pitchFamily="2" charset="2"/>
              <a:buChar char="v"/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эффективной образовательной среды;</a:t>
            </a:r>
          </a:p>
          <a:p>
            <a:pPr algn="just">
              <a:buClrTx/>
              <a:buFont typeface="Wingdings" panose="05000000000000000000" pitchFamily="2" charset="2"/>
              <a:buChar char="v"/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 оказание психолог-педагогической, методической и консультационной помощи родителям(законным представителям);</a:t>
            </a:r>
          </a:p>
          <a:p>
            <a:pPr algn="just">
              <a:buClrTx/>
              <a:buFont typeface="Wingdings" panose="05000000000000000000" pitchFamily="2" charset="2"/>
              <a:buChar char="v"/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 сопровождение педагогических кадров;</a:t>
            </a:r>
          </a:p>
          <a:p>
            <a:pPr algn="just">
              <a:buClrTx/>
              <a:buFont typeface="Wingdings" panose="05000000000000000000" pitchFamily="2" charset="2"/>
              <a:buChar char="v"/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непрерывности образования;</a:t>
            </a:r>
          </a:p>
          <a:p>
            <a:pPr algn="just">
              <a:buClrTx/>
              <a:buFont typeface="Wingdings" panose="05000000000000000000" pitchFamily="2" charset="2"/>
              <a:buChar char="v"/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 родителей;</a:t>
            </a:r>
          </a:p>
          <a:p>
            <a:pPr algn="just">
              <a:buClrTx/>
              <a:buFont typeface="Wingdings" panose="05000000000000000000" pitchFamily="2" charset="2"/>
              <a:buChar char="v"/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альтернативных форм оказания логопедической помощи;</a:t>
            </a:r>
          </a:p>
          <a:p>
            <a:pPr algn="just">
              <a:buClrTx/>
              <a:buFont typeface="Wingdings" panose="05000000000000000000" pitchFamily="2" charset="2"/>
              <a:buChar char="v"/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раннего физического развития детей;</a:t>
            </a:r>
          </a:p>
          <a:p>
            <a:pPr algn="just">
              <a:buClrTx/>
              <a:buFont typeface="Wingdings" panose="05000000000000000000" pitchFamily="2" charset="2"/>
              <a:buChar char="v"/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предпосылок функциональной грамотности.</a:t>
            </a:r>
          </a:p>
          <a:p>
            <a:pPr algn="just">
              <a:buClrTx/>
              <a:buFont typeface="Wingdings" panose="05000000000000000000" pitchFamily="2" charset="2"/>
              <a:buChar char="v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-302916"/>
            <a:ext cx="2578978" cy="1876926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28600" y="1012371"/>
            <a:ext cx="11348357" cy="5633358"/>
          </a:xfrm>
        </p:spPr>
        <p:txBody>
          <a:bodyPr>
            <a:noAutofit/>
          </a:bodyPr>
          <a:lstStyle/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75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ГБОУ ДОП 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75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развития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края» 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49580" algn="just">
              <a:spcAft>
                <a:spcPts val="75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Обеспечить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доступность для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инвалидов и лиц с ОВЗ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49580" algn="just">
              <a:spcAft>
                <a:spcPts val="75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Модернизировать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образовательной организации</a:t>
            </a:r>
          </a:p>
          <a:p>
            <a:pPr indent="449580" algn="just">
              <a:spcAft>
                <a:spcPts val="75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Реализовывать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программу Просвещения для родителей воспитанников</a:t>
            </a:r>
          </a:p>
          <a:p>
            <a:pPr indent="449580" algn="just">
              <a:spcAft>
                <a:spcPts val="75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Внедрять инновационная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работу ДОО</a:t>
            </a:r>
          </a:p>
          <a:p>
            <a:pPr indent="449580" algn="just">
              <a:spcAft>
                <a:spcPts val="75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Провести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дебюрократизацию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рабочих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процессов</a:t>
            </a:r>
          </a:p>
          <a:p>
            <a:pPr indent="449580" algn="just">
              <a:spcAft>
                <a:spcPts val="75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Оснастить медицинские кабинеты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750"/>
              </a:spcAft>
            </a:pPr>
            <a:endParaRPr lang="ru-RU" sz="2400" dirty="0">
              <a:solidFill>
                <a:srgbClr val="222222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750"/>
              </a:spcAft>
            </a:pPr>
            <a:endParaRPr lang="ru-RU" sz="3200" dirty="0">
              <a:solidFill>
                <a:srgbClr val="222222"/>
              </a:solidFill>
              <a:latin typeface="Times New Roman"/>
              <a:ea typeface="Times New Roman"/>
              <a:cs typeface="Times New Roman"/>
            </a:endParaRPr>
          </a:p>
          <a:p>
            <a:endParaRPr lang="ru-RU" sz="3600" dirty="0"/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286" y="-506076"/>
            <a:ext cx="2584928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9421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484345" y="2133445"/>
            <a:ext cx="8624236" cy="1899540"/>
          </a:xfrm>
        </p:spPr>
        <p:txBody>
          <a:bodyPr>
            <a:noAutofit/>
          </a:bodyPr>
          <a:lstStyle/>
          <a:p>
            <a:pPr marL="0" marR="80010" lvl="0" indent="0">
              <a:lnSpc>
                <a:spcPct val="115000"/>
              </a:lnSpc>
              <a:buNone/>
            </a:pPr>
            <a:r>
              <a:rPr lang="ru-RU" sz="2800" b="1" cap="all" dirty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ПРОГРАММА ПРОСВЕЩЕНИЯ РОДИТЕЛЕЙ </a:t>
            </a:r>
            <a:endParaRPr lang="ru-RU" sz="2800" b="1" cap="all" dirty="0" smtClean="0">
              <a:ln w="3175" cmpd="sng">
                <a:noFill/>
              </a:ln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80010" lvl="0" indent="0">
              <a:lnSpc>
                <a:spcPct val="115000"/>
              </a:lnSpc>
              <a:buNone/>
            </a:pPr>
            <a:r>
              <a:rPr lang="ru-RU" sz="2800" b="1" cap="all" dirty="0" smtClean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ru-RU" sz="2800" b="1" cap="all" dirty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законных представителей) детей дошкольного возраста, посещающих дошкольное учреждение</a:t>
            </a:r>
          </a:p>
        </p:txBody>
      </p:sp>
      <p:pic>
        <p:nvPicPr>
          <p:cNvPr id="16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2559" y="-195833"/>
            <a:ext cx="2584928" cy="25849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399" y="4797283"/>
            <a:ext cx="1891928" cy="18919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6" t="996" r="23976" b="697"/>
          <a:stretch/>
        </p:blipFill>
        <p:spPr>
          <a:xfrm>
            <a:off x="437374" y="1860035"/>
            <a:ext cx="3143224" cy="439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23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28600" y="1012371"/>
            <a:ext cx="11348357" cy="5633358"/>
          </a:xfrm>
        </p:spPr>
        <p:txBody>
          <a:bodyPr>
            <a:noAutofit/>
          </a:bodyPr>
          <a:lstStyle/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750"/>
              </a:spcAft>
            </a:pPr>
            <a:endParaRPr lang="ru-RU" sz="2400" b="1" dirty="0" smtClean="0">
              <a:latin typeface="Times New Roman"/>
              <a:ea typeface="Times New Roman"/>
            </a:endParaRPr>
          </a:p>
          <a:p>
            <a:pPr indent="449580" algn="just">
              <a:spcAft>
                <a:spcPts val="750"/>
              </a:spcAft>
            </a:pPr>
            <a:r>
              <a:rPr lang="ru-RU" sz="2400" dirty="0" smtClean="0">
                <a:solidFill>
                  <a:schemeClr val="bg1"/>
                </a:solidFill>
                <a:latin typeface="Times New Roman"/>
                <a:ea typeface="Times New Roman"/>
              </a:rPr>
              <a:t>Что </a:t>
            </a:r>
            <a:r>
              <a:rPr lang="ru-RU" sz="2400" dirty="0">
                <a:solidFill>
                  <a:schemeClr val="bg1"/>
                </a:solidFill>
                <a:latin typeface="Times New Roman"/>
                <a:ea typeface="Times New Roman"/>
              </a:rPr>
              <a:t>мы анализируем в </a:t>
            </a:r>
            <a:r>
              <a:rPr lang="ru-RU" sz="2400" dirty="0" smtClean="0">
                <a:solidFill>
                  <a:schemeClr val="bg1"/>
                </a:solidFill>
                <a:latin typeface="Times New Roman"/>
                <a:ea typeface="Times New Roman"/>
              </a:rPr>
              <a:t>отчетах</a:t>
            </a:r>
          </a:p>
          <a:p>
            <a:pPr indent="449580" algn="just">
              <a:spcAft>
                <a:spcPts val="75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	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• </a:t>
            </a: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	Движение к целям</a:t>
            </a:r>
          </a:p>
          <a:p>
            <a:pPr indent="449580" algn="just">
              <a:spcAft>
                <a:spcPts val="75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	Эффективность использования ресурсов</a:t>
            </a:r>
          </a:p>
          <a:p>
            <a:pPr indent="449580" algn="just">
              <a:spcAft>
                <a:spcPts val="75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Преодоление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препятствий</a:t>
            </a:r>
          </a:p>
          <a:p>
            <a:pPr indent="449580" algn="just">
              <a:spcAft>
                <a:spcPts val="75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•	Планы на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будущее </a:t>
            </a:r>
            <a:endParaRPr lang="ru-RU" sz="2400" dirty="0">
              <a:solidFill>
                <a:srgbClr val="222222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750"/>
              </a:spcAft>
            </a:pPr>
            <a:endParaRPr lang="ru-RU" sz="3200" dirty="0">
              <a:solidFill>
                <a:srgbClr val="222222"/>
              </a:solidFill>
              <a:latin typeface="Times New Roman"/>
              <a:ea typeface="Times New Roman"/>
              <a:cs typeface="Times New Roman"/>
            </a:endParaRPr>
          </a:p>
          <a:p>
            <a:endParaRPr lang="ru-RU" sz="3600" dirty="0"/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286" y="-506076"/>
            <a:ext cx="2584928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055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28600" y="1012371"/>
            <a:ext cx="11348357" cy="5633358"/>
          </a:xfrm>
        </p:spPr>
        <p:txBody>
          <a:bodyPr>
            <a:noAutofit/>
          </a:bodyPr>
          <a:lstStyle/>
          <a:p>
            <a:endParaRPr lang="ru-RU" sz="1600" b="1" dirty="0" smtClean="0"/>
          </a:p>
          <a:p>
            <a:endParaRPr lang="ru-RU" sz="1600" b="1" dirty="0"/>
          </a:p>
          <a:p>
            <a:r>
              <a:rPr lang="ru-RU" sz="3600" b="1" dirty="0" smtClean="0"/>
              <a:t>ДОО </a:t>
            </a:r>
            <a:r>
              <a:rPr lang="ru-RU" sz="3600" b="1" dirty="0"/>
              <a:t>№/ </a:t>
            </a:r>
            <a:r>
              <a:rPr lang="ru-RU" sz="3600" b="1" dirty="0" smtClean="0"/>
              <a:t>№: </a:t>
            </a:r>
            <a:r>
              <a:rPr lang="ru-RU" sz="3600" b="1" dirty="0"/>
              <a:t>1, 5, 6, 14, 15, 33, 34, 41, 51, 54, 56, 61, 70, 73, 85, 86, 88, 99, 100, </a:t>
            </a:r>
            <a:endParaRPr lang="ru-RU" sz="3600" b="1" dirty="0" smtClean="0"/>
          </a:p>
          <a:p>
            <a:r>
              <a:rPr lang="ru-RU" sz="3600" b="1" dirty="0" smtClean="0"/>
              <a:t>121</a:t>
            </a:r>
            <a:r>
              <a:rPr lang="ru-RU" sz="3600" b="1" dirty="0"/>
              <a:t>, 127, 128, 132, 170, 183, 204, 206, 207, 219, 214, 218, </a:t>
            </a:r>
            <a:r>
              <a:rPr lang="ru-RU" sz="3600" b="1" dirty="0" smtClean="0"/>
              <a:t>236</a:t>
            </a:r>
          </a:p>
          <a:p>
            <a:pPr algn="just"/>
            <a:r>
              <a:rPr lang="ru-RU" sz="3600" b="1" dirty="0" smtClean="0"/>
              <a:t>сроки </a:t>
            </a:r>
            <a:r>
              <a:rPr lang="ru-RU" sz="3600" b="1" dirty="0"/>
              <a:t>реализации Программы развития - 2022 – 2025 гг</a:t>
            </a:r>
            <a:r>
              <a:rPr lang="ru-RU" sz="3600" b="1" dirty="0" smtClean="0"/>
              <a:t>. и вновь открытые ДОО</a:t>
            </a:r>
            <a:endParaRPr lang="ru-RU" sz="3600" b="1" dirty="0"/>
          </a:p>
          <a:p>
            <a:endParaRPr lang="ru-RU" sz="3600" dirty="0"/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286" y="-506076"/>
            <a:ext cx="2584928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4165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42"/>
          <p:cNvSpPr txBox="1">
            <a:spLocks noGrp="1"/>
          </p:cNvSpPr>
          <p:nvPr>
            <p:ph type="title"/>
          </p:nvPr>
        </p:nvSpPr>
        <p:spPr>
          <a:xfrm>
            <a:off x="2576950" y="2371430"/>
            <a:ext cx="7038300" cy="77756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bg2">
                    <a:lumMod val="75000"/>
                  </a:schemeClr>
                </a:solidFill>
              </a:rPr>
              <a:t>Благодарю за внимание!</a:t>
            </a:r>
            <a:endParaRPr sz="3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04" name="Google Shape;604;p42"/>
          <p:cNvSpPr txBox="1">
            <a:spLocks noGrp="1"/>
          </p:cNvSpPr>
          <p:nvPr>
            <p:ph type="body" idx="2"/>
          </p:nvPr>
        </p:nvSpPr>
        <p:spPr>
          <a:xfrm>
            <a:off x="2576950" y="3190218"/>
            <a:ext cx="7038300" cy="162483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на связи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>
              <a:buClr>
                <a:srgbClr val="000000"/>
              </a:buClr>
              <a:buNone/>
            </a:pP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Didact Gothic"/>
              </a:rPr>
              <a:t>Отдел анализа и поддержки дошкольного образования</a:t>
            </a:r>
          </a:p>
          <a:p>
            <a:pPr marL="0" lvl="0" indent="0" defTabSz="914400">
              <a:buClr>
                <a:srgbClr val="000000"/>
              </a:buClr>
              <a:buNone/>
            </a:pP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Didact Gothic"/>
                <a:hlinkClick r:id="rId4"/>
              </a:rPr>
              <a:t>dmc89@mail.ru</a:t>
            </a: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Didact Gothic"/>
              </a:rPr>
              <a:t>,</a:t>
            </a:r>
          </a:p>
          <a:p>
            <a:pPr marL="0" lvl="0" indent="0" defTabSz="914400">
              <a:buClr>
                <a:srgbClr val="000000"/>
              </a:buClr>
              <a:buNone/>
            </a:pP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Didact Gothic"/>
              </a:rPr>
              <a:t>+7 (861) 991-29-20 (доб. 202)</a:t>
            </a:r>
          </a:p>
          <a:p>
            <a:pPr marL="0" indent="0">
              <a:buNone/>
            </a:pPr>
            <a:endParaRPr dirty="0"/>
          </a:p>
        </p:txBody>
      </p:sp>
      <p:sp>
        <p:nvSpPr>
          <p:cNvPr id="605" name="Google Shape;605;p42"/>
          <p:cNvSpPr/>
          <p:nvPr/>
        </p:nvSpPr>
        <p:spPr>
          <a:xfrm>
            <a:off x="5969689" y="4990175"/>
            <a:ext cx="105460" cy="228642"/>
          </a:xfrm>
          <a:custGeom>
            <a:avLst/>
            <a:gdLst/>
            <a:ahLst/>
            <a:cxnLst/>
            <a:rect l="l" t="t" r="r" b="b"/>
            <a:pathLst>
              <a:path w="7907" h="17146" extrusionOk="0">
                <a:moveTo>
                  <a:pt x="5538" y="0"/>
                </a:moveTo>
                <a:cubicBezTo>
                  <a:pt x="2969" y="0"/>
                  <a:pt x="1802" y="1134"/>
                  <a:pt x="1802" y="3303"/>
                </a:cubicBezTo>
                <a:lnTo>
                  <a:pt x="1802" y="5604"/>
                </a:lnTo>
                <a:lnTo>
                  <a:pt x="0" y="5604"/>
                </a:lnTo>
                <a:lnTo>
                  <a:pt x="0" y="8540"/>
                </a:lnTo>
                <a:lnTo>
                  <a:pt x="1802" y="8540"/>
                </a:lnTo>
                <a:lnTo>
                  <a:pt x="1802" y="17146"/>
                </a:lnTo>
                <a:lnTo>
                  <a:pt x="5238" y="17146"/>
                </a:lnTo>
                <a:lnTo>
                  <a:pt x="5238" y="8473"/>
                </a:lnTo>
                <a:lnTo>
                  <a:pt x="7673" y="8473"/>
                </a:lnTo>
                <a:lnTo>
                  <a:pt x="7906" y="5604"/>
                </a:lnTo>
                <a:lnTo>
                  <a:pt x="5238" y="5604"/>
                </a:lnTo>
                <a:lnTo>
                  <a:pt x="5238" y="3936"/>
                </a:lnTo>
                <a:cubicBezTo>
                  <a:pt x="5238" y="3269"/>
                  <a:pt x="5404" y="3002"/>
                  <a:pt x="6038" y="3002"/>
                </a:cubicBezTo>
                <a:lnTo>
                  <a:pt x="7906" y="3002"/>
                </a:lnTo>
                <a:lnTo>
                  <a:pt x="790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6" name="Google Shape;606;p42"/>
          <p:cNvGrpSpPr/>
          <p:nvPr/>
        </p:nvGrpSpPr>
        <p:grpSpPr>
          <a:xfrm>
            <a:off x="6280034" y="4984669"/>
            <a:ext cx="239847" cy="239901"/>
            <a:chOff x="5162200" y="4097750"/>
            <a:chExt cx="338385" cy="338414"/>
          </a:xfrm>
        </p:grpSpPr>
        <p:sp>
          <p:nvSpPr>
            <p:cNvPr id="607" name="Google Shape;607;p42"/>
            <p:cNvSpPr/>
            <p:nvPr/>
          </p:nvSpPr>
          <p:spPr>
            <a:xfrm>
              <a:off x="5162200" y="4097750"/>
              <a:ext cx="338385" cy="338414"/>
            </a:xfrm>
            <a:custGeom>
              <a:avLst/>
              <a:gdLst/>
              <a:ahLst/>
              <a:cxnLst/>
              <a:rect l="l" t="t" r="r" b="b"/>
              <a:pathLst>
                <a:path w="11842" h="11843" extrusionOk="0">
                  <a:moveTo>
                    <a:pt x="5938" y="1068"/>
                  </a:moveTo>
                  <a:cubicBezTo>
                    <a:pt x="7505" y="1068"/>
                    <a:pt x="7706" y="1068"/>
                    <a:pt x="8339" y="1101"/>
                  </a:cubicBezTo>
                  <a:cubicBezTo>
                    <a:pt x="8906" y="1135"/>
                    <a:pt x="9207" y="1201"/>
                    <a:pt x="9440" y="1301"/>
                  </a:cubicBezTo>
                  <a:cubicBezTo>
                    <a:pt x="9707" y="1401"/>
                    <a:pt x="9907" y="1535"/>
                    <a:pt x="10107" y="1735"/>
                  </a:cubicBezTo>
                  <a:cubicBezTo>
                    <a:pt x="10307" y="1935"/>
                    <a:pt x="10441" y="2135"/>
                    <a:pt x="10541" y="2435"/>
                  </a:cubicBezTo>
                  <a:cubicBezTo>
                    <a:pt x="10641" y="2636"/>
                    <a:pt x="10741" y="2936"/>
                    <a:pt x="10741" y="3536"/>
                  </a:cubicBezTo>
                  <a:cubicBezTo>
                    <a:pt x="10774" y="4137"/>
                    <a:pt x="10774" y="4337"/>
                    <a:pt x="10774" y="5905"/>
                  </a:cubicBezTo>
                  <a:cubicBezTo>
                    <a:pt x="10774" y="7506"/>
                    <a:pt x="10774" y="7706"/>
                    <a:pt x="10741" y="8306"/>
                  </a:cubicBezTo>
                  <a:cubicBezTo>
                    <a:pt x="10741" y="8907"/>
                    <a:pt x="10641" y="9207"/>
                    <a:pt x="10541" y="9407"/>
                  </a:cubicBezTo>
                  <a:cubicBezTo>
                    <a:pt x="10441" y="9707"/>
                    <a:pt x="10307" y="9907"/>
                    <a:pt x="10107" y="10108"/>
                  </a:cubicBezTo>
                  <a:cubicBezTo>
                    <a:pt x="9907" y="10308"/>
                    <a:pt x="9707" y="10441"/>
                    <a:pt x="9440" y="10541"/>
                  </a:cubicBezTo>
                  <a:cubicBezTo>
                    <a:pt x="9207" y="10608"/>
                    <a:pt x="8906" y="10708"/>
                    <a:pt x="8339" y="10741"/>
                  </a:cubicBezTo>
                  <a:cubicBezTo>
                    <a:pt x="7706" y="10775"/>
                    <a:pt x="7505" y="10775"/>
                    <a:pt x="5938" y="10775"/>
                  </a:cubicBezTo>
                  <a:cubicBezTo>
                    <a:pt x="4337" y="10775"/>
                    <a:pt x="4170" y="10775"/>
                    <a:pt x="3536" y="10741"/>
                  </a:cubicBezTo>
                  <a:cubicBezTo>
                    <a:pt x="2969" y="10708"/>
                    <a:pt x="2635" y="10608"/>
                    <a:pt x="2435" y="10541"/>
                  </a:cubicBezTo>
                  <a:cubicBezTo>
                    <a:pt x="2168" y="10441"/>
                    <a:pt x="1968" y="10308"/>
                    <a:pt x="1735" y="10108"/>
                  </a:cubicBezTo>
                  <a:cubicBezTo>
                    <a:pt x="1535" y="9874"/>
                    <a:pt x="1401" y="9674"/>
                    <a:pt x="1301" y="9407"/>
                  </a:cubicBezTo>
                  <a:cubicBezTo>
                    <a:pt x="1234" y="9207"/>
                    <a:pt x="1134" y="8907"/>
                    <a:pt x="1101" y="8306"/>
                  </a:cubicBezTo>
                  <a:cubicBezTo>
                    <a:pt x="1068" y="7706"/>
                    <a:pt x="1068" y="7506"/>
                    <a:pt x="1068" y="5905"/>
                  </a:cubicBezTo>
                  <a:cubicBezTo>
                    <a:pt x="1068" y="4337"/>
                    <a:pt x="1068" y="4137"/>
                    <a:pt x="1101" y="3536"/>
                  </a:cubicBezTo>
                  <a:cubicBezTo>
                    <a:pt x="1134" y="2936"/>
                    <a:pt x="1234" y="2636"/>
                    <a:pt x="1301" y="2435"/>
                  </a:cubicBezTo>
                  <a:cubicBezTo>
                    <a:pt x="1401" y="2135"/>
                    <a:pt x="1535" y="1935"/>
                    <a:pt x="1735" y="1735"/>
                  </a:cubicBezTo>
                  <a:cubicBezTo>
                    <a:pt x="1968" y="1535"/>
                    <a:pt x="2168" y="1401"/>
                    <a:pt x="2435" y="1301"/>
                  </a:cubicBezTo>
                  <a:cubicBezTo>
                    <a:pt x="2635" y="1235"/>
                    <a:pt x="2969" y="1135"/>
                    <a:pt x="3536" y="1101"/>
                  </a:cubicBezTo>
                  <a:cubicBezTo>
                    <a:pt x="4170" y="1068"/>
                    <a:pt x="4337" y="1068"/>
                    <a:pt x="5938" y="1068"/>
                  </a:cubicBezTo>
                  <a:close/>
                  <a:moveTo>
                    <a:pt x="5938" y="0"/>
                  </a:moveTo>
                  <a:cubicBezTo>
                    <a:pt x="4337" y="0"/>
                    <a:pt x="4103" y="0"/>
                    <a:pt x="3503" y="34"/>
                  </a:cubicBezTo>
                  <a:cubicBezTo>
                    <a:pt x="2869" y="67"/>
                    <a:pt x="2435" y="167"/>
                    <a:pt x="2035" y="301"/>
                  </a:cubicBezTo>
                  <a:cubicBezTo>
                    <a:pt x="1668" y="467"/>
                    <a:pt x="1334" y="668"/>
                    <a:pt x="1001" y="1001"/>
                  </a:cubicBezTo>
                  <a:cubicBezTo>
                    <a:pt x="667" y="1335"/>
                    <a:pt x="467" y="1635"/>
                    <a:pt x="300" y="2035"/>
                  </a:cubicBezTo>
                  <a:cubicBezTo>
                    <a:pt x="167" y="2402"/>
                    <a:pt x="67" y="2836"/>
                    <a:pt x="33" y="3470"/>
                  </a:cubicBezTo>
                  <a:cubicBezTo>
                    <a:pt x="0" y="4103"/>
                    <a:pt x="0" y="4303"/>
                    <a:pt x="0" y="5938"/>
                  </a:cubicBezTo>
                  <a:cubicBezTo>
                    <a:pt x="0" y="7539"/>
                    <a:pt x="0" y="7739"/>
                    <a:pt x="33" y="8373"/>
                  </a:cubicBezTo>
                  <a:cubicBezTo>
                    <a:pt x="67" y="9007"/>
                    <a:pt x="167" y="9440"/>
                    <a:pt x="300" y="9807"/>
                  </a:cubicBezTo>
                  <a:cubicBezTo>
                    <a:pt x="467" y="10208"/>
                    <a:pt x="667" y="10541"/>
                    <a:pt x="1001" y="10841"/>
                  </a:cubicBezTo>
                  <a:cubicBezTo>
                    <a:pt x="1334" y="11175"/>
                    <a:pt x="1668" y="11375"/>
                    <a:pt x="2035" y="11542"/>
                  </a:cubicBezTo>
                  <a:cubicBezTo>
                    <a:pt x="2435" y="11675"/>
                    <a:pt x="2869" y="11775"/>
                    <a:pt x="3503" y="11809"/>
                  </a:cubicBezTo>
                  <a:cubicBezTo>
                    <a:pt x="4103" y="11842"/>
                    <a:pt x="4337" y="11842"/>
                    <a:pt x="5938" y="11842"/>
                  </a:cubicBezTo>
                  <a:cubicBezTo>
                    <a:pt x="7539" y="11842"/>
                    <a:pt x="7739" y="11842"/>
                    <a:pt x="8373" y="11809"/>
                  </a:cubicBezTo>
                  <a:cubicBezTo>
                    <a:pt x="9007" y="11775"/>
                    <a:pt x="9440" y="11675"/>
                    <a:pt x="9807" y="11542"/>
                  </a:cubicBezTo>
                  <a:cubicBezTo>
                    <a:pt x="10207" y="11375"/>
                    <a:pt x="10541" y="11175"/>
                    <a:pt x="10875" y="10841"/>
                  </a:cubicBezTo>
                  <a:cubicBezTo>
                    <a:pt x="11208" y="10508"/>
                    <a:pt x="11408" y="10208"/>
                    <a:pt x="11542" y="9807"/>
                  </a:cubicBezTo>
                  <a:cubicBezTo>
                    <a:pt x="11708" y="9440"/>
                    <a:pt x="11775" y="9007"/>
                    <a:pt x="11809" y="8373"/>
                  </a:cubicBezTo>
                  <a:cubicBezTo>
                    <a:pt x="11842" y="7739"/>
                    <a:pt x="11842" y="7539"/>
                    <a:pt x="11842" y="5938"/>
                  </a:cubicBezTo>
                  <a:cubicBezTo>
                    <a:pt x="11842" y="4303"/>
                    <a:pt x="11842" y="4103"/>
                    <a:pt x="11809" y="3470"/>
                  </a:cubicBezTo>
                  <a:cubicBezTo>
                    <a:pt x="11809" y="2836"/>
                    <a:pt x="11708" y="2402"/>
                    <a:pt x="11542" y="2035"/>
                  </a:cubicBezTo>
                  <a:cubicBezTo>
                    <a:pt x="11408" y="1668"/>
                    <a:pt x="11175" y="1301"/>
                    <a:pt x="10875" y="1001"/>
                  </a:cubicBezTo>
                  <a:cubicBezTo>
                    <a:pt x="10541" y="668"/>
                    <a:pt x="10207" y="467"/>
                    <a:pt x="9807" y="301"/>
                  </a:cubicBezTo>
                  <a:cubicBezTo>
                    <a:pt x="9440" y="167"/>
                    <a:pt x="9007" y="67"/>
                    <a:pt x="8373" y="34"/>
                  </a:cubicBezTo>
                  <a:cubicBezTo>
                    <a:pt x="7739" y="0"/>
                    <a:pt x="7539" y="0"/>
                    <a:pt x="5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42"/>
            <p:cNvSpPr/>
            <p:nvPr/>
          </p:nvSpPr>
          <p:spPr>
            <a:xfrm>
              <a:off x="5245127" y="4179731"/>
              <a:ext cx="173507" cy="174450"/>
            </a:xfrm>
            <a:custGeom>
              <a:avLst/>
              <a:gdLst/>
              <a:ahLst/>
              <a:cxnLst/>
              <a:rect l="l" t="t" r="r" b="b"/>
              <a:pathLst>
                <a:path w="6072" h="6105" extrusionOk="0">
                  <a:moveTo>
                    <a:pt x="3036" y="1068"/>
                  </a:moveTo>
                  <a:cubicBezTo>
                    <a:pt x="4136" y="1068"/>
                    <a:pt x="5004" y="1968"/>
                    <a:pt x="5004" y="3036"/>
                  </a:cubicBezTo>
                  <a:cubicBezTo>
                    <a:pt x="5004" y="4136"/>
                    <a:pt x="4136" y="5037"/>
                    <a:pt x="3036" y="5037"/>
                  </a:cubicBezTo>
                  <a:cubicBezTo>
                    <a:pt x="1935" y="5037"/>
                    <a:pt x="1068" y="4136"/>
                    <a:pt x="1068" y="3036"/>
                  </a:cubicBezTo>
                  <a:cubicBezTo>
                    <a:pt x="1068" y="1968"/>
                    <a:pt x="1935" y="1068"/>
                    <a:pt x="3036" y="1068"/>
                  </a:cubicBezTo>
                  <a:close/>
                  <a:moveTo>
                    <a:pt x="3036" y="0"/>
                  </a:moveTo>
                  <a:cubicBezTo>
                    <a:pt x="1334" y="0"/>
                    <a:pt x="0" y="1368"/>
                    <a:pt x="0" y="3036"/>
                  </a:cubicBezTo>
                  <a:cubicBezTo>
                    <a:pt x="0" y="4737"/>
                    <a:pt x="1334" y="6104"/>
                    <a:pt x="3036" y="6104"/>
                  </a:cubicBezTo>
                  <a:cubicBezTo>
                    <a:pt x="4704" y="6104"/>
                    <a:pt x="6071" y="4737"/>
                    <a:pt x="6071" y="3036"/>
                  </a:cubicBezTo>
                  <a:cubicBezTo>
                    <a:pt x="6071" y="1368"/>
                    <a:pt x="4704" y="0"/>
                    <a:pt x="3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42"/>
            <p:cNvSpPr/>
            <p:nvPr/>
          </p:nvSpPr>
          <p:spPr>
            <a:xfrm>
              <a:off x="5401436" y="4155900"/>
              <a:ext cx="41034" cy="41005"/>
            </a:xfrm>
            <a:custGeom>
              <a:avLst/>
              <a:gdLst/>
              <a:ahLst/>
              <a:cxnLst/>
              <a:rect l="l" t="t" r="r" b="b"/>
              <a:pathLst>
                <a:path w="1436" h="1435" extrusionOk="0">
                  <a:moveTo>
                    <a:pt x="735" y="0"/>
                  </a:moveTo>
                  <a:cubicBezTo>
                    <a:pt x="334" y="0"/>
                    <a:pt x="1" y="334"/>
                    <a:pt x="1" y="734"/>
                  </a:cubicBezTo>
                  <a:cubicBezTo>
                    <a:pt x="1" y="1101"/>
                    <a:pt x="334" y="1435"/>
                    <a:pt x="735" y="1435"/>
                  </a:cubicBezTo>
                  <a:cubicBezTo>
                    <a:pt x="1135" y="1435"/>
                    <a:pt x="1435" y="1101"/>
                    <a:pt x="1435" y="734"/>
                  </a:cubicBezTo>
                  <a:cubicBezTo>
                    <a:pt x="1435" y="334"/>
                    <a:pt x="1102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0" name="Google Shape;610;p42"/>
          <p:cNvSpPr/>
          <p:nvPr/>
        </p:nvSpPr>
        <p:spPr>
          <a:xfrm>
            <a:off x="5542863" y="5014276"/>
            <a:ext cx="221815" cy="180436"/>
          </a:xfrm>
          <a:custGeom>
            <a:avLst/>
            <a:gdLst/>
            <a:ahLst/>
            <a:cxnLst/>
            <a:rect l="l" t="t" r="r" b="b"/>
            <a:pathLst>
              <a:path w="16446" h="13378" extrusionOk="0">
                <a:moveTo>
                  <a:pt x="11375" y="1"/>
                </a:moveTo>
                <a:cubicBezTo>
                  <a:pt x="9207" y="1"/>
                  <a:pt x="7606" y="2036"/>
                  <a:pt x="8106" y="4137"/>
                </a:cubicBezTo>
                <a:cubicBezTo>
                  <a:pt x="5304" y="4004"/>
                  <a:pt x="2802" y="2669"/>
                  <a:pt x="1135" y="635"/>
                </a:cubicBezTo>
                <a:lnTo>
                  <a:pt x="1135" y="635"/>
                </a:lnTo>
                <a:cubicBezTo>
                  <a:pt x="267" y="2136"/>
                  <a:pt x="701" y="4137"/>
                  <a:pt x="2202" y="5138"/>
                </a:cubicBezTo>
                <a:cubicBezTo>
                  <a:pt x="1635" y="5104"/>
                  <a:pt x="1135" y="4971"/>
                  <a:pt x="668" y="4704"/>
                </a:cubicBezTo>
                <a:lnTo>
                  <a:pt x="668" y="4704"/>
                </a:lnTo>
                <a:cubicBezTo>
                  <a:pt x="634" y="6272"/>
                  <a:pt x="1735" y="7740"/>
                  <a:pt x="3370" y="8040"/>
                </a:cubicBezTo>
                <a:cubicBezTo>
                  <a:pt x="3087" y="8121"/>
                  <a:pt x="2780" y="8165"/>
                  <a:pt x="2463" y="8165"/>
                </a:cubicBezTo>
                <a:cubicBezTo>
                  <a:pt x="2256" y="8165"/>
                  <a:pt x="2046" y="8146"/>
                  <a:pt x="1835" y="8107"/>
                </a:cubicBezTo>
                <a:lnTo>
                  <a:pt x="1835" y="8107"/>
                </a:lnTo>
                <a:cubicBezTo>
                  <a:pt x="2269" y="9441"/>
                  <a:pt x="3503" y="10408"/>
                  <a:pt x="5004" y="10442"/>
                </a:cubicBezTo>
                <a:cubicBezTo>
                  <a:pt x="3785" y="11406"/>
                  <a:pt x="2325" y="11888"/>
                  <a:pt x="808" y="11888"/>
                </a:cubicBezTo>
                <a:cubicBezTo>
                  <a:pt x="540" y="11888"/>
                  <a:pt x="271" y="11873"/>
                  <a:pt x="0" y="11843"/>
                </a:cubicBezTo>
                <a:lnTo>
                  <a:pt x="0" y="11843"/>
                </a:lnTo>
                <a:cubicBezTo>
                  <a:pt x="1502" y="12810"/>
                  <a:pt x="3269" y="13377"/>
                  <a:pt x="5171" y="13377"/>
                </a:cubicBezTo>
                <a:cubicBezTo>
                  <a:pt x="11442" y="13377"/>
                  <a:pt x="14978" y="8073"/>
                  <a:pt x="14744" y="3337"/>
                </a:cubicBezTo>
                <a:cubicBezTo>
                  <a:pt x="15411" y="2870"/>
                  <a:pt x="15979" y="2269"/>
                  <a:pt x="16446" y="1602"/>
                </a:cubicBezTo>
                <a:lnTo>
                  <a:pt x="16446" y="1602"/>
                </a:lnTo>
                <a:cubicBezTo>
                  <a:pt x="15812" y="1869"/>
                  <a:pt x="15178" y="2036"/>
                  <a:pt x="14511" y="2136"/>
                </a:cubicBezTo>
                <a:cubicBezTo>
                  <a:pt x="15178" y="1702"/>
                  <a:pt x="15712" y="1035"/>
                  <a:pt x="15979" y="268"/>
                </a:cubicBezTo>
                <a:lnTo>
                  <a:pt x="15979" y="268"/>
                </a:lnTo>
                <a:cubicBezTo>
                  <a:pt x="15311" y="635"/>
                  <a:pt x="14611" y="935"/>
                  <a:pt x="13844" y="1068"/>
                </a:cubicBezTo>
                <a:cubicBezTo>
                  <a:pt x="13210" y="434"/>
                  <a:pt x="12343" y="1"/>
                  <a:pt x="1137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338" y="383807"/>
            <a:ext cx="1987623" cy="198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4843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3"/>
          <p:cNvSpPr txBox="1">
            <a:spLocks noGrp="1"/>
          </p:cNvSpPr>
          <p:nvPr>
            <p:ph type="ctrTitle"/>
          </p:nvPr>
        </p:nvSpPr>
        <p:spPr>
          <a:xfrm>
            <a:off x="484093" y="2194676"/>
            <a:ext cx="11187953" cy="3166449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>
              <a:spcBef>
                <a:spcPts val="0"/>
              </a:spcBef>
              <a:buSzPts val="990"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«Об образовании в Российской Федерации» от 29.12.2012 № 273-ФЗ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действующей редакции.</a:t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28 (п. 7),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51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/>
            </a:r>
            <a:br>
              <a:rPr lang="ru-RU" sz="3200" dirty="0">
                <a:solidFill>
                  <a:schemeClr val="bg1"/>
                </a:solidFill>
              </a:rPr>
            </a:br>
            <a:endParaRPr sz="32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94" y="-315166"/>
            <a:ext cx="2581835" cy="25818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58723" y="409675"/>
            <a:ext cx="11079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1.	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776" y="4242842"/>
            <a:ext cx="2236566" cy="223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204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0541" y="555172"/>
            <a:ext cx="10680474" cy="610688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71077" y="1108556"/>
            <a:ext cx="4163783" cy="1436910"/>
          </a:xfrm>
          <a:prstGeom prst="rect">
            <a:avLst/>
          </a:prstGeom>
          <a:solidFill>
            <a:srgbClr val="FCF0E8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рок, на который надо составить Программу развития, 5 лет.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08753" y="1108556"/>
            <a:ext cx="4354457" cy="1428748"/>
          </a:xfrm>
          <a:prstGeom prst="rect">
            <a:avLst/>
          </a:prstGeom>
          <a:solidFill>
            <a:srgbClr val="FCF1EA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развития должна отражать перспективный социальный заказ. Поэтому надо учесть, как изменяются запросы детей, родителей и государственные требования к образовательной организации за период реализации программы.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33059" y="2953150"/>
            <a:ext cx="4376057" cy="1632862"/>
          </a:xfrm>
          <a:prstGeom prst="rect">
            <a:avLst/>
          </a:prstGeom>
          <a:solidFill>
            <a:srgbClr val="FCF1EA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развития должна быть достаточно конкретной. В ней также надо указать механизмы реализации, план действия со сроками и ответственными, критерии оценки и выполнения.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71078" y="2986969"/>
            <a:ext cx="4163783" cy="1649188"/>
          </a:xfrm>
          <a:prstGeom prst="rect">
            <a:avLst/>
          </a:prstGeom>
          <a:solidFill>
            <a:srgbClr val="FCF1EA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четко сформулировать ключевые проблемы организации и структурировать их по степени значимости. Нельзя смешивать проблемы организации с глобальными проблемами и внешними ограничениями, снять которые самостоятельно организация не в силах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08753" y="5032604"/>
            <a:ext cx="4354455" cy="1498826"/>
          </a:xfrm>
          <a:prstGeom prst="rect">
            <a:avLst/>
          </a:prstGeom>
          <a:solidFill>
            <a:srgbClr val="FCF1EA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развития слабо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соотносится с реальным потенциалом организации, то ее задачи будут нереальны или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неамбициозны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Поэтому надо определить сильные стороны организации, которые помогут внедрить нововведения.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71078" y="5077660"/>
            <a:ext cx="4163782" cy="1453770"/>
          </a:xfrm>
          <a:prstGeom prst="rect">
            <a:avLst/>
          </a:prstGeom>
          <a:solidFill>
            <a:srgbClr val="FCF0E8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образ будущего состояния организации должен быть максимально приближен к реальности. Иначе невозможно будет воплотить программу в жизнь.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609116" y="1574744"/>
            <a:ext cx="907028" cy="248186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968575" y="2578443"/>
            <a:ext cx="293912" cy="27611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8507186" y="2618104"/>
            <a:ext cx="315627" cy="301133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8621486" y="4703889"/>
            <a:ext cx="282970" cy="308983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2968575" y="4636157"/>
            <a:ext cx="293912" cy="331659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>
            <a:off x="5512196" y="5757131"/>
            <a:ext cx="1198843" cy="235455"/>
          </a:xfrm>
          <a:prstGeom prst="lef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514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2770094"/>
            <a:ext cx="10987835" cy="17976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</a:t>
            </a:r>
            <a:r>
              <a:rPr lang="ru-RU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</a:t>
            </a:r>
            <a:r>
              <a:rPr lang="ru-RU" sz="3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образовательной организации (управление дошкольной образовательной организацией и общеобразовательной организацией)» </a:t>
            </a:r>
            <a:r>
              <a:rPr lang="ru-RU" sz="3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3.2.3. ТРУДОВЫЕ ФУНКЦИИ</a:t>
            </a:r>
            <a:r>
              <a:rPr lang="ru-RU" sz="3100" b="1" dirty="0">
                <a:solidFill>
                  <a:schemeClr val="bg1"/>
                </a:solidFill>
              </a:rPr>
              <a:t/>
            </a:r>
            <a:br>
              <a:rPr lang="ru-RU" sz="3100" b="1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46455" y="-224684"/>
            <a:ext cx="2584928" cy="25849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684" y="4210487"/>
            <a:ext cx="2290244" cy="229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70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84210" y="375557"/>
            <a:ext cx="10745789" cy="618660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  <a:buClrTx/>
            </a:pPr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Руководитель несет ответственность за реализацию Программы развития.</a:t>
            </a:r>
          </a:p>
          <a:p>
            <a:pPr algn="just">
              <a:lnSpc>
                <a:spcPct val="110000"/>
              </a:lnSpc>
              <a:buClrTx/>
            </a:pPr>
            <a:r>
              <a:rPr lang="ru-RU" sz="2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рофстандарт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закрепляет дополнительные обязанности директора и заведующего: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уководить 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разработкой программы развития совместно с коллегиальными органами управления</a:t>
            </a: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рганизовывать оценку ресурсов и возможных источников их привлечения, ограничений и рисков реализации программы развития;</a:t>
            </a:r>
            <a:endParaRPr lang="ru-RU" sz="2400" dirty="0">
              <a:solidFill>
                <a:schemeClr val="bg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ланировать образовательную, организационно-хозяйственную 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финансово-экономическую 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 организации в соответствии с </a:t>
            </a: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уставом 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программой </a:t>
            </a: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solidFill>
                <a:schemeClr val="bg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правлять реализацией программы развития, координировать деятельность участников образовательных отношений;</a:t>
            </a:r>
            <a:endParaRPr lang="ru-RU" sz="2400" dirty="0">
              <a:solidFill>
                <a:schemeClr val="bg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онтролировать и оценивать результативность и эффективность реализации программы развития.</a:t>
            </a:r>
            <a:endParaRPr lang="ru-RU" sz="2400" dirty="0">
              <a:solidFill>
                <a:schemeClr val="bg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4217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28600" y="1012371"/>
            <a:ext cx="11348357" cy="5633358"/>
          </a:xfrm>
        </p:spPr>
        <p:txBody>
          <a:bodyPr>
            <a:noAutofit/>
          </a:bodyPr>
          <a:lstStyle/>
          <a:p>
            <a:r>
              <a:rPr lang="ru-RU" sz="2200" b="1" cap="all" dirty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Инструкция</a:t>
            </a:r>
            <a:r>
              <a:rPr lang="ru-RU" sz="2200" i="1" cap="all" dirty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Анализ и обоснование.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Определите, что нужно изменить в программе развития (документация, цели, задачи, мероприятия, среда) и почему.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Подготовка проекта.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Назначить ответственного, рабочая группа, издать приказ, подготовить приложение.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Согласование.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выносится на обсуждение коллегиального органа управления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Утверждение.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Издается приказ «Об утверждении изменений в Программе развития».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документе ставится гриф утверждения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Внесение в локальные акты.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оформляются как приложение к программе и утверждаются локальным актом (положением, приказом).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Информирование.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Ознакомьте коллектив, родителей с обновленной программой развития.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286" y="-506076"/>
            <a:ext cx="2584928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14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6184" y="391885"/>
            <a:ext cx="11021787" cy="60578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развития организации.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направления, по которым планируете развивать детский сад в ближайшие годы. Они должны соответствовать целям и задачам развития.</a:t>
            </a: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реализации программы развития.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мероприятия и их задачи, сроки проведения, ответственных лиц и ожидаемые результаты. Сгруппируйте мероприятия по направлениям развития детского сада или этапам их реализации. Оформите раздел в виде таблицы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реализации программы.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способы и приемы, которые будете использовать, чтобы достичь целей программы. Например, проведите анкетирование родителей и работников, привлечете партнеров, внедрите инновационные технологии в образовательный процесс, документооборот и т.д.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186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3012141"/>
            <a:ext cx="11041624" cy="860613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2124636"/>
            <a:ext cx="10826469" cy="2662518"/>
          </a:xfrm>
        </p:spPr>
        <p:txBody>
          <a:bodyPr/>
          <a:lstStyle/>
          <a:p>
            <a:pPr algn="ctr"/>
            <a:r>
              <a:rPr lang="ru-RU" sz="2800" b="1" cap="all" dirty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Программа перспективного развития системы образования Краснодарского края на 2025-2030 годы (приказ министерства образования и науки Краснодарского края от 28.11.2024 № 2838)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559" y="-195833"/>
            <a:ext cx="2584928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42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tx2">
                <a:lumMod val="20000"/>
                <a:lumOff val="80000"/>
              </a:schemeClr>
            </a:gs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  <a:gs pos="19000">
              <a:schemeClr val="tx2">
                <a:lumMod val="40000"/>
                <a:lumOff val="60000"/>
              </a:schemeClr>
            </a:gs>
            <a:gs pos="98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765" y="1982804"/>
            <a:ext cx="10963175" cy="297183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cap="all" dirty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Муниципальная перспективная программа муниципального образования город Краснодар, </a:t>
            </a:r>
            <a:endParaRPr lang="ru-RU" sz="2400" b="1" cap="all" dirty="0" smtClean="0">
              <a:ln w="3175" cmpd="sng">
                <a:noFill/>
              </a:ln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cap="all" dirty="0" smtClean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sz="2400" b="1" cap="all" dirty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Развитие образования в муниципальном образовании город Краснодар», подпрограмма «Развитие дошкольного образования» </a:t>
            </a:r>
            <a:r>
              <a:rPr lang="ru-RU" sz="2400" b="1" cap="all" dirty="0" smtClean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ru-RU" sz="2400" b="1" cap="all" dirty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приказ департамента образования муниципального образования город Краснодар </a:t>
            </a:r>
            <a:endParaRPr lang="ru-RU" sz="2400" b="1" cap="all" dirty="0" smtClean="0">
              <a:ln w="3175" cmpd="sng">
                <a:noFill/>
              </a:ln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cap="all" dirty="0" smtClean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от </a:t>
            </a:r>
            <a:r>
              <a:rPr lang="ru-RU" sz="2400" b="1" cap="all" dirty="0">
                <a:ln w="3175" cmpd="sng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05.05.2025 № 817)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559" y="-195833"/>
            <a:ext cx="2584928" cy="25849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437" y="4954636"/>
            <a:ext cx="1707948" cy="17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69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10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11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12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13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14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2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3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4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5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6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7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8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9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4030</TotalTime>
  <Words>769</Words>
  <Application>Microsoft Office PowerPoint</Application>
  <PresentationFormat>Произвольный</PresentationFormat>
  <Paragraphs>86</Paragraphs>
  <Slides>15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Сектор</vt:lpstr>
      <vt:lpstr>Программа развития ДОО:  вопросы и ответы</vt:lpstr>
      <vt:lpstr>Федеральный закон «Об образовании в Российской Федерации» от 29.12.2012 № 273-ФЗ  в действующей редакции. Статья 28 (п. 7), статья 51  </vt:lpstr>
      <vt:lpstr>Презентация PowerPoint</vt:lpstr>
      <vt:lpstr>Профессиональный стандарт  «Руководитель образовательной организации (управление дошкольной образовательной организацией и общеобразовательной организацией)»  раздел 3.2.3. ТРУДОВЫЕ ФУНКЦИИ  </vt:lpstr>
      <vt:lpstr>Презентация PowerPoint</vt:lpstr>
      <vt:lpstr>Презентация PowerPoint</vt:lpstr>
      <vt:lpstr>Презентация PowerPoint</vt:lpstr>
      <vt:lpstr>  </vt:lpstr>
      <vt:lpstr>Презентация PowerPoint</vt:lpstr>
      <vt:lpstr>    ПЛАНИРУЕМЫЕ К РЕАЛИЗАЦИИ МЕРОПРИЯТИЯ (с учётом заданных на региональном уровне KPI) пункт 3.7.    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presentation title goes here.</dc:title>
  <dc:creator>Shabalina</dc:creator>
  <cp:lastModifiedBy>KNMC</cp:lastModifiedBy>
  <cp:revision>107</cp:revision>
  <dcterms:modified xsi:type="dcterms:W3CDTF">2025-12-17T07:27:54Z</dcterms:modified>
</cp:coreProperties>
</file>