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sldIdLst>
    <p:sldId id="256" r:id="rId2"/>
    <p:sldId id="258" r:id="rId3"/>
    <p:sldId id="260" r:id="rId4"/>
    <p:sldId id="259" r:id="rId5"/>
    <p:sldId id="275" r:id="rId6"/>
    <p:sldId id="265" r:id="rId7"/>
    <p:sldId id="266" r:id="rId8"/>
    <p:sldId id="264" r:id="rId9"/>
    <p:sldId id="263" r:id="rId10"/>
    <p:sldId id="262" r:id="rId11"/>
    <p:sldId id="261" r:id="rId12"/>
    <p:sldId id="267" r:id="rId13"/>
    <p:sldId id="268" r:id="rId14"/>
    <p:sldId id="269" r:id="rId15"/>
    <p:sldId id="270" r:id="rId16"/>
    <p:sldId id="271" r:id="rId17"/>
    <p:sldId id="273" r:id="rId18"/>
    <p:sldId id="272" r:id="rId19"/>
    <p:sldId id="257" r:id="rId2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93" autoAdjust="0"/>
    <p:restoredTop sz="94660"/>
  </p:normalViewPr>
  <p:slideViewPr>
    <p:cSldViewPr snapToGrid="0">
      <p:cViewPr varScale="1">
        <p:scale>
          <a:sx n="127" d="100"/>
          <a:sy n="127" d="100"/>
        </p:scale>
        <p:origin x="-2227" y="-8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139B738-1843-4756-98DD-A93B8D7C61F0}" type="datetimeFigureOut">
              <a:rPr lang="ru-RU" smtClean="0"/>
              <a:t>29.01.2026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5C68B85-EF92-4697-A96B-01925303F2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46557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C68B85-EF92-4697-A96B-01925303F23C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678084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C68B85-EF92-4697-A96B-01925303F23C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873671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A4EC73-FF33-491B-B4DA-2903E6B0890A}" type="datetimeFigureOut">
              <a:rPr lang="ru-RU" smtClean="0"/>
              <a:t>29.01.2026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14A4F5-495C-4CD2-94E3-9033C4941A6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934183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A4EC73-FF33-491B-B4DA-2903E6B0890A}" type="datetimeFigureOut">
              <a:rPr lang="ru-RU" smtClean="0"/>
              <a:t>29.01.2026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14A4F5-495C-4CD2-94E3-9033C4941A6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723393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A4EC73-FF33-491B-B4DA-2903E6B0890A}" type="datetimeFigureOut">
              <a:rPr lang="ru-RU" smtClean="0"/>
              <a:t>29.01.2026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14A4F5-495C-4CD2-94E3-9033C4941A6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162778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A4EC73-FF33-491B-B4DA-2903E6B0890A}" type="datetimeFigureOut">
              <a:rPr lang="ru-RU" smtClean="0"/>
              <a:t>29.01.2026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14A4F5-495C-4CD2-94E3-9033C4941A6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32242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A4EC73-FF33-491B-B4DA-2903E6B0890A}" type="datetimeFigureOut">
              <a:rPr lang="ru-RU" smtClean="0"/>
              <a:t>29.01.2026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14A4F5-495C-4CD2-94E3-9033C4941A6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85079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A4EC73-FF33-491B-B4DA-2903E6B0890A}" type="datetimeFigureOut">
              <a:rPr lang="ru-RU" smtClean="0"/>
              <a:t>29.01.2026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14A4F5-495C-4CD2-94E3-9033C4941A6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4835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A4EC73-FF33-491B-B4DA-2903E6B0890A}" type="datetimeFigureOut">
              <a:rPr lang="ru-RU" smtClean="0"/>
              <a:t>29.01.2026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14A4F5-495C-4CD2-94E3-9033C4941A6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89207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A4EC73-FF33-491B-B4DA-2903E6B0890A}" type="datetimeFigureOut">
              <a:rPr lang="ru-RU" smtClean="0"/>
              <a:t>29.01.2026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14A4F5-495C-4CD2-94E3-9033C4941A6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272818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A4EC73-FF33-491B-B4DA-2903E6B0890A}" type="datetimeFigureOut">
              <a:rPr lang="ru-RU" smtClean="0"/>
              <a:t>29.01.2026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14A4F5-495C-4CD2-94E3-9033C4941A6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52342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A4EC73-FF33-491B-B4DA-2903E6B0890A}" type="datetimeFigureOut">
              <a:rPr lang="ru-RU" smtClean="0"/>
              <a:t>29.01.2026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14A4F5-495C-4CD2-94E3-9033C4941A6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36617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A4EC73-FF33-491B-B4DA-2903E6B0890A}" type="datetimeFigureOut">
              <a:rPr lang="ru-RU" smtClean="0"/>
              <a:t>29.01.2026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14A4F5-495C-4CD2-94E3-9033C4941A6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3664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A4EC73-FF33-491B-B4DA-2903E6B0890A}" type="datetimeFigureOut">
              <a:rPr lang="ru-RU" smtClean="0"/>
              <a:t>29.01.2026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14A4F5-495C-4CD2-94E3-9033C4941A6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204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9.wdp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10.wdp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11.wdp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12.wdp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microsoft.com/office/2007/relationships/hdphoto" Target="../media/hdphoto7.wdp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microsoft.com/office/2007/relationships/hdphoto" Target="../media/hdphoto8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6CC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LineDrawing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0"/>
            <a:ext cx="4812632" cy="6875188"/>
          </a:xfrm>
          <a:prstGeom prst="rect">
            <a:avLst/>
          </a:prstGeom>
        </p:spPr>
      </p:pic>
      <p:sp>
        <p:nvSpPr>
          <p:cNvPr id="6" name="Text 0">
            <a:extLst>
              <a:ext uri="{FF2B5EF4-FFF2-40B4-BE49-F238E27FC236}">
                <a16:creationId xmlns:a16="http://schemas.microsoft.com/office/drawing/2014/main" xmlns="" id="{A5B54052-05B2-4E13-8533-28636BEE9616}"/>
              </a:ext>
            </a:extLst>
          </p:cNvPr>
          <p:cNvSpPr/>
          <p:nvPr/>
        </p:nvSpPr>
        <p:spPr>
          <a:xfrm>
            <a:off x="3846030" y="2011442"/>
            <a:ext cx="8746156" cy="283511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/>
            <a:r>
              <a:rPr lang="ru-RU" sz="3200" b="1" dirty="0">
                <a:solidFill>
                  <a:srgbClr val="443728"/>
                </a:solidFill>
                <a:latin typeface="Cambria" panose="02040503050406030204" pitchFamily="18" charset="0"/>
                <a:ea typeface="Cambria" panose="02040503050406030204" pitchFamily="18" charset="0"/>
                <a:cs typeface="Crimson Pro Bold" pitchFamily="34" charset="-120"/>
              </a:rPr>
              <a:t>«О работе с педагогическим</a:t>
            </a:r>
          </a:p>
          <a:p>
            <a:pPr algn="ctr"/>
            <a:r>
              <a:rPr lang="ru-RU" sz="3200" b="1" dirty="0">
                <a:solidFill>
                  <a:srgbClr val="443728"/>
                </a:solidFill>
                <a:latin typeface="Cambria" panose="02040503050406030204" pitchFamily="18" charset="0"/>
                <a:ea typeface="Cambria" panose="02040503050406030204" pitchFamily="18" charset="0"/>
                <a:cs typeface="Crimson Pro Bold" pitchFamily="34" charset="-120"/>
              </a:rPr>
              <a:t>коллективом. </a:t>
            </a:r>
          </a:p>
          <a:p>
            <a:pPr algn="ctr"/>
            <a:r>
              <a:rPr lang="ru-RU" sz="3200" b="1" dirty="0">
                <a:solidFill>
                  <a:srgbClr val="443728"/>
                </a:solidFill>
                <a:latin typeface="Cambria" panose="02040503050406030204" pitchFamily="18" charset="0"/>
                <a:ea typeface="Cambria" panose="02040503050406030204" pitchFamily="18" charset="0"/>
                <a:cs typeface="Crimson Pro Bold" pitchFamily="34" charset="-120"/>
              </a:rPr>
              <a:t>Формы проведения</a:t>
            </a:r>
          </a:p>
          <a:p>
            <a:pPr algn="ctr"/>
            <a:r>
              <a:rPr lang="ru-RU" sz="3200" b="1" dirty="0">
                <a:solidFill>
                  <a:srgbClr val="443728"/>
                </a:solidFill>
                <a:latin typeface="Cambria" panose="02040503050406030204" pitchFamily="18" charset="0"/>
                <a:ea typeface="Cambria" panose="02040503050406030204" pitchFamily="18" charset="0"/>
                <a:cs typeface="Crimson Pro Bold" pitchFamily="34" charset="-120"/>
              </a:rPr>
              <a:t>педагогических и методических</a:t>
            </a:r>
          </a:p>
          <a:p>
            <a:pPr algn="ctr"/>
            <a:r>
              <a:rPr lang="ru-RU" sz="3200" b="1" dirty="0">
                <a:solidFill>
                  <a:srgbClr val="443728"/>
                </a:solidFill>
                <a:latin typeface="Cambria" panose="02040503050406030204" pitchFamily="18" charset="0"/>
                <a:ea typeface="Cambria" panose="02040503050406030204" pitchFamily="18" charset="0"/>
                <a:cs typeface="Crimson Pro Bold" pitchFamily="34" charset="-120"/>
              </a:rPr>
              <a:t>советов»</a:t>
            </a:r>
            <a:endParaRPr lang="en-US" sz="32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xmlns="" id="{3CEED520-41D7-4353-9E73-0BF34CBA735E}"/>
              </a:ext>
            </a:extLst>
          </p:cNvPr>
          <p:cNvSpPr/>
          <p:nvPr/>
        </p:nvSpPr>
        <p:spPr>
          <a:xfrm>
            <a:off x="4784411" y="4898815"/>
            <a:ext cx="7109562" cy="9620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lnSpc>
                <a:spcPct val="107000"/>
              </a:lnSpc>
              <a:spcAft>
                <a:spcPts val="0"/>
              </a:spcAft>
            </a:pP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Автор:</a:t>
            </a:r>
            <a:endParaRPr lang="ru-RU" sz="14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r">
              <a:lnSpc>
                <a:spcPct val="107000"/>
              </a:lnSpc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заместитель директора МАОУ СОШ № 106 (филиал)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r"/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</a:rPr>
              <a:t>Жуйкова Александра Викторовна</a:t>
            </a:r>
            <a:endParaRPr lang="ru-RU" dirty="0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xmlns="" id="{DA21D433-5FE8-46E1-B06A-EFEF22574CF0}"/>
              </a:ext>
            </a:extLst>
          </p:cNvPr>
          <p:cNvSpPr/>
          <p:nvPr/>
        </p:nvSpPr>
        <p:spPr>
          <a:xfrm>
            <a:off x="6462011" y="6176807"/>
            <a:ext cx="1877181" cy="5078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50000"/>
              </a:lnSpc>
              <a:spcAft>
                <a:spcPts val="0"/>
              </a:spcAft>
            </a:pP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Краснодар, 2026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784411" y="233988"/>
            <a:ext cx="669852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Муниципальное автономное общеобразовательное учреждение муниципального образования город Краснодар средняя общеобразовательная школа №106</a:t>
            </a:r>
          </a:p>
        </p:txBody>
      </p:sp>
    </p:spTree>
    <p:extLst>
      <p:ext uri="{BB962C8B-B14F-4D97-AF65-F5344CB8AC3E}">
        <p14:creationId xmlns:p14="http://schemas.microsoft.com/office/powerpoint/2010/main" val="105108482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6CC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FA2AF401-AA69-49C1-B183-6F558E721F44}"/>
              </a:ext>
            </a:extLst>
          </p:cNvPr>
          <p:cNvSpPr/>
          <p:nvPr/>
        </p:nvSpPr>
        <p:spPr>
          <a:xfrm>
            <a:off x="5792917" y="131264"/>
            <a:ext cx="5173596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b="1" dirty="0"/>
              <a:t>АКТИВНЫЕ ФОРМЫ </a:t>
            </a:r>
          </a:p>
        </p:txBody>
      </p:sp>
      <p:pic>
        <p:nvPicPr>
          <p:cNvPr id="3" name="Image 0" descr="preencoded.png">
            <a:extLst>
              <a:ext uri="{FF2B5EF4-FFF2-40B4-BE49-F238E27FC236}">
                <a16:creationId xmlns:a16="http://schemas.microsoft.com/office/drawing/2014/main" xmlns="" id="{063F45DD-38E6-44B2-BAC8-5F5D0EE9BD9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LineDrawing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2"/>
            <a:ext cx="4282608" cy="671929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85DCE898-31C4-4060-B334-D4B1EA604042}"/>
              </a:ext>
            </a:extLst>
          </p:cNvPr>
          <p:cNvSpPr/>
          <p:nvPr/>
        </p:nvSpPr>
        <p:spPr>
          <a:xfrm>
            <a:off x="4635744" y="3681342"/>
            <a:ext cx="354090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dirty="0"/>
              <a:t>Методическая декада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2502F9DF-804E-421E-A2FA-7761048FC2A9}"/>
              </a:ext>
            </a:extLst>
          </p:cNvPr>
          <p:cNvSpPr/>
          <p:nvPr/>
        </p:nvSpPr>
        <p:spPr>
          <a:xfrm>
            <a:off x="7618709" y="1764826"/>
            <a:ext cx="417672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dirty="0"/>
              <a:t>Методический фестиваль 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7387EDFC-EB89-424F-B1A7-336F9F6F07AA}"/>
              </a:ext>
            </a:extLst>
          </p:cNvPr>
          <p:cNvSpPr/>
          <p:nvPr/>
        </p:nvSpPr>
        <p:spPr>
          <a:xfrm>
            <a:off x="8477919" y="4288304"/>
            <a:ext cx="331751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dirty="0"/>
              <a:t>Методический мост 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xmlns="" id="{B15AD112-6CB9-43FD-B594-6991F0FCAFA2}"/>
              </a:ext>
            </a:extLst>
          </p:cNvPr>
          <p:cNvSpPr/>
          <p:nvPr/>
        </p:nvSpPr>
        <p:spPr>
          <a:xfrm>
            <a:off x="5598312" y="5686656"/>
            <a:ext cx="231108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dirty="0"/>
              <a:t>Деловая игра </a:t>
            </a: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xmlns="" id="{BAC93099-19F6-40A5-AA84-9556FD845BBB}"/>
              </a:ext>
            </a:extLst>
          </p:cNvPr>
          <p:cNvSpPr/>
          <p:nvPr/>
        </p:nvSpPr>
        <p:spPr>
          <a:xfrm>
            <a:off x="8670884" y="3356054"/>
            <a:ext cx="341054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dirty="0"/>
              <a:t>Педагогический КВН 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xmlns="" id="{F7466097-9A9C-4483-8A4B-9D6D6A6974C0}"/>
              </a:ext>
            </a:extLst>
          </p:cNvPr>
          <p:cNvSpPr/>
          <p:nvPr/>
        </p:nvSpPr>
        <p:spPr>
          <a:xfrm>
            <a:off x="7787220" y="6142574"/>
            <a:ext cx="373602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dirty="0" smtClean="0"/>
              <a:t>Педагогические чтения</a:t>
            </a:r>
            <a:endParaRPr lang="ru-RU" sz="2800" dirty="0"/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xmlns="" id="{86E7F0D3-1C08-4497-A680-6B4D859B31DB}"/>
              </a:ext>
            </a:extLst>
          </p:cNvPr>
          <p:cNvSpPr/>
          <p:nvPr/>
        </p:nvSpPr>
        <p:spPr>
          <a:xfrm>
            <a:off x="4510875" y="2547843"/>
            <a:ext cx="465864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dirty="0"/>
              <a:t>Ярмарка методических идей 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xmlns="" id="{1503832D-6467-4C9F-87A6-FF5F724835B0}"/>
              </a:ext>
            </a:extLst>
          </p:cNvPr>
          <p:cNvSpPr/>
          <p:nvPr/>
        </p:nvSpPr>
        <p:spPr>
          <a:xfrm>
            <a:off x="4804990" y="1112815"/>
            <a:ext cx="281371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dirty="0"/>
              <a:t>Интернет-форум </a:t>
            </a: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xmlns="" id="{EBBFD04E-8617-492D-9BB1-1D73390BFC98}"/>
              </a:ext>
            </a:extLst>
          </p:cNvPr>
          <p:cNvSpPr/>
          <p:nvPr/>
        </p:nvSpPr>
        <p:spPr>
          <a:xfrm>
            <a:off x="5237864" y="4549914"/>
            <a:ext cx="148457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dirty="0"/>
              <a:t>Тренинг </a:t>
            </a: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xmlns="" id="{F7466097-9A9C-4483-8A4B-9D6D6A6974C0}"/>
              </a:ext>
            </a:extLst>
          </p:cNvPr>
          <p:cNvSpPr/>
          <p:nvPr/>
        </p:nvSpPr>
        <p:spPr>
          <a:xfrm>
            <a:off x="7665045" y="5270685"/>
            <a:ext cx="404367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dirty="0"/>
              <a:t>Методический портфель </a:t>
            </a:r>
          </a:p>
        </p:txBody>
      </p:sp>
    </p:spTree>
    <p:extLst>
      <p:ext uri="{BB962C8B-B14F-4D97-AF65-F5344CB8AC3E}">
        <p14:creationId xmlns:p14="http://schemas.microsoft.com/office/powerpoint/2010/main" val="356622527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6CC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C6FFCB0A-BD88-43A2-A43A-E6BC6BCE860E}"/>
              </a:ext>
            </a:extLst>
          </p:cNvPr>
          <p:cNvSpPr/>
          <p:nvPr/>
        </p:nvSpPr>
        <p:spPr>
          <a:xfrm>
            <a:off x="6228730" y="149192"/>
            <a:ext cx="3808287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b="1" dirty="0"/>
              <a:t>Мировое кафе</a:t>
            </a:r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LineDrawing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" y="1"/>
            <a:ext cx="3834882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4316961" y="1586404"/>
            <a:ext cx="7691537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59385" marR="336550" indent="372745" algn="just">
              <a:spcAft>
                <a:spcPts val="0"/>
              </a:spcAft>
            </a:pPr>
            <a:r>
              <a:rPr lang="ru-RU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Цель: 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создание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подходящей обстановки для стимулирования творческого роста и развития </a:t>
            </a:r>
            <a:r>
              <a:rPr lang="ru-RU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участников</a:t>
            </a:r>
            <a:r>
              <a:rPr lang="ru-RU" spc="-1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</a:p>
          <a:p>
            <a:pPr marL="159385" marR="336550" indent="372745" algn="just">
              <a:spcAft>
                <a:spcPts val="0"/>
              </a:spcAft>
            </a:pPr>
            <a:endParaRPr lang="ru-RU" spc="-1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159385" marR="336550" indent="372745" algn="just">
              <a:spcAft>
                <a:spcPts val="0"/>
              </a:spcAft>
            </a:pPr>
            <a:r>
              <a:rPr lang="ru-RU" b="1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Время: </a:t>
            </a:r>
            <a:r>
              <a:rPr lang="ru-RU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от 40 минут до 3-х часов </a:t>
            </a:r>
            <a:endParaRPr lang="ru-RU" spc="-10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159385" marR="336550" indent="372745" algn="just">
              <a:spcAft>
                <a:spcPts val="0"/>
              </a:spcAft>
            </a:pPr>
            <a:endParaRPr lang="ru-RU" spc="-1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159385" marR="336550" indent="372745" algn="just">
              <a:spcAft>
                <a:spcPts val="0"/>
              </a:spcAft>
            </a:pP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Столик № 1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«Нужно ли наказывать детей за капризы и 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непослушание на уроке?»</a:t>
            </a:r>
            <a:endParaRPr lang="ru-RU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159385" marR="336550" indent="372745" algn="just">
              <a:spcAft>
                <a:spcPts val="0"/>
              </a:spcAft>
            </a:pP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Столик № 2.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«Кем вы бы хотели видеть своего 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учащегося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 будущем?»</a:t>
            </a:r>
          </a:p>
          <a:p>
            <a:pPr marL="159385" marR="336550" indent="372745" algn="just">
              <a:spcAft>
                <a:spcPts val="0"/>
              </a:spcAft>
            </a:pP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Столик № 3.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«Воспитание в труде. Роль 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школы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 развитии работоспособности ребенка».</a:t>
            </a:r>
          </a:p>
          <a:p>
            <a:pPr marL="159385" marR="336550" indent="372745" algn="just">
              <a:spcAft>
                <a:spcPts val="0"/>
              </a:spcAft>
            </a:pP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Столик № 4.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«Как научиться быть ответственным за свои поступки. Уроки этики поведения для детей и взрослых».</a:t>
            </a:r>
          </a:p>
          <a:p>
            <a:pPr marL="159385" marR="336550" indent="372745" algn="just">
              <a:spcAft>
                <a:spcPts val="0"/>
              </a:spcAft>
            </a:pP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Столик № 5.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«Конфликты с 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учащимися и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пути их разрешения» и т.д.</a:t>
            </a:r>
          </a:p>
          <a:p>
            <a:pPr marL="159385" marR="336550" indent="372745" algn="just">
              <a:spcAft>
                <a:spcPts val="0"/>
              </a:spcAft>
            </a:pPr>
            <a:endParaRPr lang="ru-RU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3011538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6CC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87352E31-54C6-4726-8D6F-9FCA9952FCC2}"/>
              </a:ext>
            </a:extLst>
          </p:cNvPr>
          <p:cNvSpPr/>
          <p:nvPr/>
        </p:nvSpPr>
        <p:spPr>
          <a:xfrm>
            <a:off x="2890488" y="264934"/>
            <a:ext cx="2653290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b="1" dirty="0" err="1"/>
              <a:t>Печа</a:t>
            </a:r>
            <a:r>
              <a:rPr lang="ru-RU" sz="4400" b="1" dirty="0"/>
              <a:t>-куча</a:t>
            </a:r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LineDrawing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903029" y="74645"/>
            <a:ext cx="4124130" cy="6578081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4" name="Прямоугольник 3"/>
          <p:cNvSpPr/>
          <p:nvPr/>
        </p:nvSpPr>
        <p:spPr>
          <a:xfrm>
            <a:off x="640701" y="1596622"/>
            <a:ext cx="6907763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/>
              <a:t>Основные принципы выступления с презентацией в стиле «</a:t>
            </a:r>
            <a:r>
              <a:rPr lang="ru-RU" b="1" dirty="0" err="1"/>
              <a:t>Печа</a:t>
            </a:r>
            <a:r>
              <a:rPr lang="ru-RU" b="1" dirty="0"/>
              <a:t>-куча»:</a:t>
            </a:r>
          </a:p>
          <a:p>
            <a:r>
              <a:rPr lang="ru-RU" dirty="0"/>
              <a:t>–	презентация состоит из 20 слайдов с изображениями</a:t>
            </a:r>
            <a:r>
              <a:rPr lang="ru-RU" dirty="0" smtClean="0"/>
              <a:t>;</a:t>
            </a:r>
          </a:p>
          <a:p>
            <a:endParaRPr lang="ru-RU" dirty="0"/>
          </a:p>
          <a:p>
            <a:r>
              <a:rPr lang="ru-RU" dirty="0"/>
              <a:t> –	каждый слайд длится не более 20 секунд</a:t>
            </a:r>
            <a:r>
              <a:rPr lang="ru-RU" dirty="0" smtClean="0"/>
              <a:t>;</a:t>
            </a:r>
          </a:p>
          <a:p>
            <a:endParaRPr lang="ru-RU" dirty="0"/>
          </a:p>
          <a:p>
            <a:r>
              <a:rPr lang="ru-RU" dirty="0"/>
              <a:t>–	общая длительность выступления составляет 6 минут 40 секунд</a:t>
            </a:r>
            <a:r>
              <a:rPr lang="ru-RU" dirty="0" smtClean="0"/>
              <a:t>;</a:t>
            </a:r>
          </a:p>
          <a:p>
            <a:endParaRPr lang="ru-RU" dirty="0"/>
          </a:p>
          <a:p>
            <a:r>
              <a:rPr lang="ru-RU" dirty="0"/>
              <a:t>–	автоматическое переключение слайдов</a:t>
            </a:r>
            <a:r>
              <a:rPr lang="ru-RU" dirty="0" smtClean="0"/>
              <a:t>;</a:t>
            </a:r>
          </a:p>
          <a:p>
            <a:endParaRPr lang="ru-RU" dirty="0"/>
          </a:p>
          <a:p>
            <a:r>
              <a:rPr lang="ru-RU" dirty="0"/>
              <a:t>–	активное участие автора в презентации, дополняющее слайды </a:t>
            </a:r>
          </a:p>
        </p:txBody>
      </p:sp>
    </p:spTree>
    <p:extLst>
      <p:ext uri="{BB962C8B-B14F-4D97-AF65-F5344CB8AC3E}">
        <p14:creationId xmlns:p14="http://schemas.microsoft.com/office/powerpoint/2010/main" val="389098395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6CC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39883C5B-7C18-435C-8204-9FD3D94F04FD}"/>
              </a:ext>
            </a:extLst>
          </p:cNvPr>
          <p:cNvSpPr/>
          <p:nvPr/>
        </p:nvSpPr>
        <p:spPr>
          <a:xfrm>
            <a:off x="891090" y="494424"/>
            <a:ext cx="3540072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6000" b="1" dirty="0"/>
              <a:t>Аквариум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LineDrawing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248" y="2230016"/>
            <a:ext cx="5025312" cy="412413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4" name="Прямоугольник 3"/>
          <p:cNvSpPr/>
          <p:nvPr/>
        </p:nvSpPr>
        <p:spPr>
          <a:xfrm>
            <a:off x="5716554" y="212773"/>
            <a:ext cx="6096000" cy="341632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dirty="0" smtClean="0"/>
              <a:t>Чтобы </a:t>
            </a:r>
            <a:r>
              <a:rPr lang="ru-RU" b="1" dirty="0"/>
              <a:t>создать «аквариум», выполните следующие шаги</a:t>
            </a:r>
            <a:r>
              <a:rPr lang="ru-RU" b="1" dirty="0" smtClean="0"/>
              <a:t>:</a:t>
            </a:r>
          </a:p>
          <a:p>
            <a:endParaRPr lang="ru-RU" dirty="0"/>
          </a:p>
          <a:p>
            <a:r>
              <a:rPr lang="ru-RU" dirty="0"/>
              <a:t>–	сделайте круг, состоящий из 6-9 стульев</a:t>
            </a:r>
            <a:r>
              <a:rPr lang="ru-RU" dirty="0" smtClean="0"/>
              <a:t>;</a:t>
            </a:r>
          </a:p>
          <a:p>
            <a:endParaRPr lang="ru-RU" dirty="0"/>
          </a:p>
          <a:p>
            <a:r>
              <a:rPr lang="ru-RU" dirty="0"/>
              <a:t>–	места распределите в пространстве в виде концентрических кругов вокруг аквариума</a:t>
            </a:r>
            <a:r>
              <a:rPr lang="ru-RU" dirty="0" smtClean="0"/>
              <a:t>;</a:t>
            </a:r>
          </a:p>
          <a:p>
            <a:endParaRPr lang="ru-RU" dirty="0"/>
          </a:p>
          <a:p>
            <a:r>
              <a:rPr lang="ru-RU" dirty="0"/>
              <a:t>–	во внутренний круг поместите стулья для участвующих в обсуждении</a:t>
            </a:r>
            <a:r>
              <a:rPr lang="ru-RU" dirty="0" smtClean="0"/>
              <a:t>;</a:t>
            </a:r>
          </a:p>
          <a:p>
            <a:endParaRPr lang="ru-RU" dirty="0"/>
          </a:p>
          <a:p>
            <a:r>
              <a:rPr lang="ru-RU" dirty="0"/>
              <a:t>–	ведущий задает тему дискуссии и начинается процесс поиска вариантов решений.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5716554" y="4066106"/>
            <a:ext cx="6096000" cy="2474652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Членам активной рабочей группы для выполнения задания необходимо:</a:t>
            </a:r>
            <a:endParaRPr lang="ru-RU" sz="14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–	вслух прочитать ситуацию-задачу или просмотреть видео;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–	обсудить ее в группе с использованием метода дискуссии;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–	прийти к единому мнению в течение 3-5 минут.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5384457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6CC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D692638-F08C-4F8D-9B03-9504E505B54A}"/>
              </a:ext>
            </a:extLst>
          </p:cNvPr>
          <p:cNvSpPr txBox="1">
            <a:spLocks/>
          </p:cNvSpPr>
          <p:nvPr/>
        </p:nvSpPr>
        <p:spPr>
          <a:xfrm>
            <a:off x="866192" y="0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b="1" dirty="0" smtClean="0"/>
              <a:t>(Посмотри, подумай, удивись)</a:t>
            </a:r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419388" y="1980812"/>
            <a:ext cx="8800968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>
                <a:solidFill>
                  <a:srgbClr val="0070C0"/>
                </a:solidFill>
              </a:rPr>
              <a:t>После просмотра видеофрагмента или иллюстрации рассказать:</a:t>
            </a:r>
          </a:p>
          <a:p>
            <a:endParaRPr lang="ru-RU" sz="3600" dirty="0" smtClean="0">
              <a:solidFill>
                <a:srgbClr val="0070C0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  <a:p>
            <a:r>
              <a:rPr lang="ru-RU" sz="3600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1.Что Вы увидели?</a:t>
            </a:r>
          </a:p>
          <a:p>
            <a:r>
              <a:rPr lang="ru-RU" sz="3600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2.О чем Вы задумались?</a:t>
            </a:r>
          </a:p>
          <a:p>
            <a:r>
              <a:rPr lang="ru-RU" sz="3600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3.Что Вас удивило?</a:t>
            </a:r>
            <a:endParaRPr lang="ru-RU" sz="3600" dirty="0"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70218" y="2902931"/>
            <a:ext cx="4873500" cy="3249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32442238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6CC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2040" y="65315"/>
            <a:ext cx="7679165" cy="671804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6" name="Прямоугольник 5"/>
          <p:cNvSpPr/>
          <p:nvPr/>
        </p:nvSpPr>
        <p:spPr>
          <a:xfrm>
            <a:off x="215290" y="2915950"/>
            <a:ext cx="459000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latin typeface="Cambria Math" panose="02040503050406030204" pitchFamily="18" charset="0"/>
                <a:ea typeface="Cambria Math" panose="02040503050406030204" pitchFamily="18" charset="0"/>
              </a:rPr>
              <a:t>1.Что Вы увидели?</a:t>
            </a:r>
          </a:p>
          <a:p>
            <a:r>
              <a:rPr lang="ru-RU" sz="2800" dirty="0">
                <a:latin typeface="Cambria Math" panose="02040503050406030204" pitchFamily="18" charset="0"/>
                <a:ea typeface="Cambria Math" panose="02040503050406030204" pitchFamily="18" charset="0"/>
              </a:rPr>
              <a:t>2.О чем Вы задумались?</a:t>
            </a:r>
          </a:p>
          <a:p>
            <a:r>
              <a:rPr lang="ru-RU" sz="2800" dirty="0">
                <a:latin typeface="Cambria Math" panose="02040503050406030204" pitchFamily="18" charset="0"/>
                <a:ea typeface="Cambria Math" panose="02040503050406030204" pitchFamily="18" charset="0"/>
              </a:rPr>
              <a:t>3.Что Вас удивило?</a:t>
            </a:r>
          </a:p>
        </p:txBody>
      </p:sp>
    </p:spTree>
    <p:extLst>
      <p:ext uri="{BB962C8B-B14F-4D97-AF65-F5344CB8AC3E}">
        <p14:creationId xmlns:p14="http://schemas.microsoft.com/office/powerpoint/2010/main" val="317256542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6CC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0"/>
          <p:cNvSpPr/>
          <p:nvPr/>
        </p:nvSpPr>
        <p:spPr>
          <a:xfrm>
            <a:off x="1323580" y="406166"/>
            <a:ext cx="7116128" cy="3568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00"/>
              </a:lnSpc>
              <a:buNone/>
            </a:pPr>
            <a:r>
              <a:rPr lang="en-US" sz="3200" b="1" dirty="0">
                <a:solidFill>
                  <a:srgbClr val="091C53"/>
                </a:solidFill>
                <a:ea typeface="Instrument Sans Semi Bold" pitchFamily="34" charset="-122"/>
                <a:cs typeface="Instrument Sans Semi Bold" pitchFamily="34" charset="-120"/>
              </a:rPr>
              <a:t>Метод «Колесо баланса» для анализа деятельности</a:t>
            </a:r>
            <a:endParaRPr lang="en-US" sz="3200" b="1" dirty="0"/>
          </a:p>
        </p:txBody>
      </p:sp>
      <p:pic>
        <p:nvPicPr>
          <p:cNvPr id="8" name="Рисунок 7"/>
          <p:cNvPicPr/>
          <p:nvPr/>
        </p:nvPicPr>
        <p:blipFill rotWithShape="1">
          <a:blip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9" r="6697" b="-1"/>
          <a:stretch/>
        </p:blipFill>
        <p:spPr bwMode="auto">
          <a:xfrm>
            <a:off x="6447453" y="1427584"/>
            <a:ext cx="5249732" cy="511317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485192" y="1722013"/>
            <a:ext cx="5402424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Визуализация</a:t>
            </a:r>
          </a:p>
          <a:p>
            <a:endParaRPr lang="ru-RU" b="1" dirty="0" smtClean="0">
              <a:solidFill>
                <a:srgbClr val="1E3063"/>
              </a:solidFill>
              <a:latin typeface="Times New Roman" panose="02020603050405020304" pitchFamily="18" charset="0"/>
              <a:ea typeface="Instrument Sans Medium" pitchFamily="34" charset="-122"/>
              <a:cs typeface="Times New Roman" panose="02020603050405020304" pitchFamily="18" charset="0"/>
            </a:endParaRPr>
          </a:p>
          <a:p>
            <a:r>
              <a:rPr lang="en-US" dirty="0" err="1" smtClean="0">
                <a:solidFill>
                  <a:srgbClr val="1E3063"/>
                </a:solidFill>
                <a:latin typeface="Times New Roman" panose="02020603050405020304" pitchFamily="18" charset="0"/>
                <a:ea typeface="Instrument Sans Medium" pitchFamily="34" charset="-122"/>
                <a:cs typeface="Times New Roman" panose="02020603050405020304" pitchFamily="18" charset="0"/>
              </a:rPr>
              <a:t>Представление</a:t>
            </a:r>
            <a:r>
              <a:rPr lang="en-US" dirty="0" smtClean="0">
                <a:solidFill>
                  <a:srgbClr val="1E3063"/>
                </a:solidFill>
                <a:latin typeface="Times New Roman" panose="02020603050405020304" pitchFamily="18" charset="0"/>
                <a:ea typeface="Instrument Sans Medium" pitchFamily="34" charset="-122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1E3063"/>
                </a:solidFill>
                <a:latin typeface="Times New Roman" panose="02020603050405020304" pitchFamily="18" charset="0"/>
                <a:ea typeface="Instrument Sans Medium" pitchFamily="34" charset="-122"/>
                <a:cs typeface="Times New Roman" panose="02020603050405020304" pitchFamily="18" charset="0"/>
              </a:rPr>
              <a:t>данных</a:t>
            </a:r>
            <a:r>
              <a:rPr lang="en-US" dirty="0">
                <a:solidFill>
                  <a:srgbClr val="1E3063"/>
                </a:solidFill>
                <a:latin typeface="Times New Roman" panose="02020603050405020304" pitchFamily="18" charset="0"/>
                <a:ea typeface="Instrument Sans Medium" pitchFamily="34" charset="-122"/>
                <a:cs typeface="Times New Roman" panose="02020603050405020304" pitchFamily="18" charset="0"/>
              </a:rPr>
              <a:t> в </a:t>
            </a:r>
            <a:r>
              <a:rPr lang="en-US" dirty="0" err="1">
                <a:solidFill>
                  <a:srgbClr val="1E3063"/>
                </a:solidFill>
                <a:latin typeface="Times New Roman" panose="02020603050405020304" pitchFamily="18" charset="0"/>
                <a:ea typeface="Instrument Sans Medium" pitchFamily="34" charset="-122"/>
                <a:cs typeface="Times New Roman" panose="02020603050405020304" pitchFamily="18" charset="0"/>
              </a:rPr>
              <a:t>виде</a:t>
            </a:r>
            <a:r>
              <a:rPr lang="en-US" dirty="0">
                <a:solidFill>
                  <a:srgbClr val="1E3063"/>
                </a:solidFill>
                <a:latin typeface="Times New Roman" panose="02020603050405020304" pitchFamily="18" charset="0"/>
                <a:ea typeface="Instrument Sans Medium" pitchFamily="34" charset="-122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1E3063"/>
                </a:solidFill>
                <a:latin typeface="Times New Roman" panose="02020603050405020304" pitchFamily="18" charset="0"/>
                <a:ea typeface="Instrument Sans Medium" pitchFamily="34" charset="-122"/>
                <a:cs typeface="Times New Roman" panose="02020603050405020304" pitchFamily="18" charset="0"/>
              </a:rPr>
              <a:t>многоугольника</a:t>
            </a:r>
            <a:r>
              <a:rPr lang="en-US" dirty="0">
                <a:solidFill>
                  <a:srgbClr val="1E3063"/>
                </a:solidFill>
                <a:latin typeface="Times New Roman" panose="02020603050405020304" pitchFamily="18" charset="0"/>
                <a:ea typeface="Instrument Sans Medium" pitchFamily="34" charset="-122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1E3063"/>
                </a:solidFill>
                <a:latin typeface="Times New Roman" panose="02020603050405020304" pitchFamily="18" charset="0"/>
                <a:ea typeface="Instrument Sans Medium" pitchFamily="34" charset="-122"/>
                <a:cs typeface="Times New Roman" panose="02020603050405020304" pitchFamily="18" charset="0"/>
              </a:rPr>
              <a:t>на</a:t>
            </a:r>
            <a:r>
              <a:rPr lang="en-US" dirty="0">
                <a:solidFill>
                  <a:srgbClr val="1E3063"/>
                </a:solidFill>
                <a:latin typeface="Times New Roman" panose="02020603050405020304" pitchFamily="18" charset="0"/>
                <a:ea typeface="Instrument Sans Medium" pitchFamily="34" charset="-122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1E3063"/>
                </a:solidFill>
                <a:latin typeface="Times New Roman" panose="02020603050405020304" pitchFamily="18" charset="0"/>
                <a:ea typeface="Instrument Sans Medium" pitchFamily="34" charset="-122"/>
                <a:cs typeface="Times New Roman" panose="02020603050405020304" pitchFamily="18" charset="0"/>
              </a:rPr>
              <a:t>круговой</a:t>
            </a:r>
            <a:r>
              <a:rPr lang="en-US" dirty="0">
                <a:solidFill>
                  <a:srgbClr val="1E3063"/>
                </a:solidFill>
                <a:latin typeface="Times New Roman" panose="02020603050405020304" pitchFamily="18" charset="0"/>
                <a:ea typeface="Instrument Sans Medium" pitchFamily="34" charset="-122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1E3063"/>
                </a:solidFill>
                <a:latin typeface="Times New Roman" panose="02020603050405020304" pitchFamily="18" charset="0"/>
                <a:ea typeface="Instrument Sans Medium" pitchFamily="34" charset="-122"/>
                <a:cs typeface="Times New Roman" panose="02020603050405020304" pitchFamily="18" charset="0"/>
              </a:rPr>
              <a:t>диаграмме</a:t>
            </a:r>
            <a:r>
              <a:rPr lang="en-US" dirty="0">
                <a:solidFill>
                  <a:srgbClr val="1E3063"/>
                </a:solidFill>
                <a:latin typeface="Times New Roman" panose="02020603050405020304" pitchFamily="18" charset="0"/>
                <a:ea typeface="Instrument Sans Medium" pitchFamily="34" charset="-122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1E3063"/>
                </a:solidFill>
                <a:latin typeface="Times New Roman" panose="02020603050405020304" pitchFamily="18" charset="0"/>
                <a:ea typeface="Instrument Sans Medium" pitchFamily="34" charset="-122"/>
                <a:cs typeface="Times New Roman" panose="02020603050405020304" pitchFamily="18" charset="0"/>
              </a:rPr>
              <a:t>для</a:t>
            </a:r>
            <a:r>
              <a:rPr lang="en-US" dirty="0">
                <a:solidFill>
                  <a:srgbClr val="1E3063"/>
                </a:solidFill>
                <a:latin typeface="Times New Roman" panose="02020603050405020304" pitchFamily="18" charset="0"/>
                <a:ea typeface="Instrument Sans Medium" pitchFamily="34" charset="-122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1E3063"/>
                </a:solidFill>
                <a:latin typeface="Times New Roman" panose="02020603050405020304" pitchFamily="18" charset="0"/>
                <a:ea typeface="Instrument Sans Medium" pitchFamily="34" charset="-122"/>
                <a:cs typeface="Times New Roman" panose="02020603050405020304" pitchFamily="18" charset="0"/>
              </a:rPr>
              <a:t>наглядности</a:t>
            </a:r>
            <a:r>
              <a:rPr lang="en-US" dirty="0" smtClean="0">
                <a:solidFill>
                  <a:srgbClr val="1E3063"/>
                </a:solidFill>
                <a:latin typeface="Times New Roman" panose="02020603050405020304" pitchFamily="18" charset="0"/>
                <a:ea typeface="Instrument Sans Medium" pitchFamily="34" charset="-122"/>
                <a:cs typeface="Times New Roman" panose="02020603050405020304" pitchFamily="18" charset="0"/>
              </a:rPr>
              <a:t>.</a:t>
            </a:r>
            <a:endParaRPr lang="ru-RU" dirty="0" smtClean="0">
              <a:solidFill>
                <a:srgbClr val="1E3063"/>
              </a:solidFill>
              <a:latin typeface="Times New Roman" panose="02020603050405020304" pitchFamily="18" charset="0"/>
              <a:ea typeface="Instrument Sans Medium" pitchFamily="34" charset="-122"/>
              <a:cs typeface="Times New Roman" panose="02020603050405020304" pitchFamily="18" charset="0"/>
            </a:endParaRPr>
          </a:p>
          <a:p>
            <a:endParaRPr lang="ru-RU" dirty="0">
              <a:solidFill>
                <a:srgbClr val="1E306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Рефлексия</a:t>
            </a:r>
          </a:p>
          <a:p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Стимулирование глубокой саморефлексии и анализа текущего положения дел</a:t>
            </a:r>
          </a:p>
          <a:p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Планирование</a:t>
            </a: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Определение зон роста и разработка планов по улучшению показателей</a:t>
            </a:r>
          </a:p>
          <a:p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766334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6CC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9">
            <a:extLst>
              <a:ext uri="{FF2B5EF4-FFF2-40B4-BE49-F238E27FC236}">
                <a16:creationId xmlns:a16="http://schemas.microsoft.com/office/drawing/2014/main" xmlns="" id="{17B9C265-234D-4DFB-A757-391A16851B1D}"/>
              </a:ext>
            </a:extLst>
          </p:cNvPr>
          <p:cNvSpPr txBox="1">
            <a:spLocks/>
          </p:cNvSpPr>
          <p:nvPr/>
        </p:nvSpPr>
        <p:spPr>
          <a:xfrm>
            <a:off x="14853" y="271819"/>
            <a:ext cx="8330681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b="1" dirty="0" smtClean="0"/>
              <a:t>3-2-1 </a:t>
            </a:r>
            <a:r>
              <a:rPr lang="en-US" b="1" dirty="0" smtClean="0"/>
              <a:t>(</a:t>
            </a:r>
            <a:r>
              <a:rPr lang="ru-RU" b="1" dirty="0" smtClean="0"/>
              <a:t>Рефлексия</a:t>
            </a:r>
            <a:r>
              <a:rPr lang="en-US" b="1" dirty="0" smtClean="0"/>
              <a:t>)</a:t>
            </a:r>
            <a:r>
              <a:rPr lang="ru-RU" b="1" dirty="0" smtClean="0"/>
              <a:t> </a:t>
            </a:r>
            <a:br>
              <a:rPr lang="ru-RU" b="1" dirty="0" smtClean="0"/>
            </a:br>
            <a:r>
              <a:rPr lang="ru-RU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Подведение итогов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349702" y="1418290"/>
            <a:ext cx="11565000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3600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.</a:t>
            </a:r>
          </a:p>
          <a:p>
            <a:r>
              <a:rPr lang="ru-RU" sz="3200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На листе бумаги напишите: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endParaRPr lang="ru-RU" sz="3200" dirty="0" smtClean="0">
              <a:latin typeface="Cambria Math" panose="02040503050406030204" pitchFamily="18" charset="0"/>
              <a:ea typeface="Cambria Math" panose="02040503050406030204" pitchFamily="18" charset="0"/>
            </a:endParaRP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ru-RU" sz="3200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3 прилагательных, которых характеризуют ваше</a:t>
            </a:r>
          </a:p>
          <a:p>
            <a:r>
              <a:rPr lang="ru-RU" sz="3200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настроение на конец работы;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endParaRPr lang="ru-RU" sz="3200" dirty="0" smtClean="0">
              <a:latin typeface="Cambria Math" panose="02040503050406030204" pitchFamily="18" charset="0"/>
              <a:ea typeface="Cambria Math" panose="02040503050406030204" pitchFamily="18" charset="0"/>
            </a:endParaRP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ru-RU" sz="3200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2 приема, которые вам понравились больше всего и</a:t>
            </a:r>
          </a:p>
          <a:p>
            <a:r>
              <a:rPr lang="ru-RU" sz="3200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которые вы будете применять;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endParaRPr lang="ru-RU" sz="3200" dirty="0" smtClean="0">
              <a:latin typeface="Cambria Math" panose="02040503050406030204" pitchFamily="18" charset="0"/>
              <a:ea typeface="Cambria Math" panose="02040503050406030204" pitchFamily="18" charset="0"/>
            </a:endParaRP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ru-RU" sz="3200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1 мысль (вывод) о проделанной работе.</a:t>
            </a:r>
            <a:endParaRPr lang="ru-RU" sz="3200" dirty="0"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5330" y="0"/>
            <a:ext cx="4665000" cy="30135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747125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6CC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/>
          <a:stretch>
            <a:fillRect/>
          </a:stretch>
        </p:blipFill>
        <p:spPr>
          <a:xfrm>
            <a:off x="9674" y="-28083"/>
            <a:ext cx="4161453" cy="6886083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444363" y="281990"/>
            <a:ext cx="7467719" cy="57995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550"/>
              </a:lnSpc>
              <a:buNone/>
            </a:pPr>
            <a:r>
              <a:rPr lang="en-US" sz="3650" dirty="0">
                <a:solidFill>
                  <a:srgbClr val="152D47"/>
                </a:solidFill>
                <a:latin typeface="Crimson Pro Semi Bold" pitchFamily="34" charset="0"/>
                <a:ea typeface="Crimson Pro Semi Bold" pitchFamily="34" charset="-122"/>
                <a:cs typeface="Crimson Pro Semi Bold" pitchFamily="34" charset="-120"/>
              </a:rPr>
              <a:t>Заключение: время действовать!</a:t>
            </a:r>
            <a:endParaRPr lang="en-US" sz="3650" dirty="0"/>
          </a:p>
        </p:txBody>
      </p:sp>
      <p:sp>
        <p:nvSpPr>
          <p:cNvPr id="4" name="Shape 1"/>
          <p:cNvSpPr/>
          <p:nvPr/>
        </p:nvSpPr>
        <p:spPr>
          <a:xfrm>
            <a:off x="4642988" y="1274976"/>
            <a:ext cx="742236" cy="1113473"/>
          </a:xfrm>
          <a:prstGeom prst="roundRect">
            <a:avLst>
              <a:gd name="adj" fmla="val 360053"/>
            </a:avLst>
          </a:prstGeom>
          <a:solidFill>
            <a:srgbClr val="F2EEEE"/>
          </a:solidFill>
          <a:ln/>
        </p:spPr>
      </p:sp>
      <p:sp>
        <p:nvSpPr>
          <p:cNvPr id="5" name="Text 2"/>
          <p:cNvSpPr/>
          <p:nvPr/>
        </p:nvSpPr>
        <p:spPr>
          <a:xfrm>
            <a:off x="4874922" y="1657762"/>
            <a:ext cx="278368" cy="3479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150"/>
              </a:lnSpc>
              <a:buNone/>
            </a:pPr>
            <a:r>
              <a:rPr lang="en-US" sz="2150" dirty="0">
                <a:solidFill>
                  <a:srgbClr val="4C4C4D"/>
                </a:solidFill>
                <a:latin typeface="Crimson Pro Semi Bold" pitchFamily="34" charset="0"/>
                <a:ea typeface="Crimson Pro Semi Bold" pitchFamily="34" charset="-122"/>
                <a:cs typeface="Crimson Pro Semi Bold" pitchFamily="34" charset="-120"/>
              </a:rPr>
              <a:t>1</a:t>
            </a:r>
            <a:endParaRPr lang="en-US" sz="2150" dirty="0"/>
          </a:p>
        </p:txBody>
      </p:sp>
      <p:sp>
        <p:nvSpPr>
          <p:cNvPr id="6" name="Text 3"/>
          <p:cNvSpPr/>
          <p:nvPr/>
        </p:nvSpPr>
        <p:spPr>
          <a:xfrm>
            <a:off x="5537028" y="1460475"/>
            <a:ext cx="2319814" cy="2899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800" dirty="0">
                <a:solidFill>
                  <a:srgbClr val="4C4C4D"/>
                </a:solidFill>
                <a:latin typeface="Crimson Pro Semi Bold" pitchFamily="34" charset="0"/>
                <a:ea typeface="Crimson Pro Semi Bold" pitchFamily="34" charset="-122"/>
                <a:cs typeface="Crimson Pro Semi Bold" pitchFamily="34" charset="-120"/>
              </a:rPr>
              <a:t>Инновации — ключ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5537028" y="1841475"/>
            <a:ext cx="6950988" cy="26991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450" dirty="0">
                <a:solidFill>
                  <a:srgbClr val="4C4C4D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К эффективной работе и развитию педагогического коллектива.</a:t>
            </a:r>
            <a:endParaRPr lang="en-US" sz="1450" dirty="0"/>
          </a:p>
        </p:txBody>
      </p:sp>
      <p:sp>
        <p:nvSpPr>
          <p:cNvPr id="8" name="Shape 5"/>
          <p:cNvSpPr/>
          <p:nvPr/>
        </p:nvSpPr>
        <p:spPr>
          <a:xfrm>
            <a:off x="4642988" y="2540253"/>
            <a:ext cx="742236" cy="1291828"/>
          </a:xfrm>
          <a:prstGeom prst="roundRect">
            <a:avLst>
              <a:gd name="adj" fmla="val 360053"/>
            </a:avLst>
          </a:prstGeom>
          <a:solidFill>
            <a:srgbClr val="F2EEEE"/>
          </a:solidFill>
          <a:ln/>
        </p:spPr>
      </p:sp>
      <p:sp>
        <p:nvSpPr>
          <p:cNvPr id="9" name="Text 6"/>
          <p:cNvSpPr/>
          <p:nvPr/>
        </p:nvSpPr>
        <p:spPr>
          <a:xfrm>
            <a:off x="4874922" y="3012217"/>
            <a:ext cx="278368" cy="3479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150"/>
              </a:lnSpc>
              <a:buNone/>
            </a:pPr>
            <a:r>
              <a:rPr lang="en-US" sz="2150" dirty="0">
                <a:solidFill>
                  <a:srgbClr val="4C4C4D"/>
                </a:solidFill>
                <a:latin typeface="Crimson Pro Semi Bold" pitchFamily="34" charset="0"/>
                <a:ea typeface="Crimson Pro Semi Bold" pitchFamily="34" charset="-122"/>
                <a:cs typeface="Crimson Pro Semi Bold" pitchFamily="34" charset="-120"/>
              </a:rPr>
              <a:t>2</a:t>
            </a:r>
            <a:endParaRPr lang="en-US" sz="2150" dirty="0"/>
          </a:p>
        </p:txBody>
      </p:sp>
      <p:sp>
        <p:nvSpPr>
          <p:cNvPr id="10" name="Text 7"/>
          <p:cNvSpPr/>
          <p:nvPr/>
        </p:nvSpPr>
        <p:spPr>
          <a:xfrm>
            <a:off x="5537028" y="2725752"/>
            <a:ext cx="2319814" cy="2899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800" dirty="0">
                <a:solidFill>
                  <a:srgbClr val="4C4C4D"/>
                </a:solidFill>
                <a:latin typeface="Crimson Pro Semi Bold" pitchFamily="34" charset="0"/>
                <a:ea typeface="Crimson Pro Semi Bold" pitchFamily="34" charset="-122"/>
                <a:cs typeface="Crimson Pro Semi Bold" pitchFamily="34" charset="-120"/>
              </a:rPr>
              <a:t>Внедряйте новое</a:t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5537028" y="3106752"/>
            <a:ext cx="6950988" cy="53982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450" dirty="0">
                <a:solidFill>
                  <a:srgbClr val="4C4C4D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Интерактивность, цифровые технологии и проектный подход — ваши инструменты.</a:t>
            </a:r>
            <a:endParaRPr lang="en-US" sz="1450" dirty="0"/>
          </a:p>
        </p:txBody>
      </p:sp>
      <p:sp>
        <p:nvSpPr>
          <p:cNvPr id="12" name="Shape 9"/>
          <p:cNvSpPr/>
          <p:nvPr/>
        </p:nvSpPr>
        <p:spPr>
          <a:xfrm>
            <a:off x="4642988" y="3983886"/>
            <a:ext cx="742236" cy="1113473"/>
          </a:xfrm>
          <a:prstGeom prst="roundRect">
            <a:avLst>
              <a:gd name="adj" fmla="val 360053"/>
            </a:avLst>
          </a:prstGeom>
          <a:solidFill>
            <a:srgbClr val="F2EEEE"/>
          </a:solidFill>
          <a:ln/>
        </p:spPr>
      </p:sp>
      <p:sp>
        <p:nvSpPr>
          <p:cNvPr id="13" name="Text 10"/>
          <p:cNvSpPr/>
          <p:nvPr/>
        </p:nvSpPr>
        <p:spPr>
          <a:xfrm>
            <a:off x="4874922" y="4366672"/>
            <a:ext cx="278368" cy="3479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150"/>
              </a:lnSpc>
              <a:buNone/>
            </a:pPr>
            <a:r>
              <a:rPr lang="en-US" sz="2150" dirty="0">
                <a:solidFill>
                  <a:srgbClr val="4C4C4D"/>
                </a:solidFill>
                <a:latin typeface="Crimson Pro Semi Bold" pitchFamily="34" charset="0"/>
                <a:ea typeface="Crimson Pro Semi Bold" pitchFamily="34" charset="-122"/>
                <a:cs typeface="Crimson Pro Semi Bold" pitchFamily="34" charset="-120"/>
              </a:rPr>
              <a:t>3</a:t>
            </a:r>
            <a:endParaRPr lang="en-US" sz="2150" dirty="0"/>
          </a:p>
        </p:txBody>
      </p:sp>
      <p:sp>
        <p:nvSpPr>
          <p:cNvPr id="14" name="Text 11"/>
          <p:cNvSpPr/>
          <p:nvPr/>
        </p:nvSpPr>
        <p:spPr>
          <a:xfrm>
            <a:off x="5537028" y="4169385"/>
            <a:ext cx="2319814" cy="2899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800" dirty="0">
                <a:solidFill>
                  <a:srgbClr val="4C4C4D"/>
                </a:solidFill>
                <a:latin typeface="Crimson Pro Semi Bold" pitchFamily="34" charset="0"/>
                <a:ea typeface="Crimson Pro Semi Bold" pitchFamily="34" charset="-122"/>
                <a:cs typeface="Crimson Pro Semi Bold" pitchFamily="34" charset="-120"/>
              </a:rPr>
              <a:t>Создавайте среду</a:t>
            </a:r>
            <a:endParaRPr lang="en-US" sz="1800" dirty="0"/>
          </a:p>
        </p:txBody>
      </p:sp>
      <p:sp>
        <p:nvSpPr>
          <p:cNvPr id="15" name="Text 12"/>
          <p:cNvSpPr/>
          <p:nvPr/>
        </p:nvSpPr>
        <p:spPr>
          <a:xfrm>
            <a:off x="5537028" y="4550385"/>
            <a:ext cx="6950988" cy="26991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450" dirty="0">
                <a:solidFill>
                  <a:srgbClr val="4C4C4D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Вдохновляющую для роста и творчества каждого учителя.</a:t>
            </a:r>
            <a:endParaRPr lang="en-US" sz="1450" dirty="0"/>
          </a:p>
        </p:txBody>
      </p:sp>
      <p:sp>
        <p:nvSpPr>
          <p:cNvPr id="16" name="Shape 13"/>
          <p:cNvSpPr/>
          <p:nvPr/>
        </p:nvSpPr>
        <p:spPr>
          <a:xfrm>
            <a:off x="4642988" y="5249163"/>
            <a:ext cx="742236" cy="1113473"/>
          </a:xfrm>
          <a:prstGeom prst="roundRect">
            <a:avLst>
              <a:gd name="adj" fmla="val 360053"/>
            </a:avLst>
          </a:prstGeom>
          <a:solidFill>
            <a:srgbClr val="F2EEEE"/>
          </a:solidFill>
          <a:ln/>
        </p:spPr>
      </p:sp>
      <p:sp>
        <p:nvSpPr>
          <p:cNvPr id="17" name="Text 14"/>
          <p:cNvSpPr/>
          <p:nvPr/>
        </p:nvSpPr>
        <p:spPr>
          <a:xfrm>
            <a:off x="4874922" y="5631949"/>
            <a:ext cx="278368" cy="3479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150"/>
              </a:lnSpc>
              <a:buNone/>
            </a:pPr>
            <a:r>
              <a:rPr lang="en-US" sz="2150" dirty="0">
                <a:solidFill>
                  <a:srgbClr val="4C4C4D"/>
                </a:solidFill>
                <a:latin typeface="Crimson Pro Semi Bold" pitchFamily="34" charset="0"/>
                <a:ea typeface="Crimson Pro Semi Bold" pitchFamily="34" charset="-122"/>
                <a:cs typeface="Crimson Pro Semi Bold" pitchFamily="34" charset="-120"/>
              </a:rPr>
              <a:t>4</a:t>
            </a:r>
            <a:endParaRPr lang="en-US" sz="2150" dirty="0"/>
          </a:p>
        </p:txBody>
      </p:sp>
      <p:sp>
        <p:nvSpPr>
          <p:cNvPr id="18" name="Text 15"/>
          <p:cNvSpPr/>
          <p:nvPr/>
        </p:nvSpPr>
        <p:spPr>
          <a:xfrm>
            <a:off x="5537028" y="5434662"/>
            <a:ext cx="2358747" cy="2899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800" dirty="0">
                <a:solidFill>
                  <a:srgbClr val="4C4C4D"/>
                </a:solidFill>
                <a:latin typeface="Crimson Pro Semi Bold" pitchFamily="34" charset="0"/>
                <a:ea typeface="Crimson Pro Semi Bold" pitchFamily="34" charset="-122"/>
                <a:cs typeface="Crimson Pro Semi Bold" pitchFamily="34" charset="-120"/>
              </a:rPr>
              <a:t>Формируем будущее</a:t>
            </a:r>
            <a:endParaRPr lang="en-US" sz="1800" dirty="0"/>
          </a:p>
        </p:txBody>
      </p:sp>
      <p:sp>
        <p:nvSpPr>
          <p:cNvPr id="19" name="Text 16"/>
          <p:cNvSpPr/>
          <p:nvPr/>
        </p:nvSpPr>
        <p:spPr>
          <a:xfrm>
            <a:off x="5537028" y="5815662"/>
            <a:ext cx="6950988" cy="26991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450" dirty="0">
                <a:solidFill>
                  <a:srgbClr val="4C4C4D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Вместе мы строим новое, прогрессивное образование!</a:t>
            </a:r>
            <a:endParaRPr lang="en-US" sz="1450" dirty="0"/>
          </a:p>
        </p:txBody>
      </p:sp>
    </p:spTree>
    <p:extLst>
      <p:ext uri="{BB962C8B-B14F-4D97-AF65-F5344CB8AC3E}">
        <p14:creationId xmlns:p14="http://schemas.microsoft.com/office/powerpoint/2010/main" val="421185317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3284376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0922" y="1324949"/>
            <a:ext cx="2935633" cy="354563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4" name="Прямоугольник 3"/>
          <p:cNvSpPr/>
          <p:nvPr/>
        </p:nvSpPr>
        <p:spPr>
          <a:xfrm>
            <a:off x="1353317" y="37322"/>
            <a:ext cx="1030647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Жуйкова Александра Викторовна</a:t>
            </a:r>
            <a:endParaRPr lang="ru-RU" sz="5400" b="1" cap="none" spc="0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768203" y="1166327"/>
            <a:ext cx="5230964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Заместитель директора МАОУ СОШ № 106(филиал)</a:t>
            </a:r>
          </a:p>
          <a:p>
            <a:endParaRPr lang="ru-RU" dirty="0" smtClean="0"/>
          </a:p>
          <a:p>
            <a:r>
              <a:rPr lang="ru-RU" b="1" dirty="0" smtClean="0"/>
              <a:t>Адрес:</a:t>
            </a:r>
            <a:r>
              <a:rPr lang="en-US" b="1" dirty="0" smtClean="0"/>
              <a:t> </a:t>
            </a:r>
            <a:r>
              <a:rPr lang="ru-RU" dirty="0" smtClean="0"/>
              <a:t>г. Краснодар.,</a:t>
            </a:r>
            <a:r>
              <a:rPr lang="ru-RU" b="1" dirty="0" smtClean="0"/>
              <a:t> </a:t>
            </a:r>
            <a:r>
              <a:rPr lang="ru-RU" dirty="0" smtClean="0"/>
              <a:t>ул. Ивана Беличенко д. 91</a:t>
            </a:r>
          </a:p>
          <a:p>
            <a:endParaRPr lang="ru-RU" dirty="0"/>
          </a:p>
          <a:p>
            <a:r>
              <a:rPr lang="ru-RU" b="1" dirty="0" smtClean="0"/>
              <a:t>Телефон: </a:t>
            </a:r>
            <a:r>
              <a:rPr lang="ru-RU" dirty="0" smtClean="0"/>
              <a:t>8-918-181-01-83</a:t>
            </a:r>
          </a:p>
          <a:p>
            <a:endParaRPr lang="ru-RU" dirty="0"/>
          </a:p>
          <a:p>
            <a:r>
              <a:rPr lang="en-US" b="1" dirty="0" smtClean="0"/>
              <a:t>E-mail</a:t>
            </a:r>
            <a:r>
              <a:rPr lang="ru-RU" dirty="0" smtClean="0"/>
              <a:t>: </a:t>
            </a:r>
            <a:r>
              <a:rPr lang="en-US" dirty="0" smtClean="0"/>
              <a:t>a-zhuykova@mail.ru</a:t>
            </a:r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9052" y="3429000"/>
            <a:ext cx="2690785" cy="32370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07829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6CC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
            <a:extLst>
              <a:ext uri="{FF2B5EF4-FFF2-40B4-BE49-F238E27FC236}">
                <a16:creationId xmlns:a16="http://schemas.microsoft.com/office/drawing/2014/main" xmlns="" id="{9A07F63F-EA8A-447B-BB31-0E083BD969F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LineDrawing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0"/>
            <a:ext cx="12192000" cy="2126751"/>
          </a:xfrm>
          <a:prstGeom prst="rect">
            <a:avLst/>
          </a:prstGeom>
        </p:spPr>
      </p:pic>
      <p:sp>
        <p:nvSpPr>
          <p:cNvPr id="3" name="Прямоугольник: скругленные углы 2">
            <a:extLst>
              <a:ext uri="{FF2B5EF4-FFF2-40B4-BE49-F238E27FC236}">
                <a16:creationId xmlns:a16="http://schemas.microsoft.com/office/drawing/2014/main" xmlns="" id="{02D4D640-5483-41A3-B896-E7D2EC3D810A}"/>
              </a:ext>
            </a:extLst>
          </p:cNvPr>
          <p:cNvSpPr/>
          <p:nvPr/>
        </p:nvSpPr>
        <p:spPr>
          <a:xfrm>
            <a:off x="460625" y="3102795"/>
            <a:ext cx="4972693" cy="212675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/>
              <a:t>Педагогический совет</a:t>
            </a:r>
          </a:p>
        </p:txBody>
      </p:sp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xmlns="" id="{8E9A9F7A-1194-409C-A129-C984D86B1FDD}"/>
              </a:ext>
            </a:extLst>
          </p:cNvPr>
          <p:cNvSpPr/>
          <p:nvPr/>
        </p:nvSpPr>
        <p:spPr>
          <a:xfrm>
            <a:off x="6584022" y="3102794"/>
            <a:ext cx="4972693" cy="212675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/>
              <a:t>Методический совет</a:t>
            </a:r>
          </a:p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26905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6CC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hape 1">
            <a:extLst>
              <a:ext uri="{FF2B5EF4-FFF2-40B4-BE49-F238E27FC236}">
                <a16:creationId xmlns:a16="http://schemas.microsoft.com/office/drawing/2014/main" xmlns="" id="{3DD3E551-43AB-40CE-A064-261C47033B82}"/>
              </a:ext>
            </a:extLst>
          </p:cNvPr>
          <p:cNvSpPr/>
          <p:nvPr/>
        </p:nvSpPr>
        <p:spPr>
          <a:xfrm>
            <a:off x="239500" y="1670232"/>
            <a:ext cx="4499665" cy="1679144"/>
          </a:xfrm>
          <a:prstGeom prst="roundRect">
            <a:avLst>
              <a:gd name="adj" fmla="val 1966"/>
            </a:avLst>
          </a:prstGeom>
          <a:solidFill>
            <a:srgbClr val="FFFFFF"/>
          </a:solidFill>
          <a:ln w="30480">
            <a:noFill/>
            <a:prstDash val="soli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sp>
      <p:sp>
        <p:nvSpPr>
          <p:cNvPr id="8" name="Text 2">
            <a:extLst>
              <a:ext uri="{FF2B5EF4-FFF2-40B4-BE49-F238E27FC236}">
                <a16:creationId xmlns:a16="http://schemas.microsoft.com/office/drawing/2014/main" xmlns="" id="{C7448CAA-D66F-4AB4-B183-01861964E44D}"/>
              </a:ext>
            </a:extLst>
          </p:cNvPr>
          <p:cNvSpPr/>
          <p:nvPr/>
        </p:nvSpPr>
        <p:spPr>
          <a:xfrm>
            <a:off x="482886" y="1905810"/>
            <a:ext cx="2215053" cy="41938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4C4C4D"/>
                </a:solidFill>
                <a:latin typeface="Crimson Pro Semi Bold" pitchFamily="34" charset="0"/>
                <a:ea typeface="Crimson Pro Semi Bold" pitchFamily="34" charset="-122"/>
                <a:cs typeface="Crimson Pro Semi Bold" pitchFamily="34" charset="-120"/>
              </a:rPr>
              <a:t>Низкая</a:t>
            </a:r>
            <a:r>
              <a:rPr lang="en-US" sz="2200" dirty="0">
                <a:solidFill>
                  <a:srgbClr val="4C4C4D"/>
                </a:solidFill>
                <a:latin typeface="Crimson Pro Semi Bold" pitchFamily="34" charset="0"/>
                <a:ea typeface="Crimson Pro Semi Bold" pitchFamily="34" charset="-122"/>
                <a:cs typeface="Crimson Pro Semi Bold" pitchFamily="34" charset="-120"/>
              </a:rPr>
              <a:t> </a:t>
            </a:r>
            <a:r>
              <a:rPr lang="en-US" sz="2200" b="1" dirty="0">
                <a:solidFill>
                  <a:srgbClr val="4C4C4D"/>
                </a:solidFill>
                <a:latin typeface="Crimson Pro Semi Bold" pitchFamily="34" charset="0"/>
                <a:ea typeface="Crimson Pro Semi Bold" pitchFamily="34" charset="-122"/>
                <a:cs typeface="Crimson Pro Semi Bold" pitchFamily="34" charset="-120"/>
              </a:rPr>
              <a:t>вовлечённость</a:t>
            </a:r>
            <a:endParaRPr lang="en-US" sz="2200" b="1" dirty="0"/>
          </a:p>
        </p:txBody>
      </p:sp>
      <p:sp>
        <p:nvSpPr>
          <p:cNvPr id="9" name="Text 3">
            <a:extLst>
              <a:ext uri="{FF2B5EF4-FFF2-40B4-BE49-F238E27FC236}">
                <a16:creationId xmlns:a16="http://schemas.microsoft.com/office/drawing/2014/main" xmlns="" id="{960AD7AA-E4CC-4B54-AB28-876D0D0F1D21}"/>
              </a:ext>
            </a:extLst>
          </p:cNvPr>
          <p:cNvSpPr/>
          <p:nvPr/>
        </p:nvSpPr>
        <p:spPr>
          <a:xfrm>
            <a:off x="482886" y="2398385"/>
            <a:ext cx="4138321" cy="85906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C4C4D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Часто формальные, с низкой активностью и участием педагогов.</a:t>
            </a:r>
            <a:endParaRPr lang="en-US" sz="1750" dirty="0"/>
          </a:p>
        </p:txBody>
      </p:sp>
      <p:sp>
        <p:nvSpPr>
          <p:cNvPr id="10" name="Shape 4">
            <a:extLst>
              <a:ext uri="{FF2B5EF4-FFF2-40B4-BE49-F238E27FC236}">
                <a16:creationId xmlns:a16="http://schemas.microsoft.com/office/drawing/2014/main" xmlns="" id="{CF76D254-421C-43D7-B0BD-96F21BA7BBC1}"/>
              </a:ext>
            </a:extLst>
          </p:cNvPr>
          <p:cNvSpPr/>
          <p:nvPr/>
        </p:nvSpPr>
        <p:spPr>
          <a:xfrm>
            <a:off x="4944391" y="2108463"/>
            <a:ext cx="4138405" cy="2088059"/>
          </a:xfrm>
          <a:prstGeom prst="roundRect">
            <a:avLst>
              <a:gd name="adj" fmla="val 1966"/>
            </a:avLst>
          </a:prstGeom>
          <a:solidFill>
            <a:srgbClr val="FFFFFF"/>
          </a:solidFill>
          <a:ln w="30480">
            <a:noFill/>
            <a:prstDash val="soli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sp>
      <p:sp>
        <p:nvSpPr>
          <p:cNvPr id="11" name="Text 5">
            <a:extLst>
              <a:ext uri="{FF2B5EF4-FFF2-40B4-BE49-F238E27FC236}">
                <a16:creationId xmlns:a16="http://schemas.microsoft.com/office/drawing/2014/main" xmlns="" id="{5E9FB966-475E-4407-862D-2D5ACBB449FD}"/>
              </a:ext>
            </a:extLst>
          </p:cNvPr>
          <p:cNvSpPr/>
          <p:nvPr/>
        </p:nvSpPr>
        <p:spPr>
          <a:xfrm>
            <a:off x="5125063" y="2408531"/>
            <a:ext cx="1990905" cy="41938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4C4C4D"/>
                </a:solidFill>
                <a:latin typeface="Crimson Pro Semi Bold" pitchFamily="34" charset="0"/>
                <a:ea typeface="Crimson Pro Semi Bold" pitchFamily="34" charset="-122"/>
                <a:cs typeface="Crimson Pro Semi Bold" pitchFamily="34" charset="-120"/>
              </a:rPr>
              <a:t>Монотонность</a:t>
            </a:r>
            <a:endParaRPr lang="en-US" sz="2200" b="1" dirty="0"/>
          </a:p>
        </p:txBody>
      </p:sp>
      <p:sp>
        <p:nvSpPr>
          <p:cNvPr id="12" name="Text 6">
            <a:extLst>
              <a:ext uri="{FF2B5EF4-FFF2-40B4-BE49-F238E27FC236}">
                <a16:creationId xmlns:a16="http://schemas.microsoft.com/office/drawing/2014/main" xmlns="" id="{9DF603E9-93A5-4FD6-A61A-9DCDD6A398BF}"/>
              </a:ext>
            </a:extLst>
          </p:cNvPr>
          <p:cNvSpPr/>
          <p:nvPr/>
        </p:nvSpPr>
        <p:spPr>
          <a:xfrm>
            <a:off x="5125063" y="2827916"/>
            <a:ext cx="4138405" cy="85906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C4C4D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Однообразие форматов, отсутствие практической пользы и творческого подхода.</a:t>
            </a:r>
            <a:endParaRPr lang="en-US" sz="1750" dirty="0"/>
          </a:p>
        </p:txBody>
      </p:sp>
      <p:sp>
        <p:nvSpPr>
          <p:cNvPr id="13" name="Shape 7">
            <a:extLst>
              <a:ext uri="{FF2B5EF4-FFF2-40B4-BE49-F238E27FC236}">
                <a16:creationId xmlns:a16="http://schemas.microsoft.com/office/drawing/2014/main" xmlns="" id="{51880CF5-A709-4FE6-AA4F-0971EC4DFA9D}"/>
              </a:ext>
            </a:extLst>
          </p:cNvPr>
          <p:cNvSpPr/>
          <p:nvPr/>
        </p:nvSpPr>
        <p:spPr>
          <a:xfrm>
            <a:off x="236985" y="4506066"/>
            <a:ext cx="4499665" cy="1827495"/>
          </a:xfrm>
          <a:prstGeom prst="roundRect">
            <a:avLst>
              <a:gd name="adj" fmla="val 1966"/>
            </a:avLst>
          </a:prstGeom>
          <a:solidFill>
            <a:srgbClr val="FFFFFF"/>
          </a:solidFill>
          <a:ln w="30480">
            <a:noFill/>
            <a:prstDash val="soli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sp>
      <p:sp>
        <p:nvSpPr>
          <p:cNvPr id="14" name="Text 8">
            <a:extLst>
              <a:ext uri="{FF2B5EF4-FFF2-40B4-BE49-F238E27FC236}">
                <a16:creationId xmlns:a16="http://schemas.microsoft.com/office/drawing/2014/main" xmlns="" id="{3127C010-4C91-49B0-A381-2DCCC676789A}"/>
              </a:ext>
            </a:extLst>
          </p:cNvPr>
          <p:cNvSpPr/>
          <p:nvPr/>
        </p:nvSpPr>
        <p:spPr>
          <a:xfrm>
            <a:off x="576283" y="4607959"/>
            <a:ext cx="1990905" cy="41938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4C4C4D"/>
                </a:solidFill>
                <a:latin typeface="Crimson Pro Semi Bold" pitchFamily="34" charset="0"/>
                <a:ea typeface="Crimson Pro Semi Bold" pitchFamily="34" charset="-122"/>
                <a:cs typeface="Crimson Pro Semi Bold" pitchFamily="34" charset="-120"/>
              </a:rPr>
              <a:t>Риск выгорания</a:t>
            </a:r>
            <a:endParaRPr lang="en-US" sz="2200" b="1" dirty="0"/>
          </a:p>
        </p:txBody>
      </p:sp>
      <p:sp>
        <p:nvSpPr>
          <p:cNvPr id="15" name="Text 9">
            <a:extLst>
              <a:ext uri="{FF2B5EF4-FFF2-40B4-BE49-F238E27FC236}">
                <a16:creationId xmlns:a16="http://schemas.microsoft.com/office/drawing/2014/main" xmlns="" id="{E1AEE247-49F6-4C09-8C32-E2680FF99661}"/>
              </a:ext>
            </a:extLst>
          </p:cNvPr>
          <p:cNvSpPr/>
          <p:nvPr/>
        </p:nvSpPr>
        <p:spPr>
          <a:xfrm>
            <a:off x="417656" y="4990281"/>
            <a:ext cx="4138321" cy="85906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C4C4D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Снижение мотивации и профессиональное выгорание из-за неэффективных встреч.</a:t>
            </a:r>
            <a:endParaRPr lang="en-US" sz="1750" dirty="0"/>
          </a:p>
        </p:txBody>
      </p:sp>
      <p:sp>
        <p:nvSpPr>
          <p:cNvPr id="16" name="Shape 10">
            <a:extLst>
              <a:ext uri="{FF2B5EF4-FFF2-40B4-BE49-F238E27FC236}">
                <a16:creationId xmlns:a16="http://schemas.microsoft.com/office/drawing/2014/main" xmlns="" id="{C56EDC67-1F85-4729-9B4B-5EAC38364E04}"/>
              </a:ext>
            </a:extLst>
          </p:cNvPr>
          <p:cNvSpPr/>
          <p:nvPr/>
        </p:nvSpPr>
        <p:spPr>
          <a:xfrm>
            <a:off x="4917321" y="4506066"/>
            <a:ext cx="4138405" cy="1877911"/>
          </a:xfrm>
          <a:prstGeom prst="roundRect">
            <a:avLst>
              <a:gd name="adj" fmla="val 1966"/>
            </a:avLst>
          </a:prstGeom>
          <a:solidFill>
            <a:srgbClr val="FFFFFF"/>
          </a:solidFill>
          <a:ln w="30480">
            <a:noFill/>
            <a:prstDash val="soli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sp>
      <p:sp>
        <p:nvSpPr>
          <p:cNvPr id="17" name="Text 11">
            <a:extLst>
              <a:ext uri="{FF2B5EF4-FFF2-40B4-BE49-F238E27FC236}">
                <a16:creationId xmlns:a16="http://schemas.microsoft.com/office/drawing/2014/main" xmlns="" id="{F8750052-38D1-46E8-A506-6FE044516046}"/>
              </a:ext>
            </a:extLst>
          </p:cNvPr>
          <p:cNvSpPr/>
          <p:nvPr/>
        </p:nvSpPr>
        <p:spPr>
          <a:xfrm>
            <a:off x="5069955" y="4705826"/>
            <a:ext cx="2636844" cy="41938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4C4C4D"/>
                </a:solidFill>
                <a:latin typeface="Crimson Pro Semi Bold" pitchFamily="34" charset="0"/>
                <a:ea typeface="Crimson Pro Semi Bold" pitchFamily="34" charset="-122"/>
                <a:cs typeface="Crimson Pro Semi Bold" pitchFamily="34" charset="-120"/>
              </a:rPr>
              <a:t>Потребность в изменениях</a:t>
            </a:r>
            <a:endParaRPr lang="en-US" sz="2200" b="1" dirty="0"/>
          </a:p>
        </p:txBody>
      </p:sp>
      <p:sp>
        <p:nvSpPr>
          <p:cNvPr id="18" name="Text 12">
            <a:extLst>
              <a:ext uri="{FF2B5EF4-FFF2-40B4-BE49-F238E27FC236}">
                <a16:creationId xmlns:a16="http://schemas.microsoft.com/office/drawing/2014/main" xmlns="" id="{C73EF886-D019-42EB-94B5-8E475D8A025E}"/>
              </a:ext>
            </a:extLst>
          </p:cNvPr>
          <p:cNvSpPr/>
          <p:nvPr/>
        </p:nvSpPr>
        <p:spPr>
          <a:xfrm>
            <a:off x="5069955" y="5215371"/>
            <a:ext cx="4138405" cy="85906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C4C4D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Необходимость перехода к новым, более эффективным форматам.</a:t>
            </a:r>
            <a:endParaRPr lang="en-US" sz="1750" dirty="0"/>
          </a:p>
        </p:txBody>
      </p:sp>
      <p:pic>
        <p:nvPicPr>
          <p:cNvPr id="19" name="Image 0" descr="preencoded.png">
            <a:extLst>
              <a:ext uri="{FF2B5EF4-FFF2-40B4-BE49-F238E27FC236}">
                <a16:creationId xmlns:a16="http://schemas.microsoft.com/office/drawing/2014/main" xmlns="" id="{F7E0492A-0196-4533-9B8F-0C3A81912B3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LineDrawing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302015" y="1378313"/>
            <a:ext cx="2650485" cy="5216121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20" name="Рисунок 19">
            <a:extLst>
              <a:ext uri="{FF2B5EF4-FFF2-40B4-BE49-F238E27FC236}">
                <a16:creationId xmlns:a16="http://schemas.microsoft.com/office/drawing/2014/main" xmlns="" id="{9B5BD588-81F0-46B5-A27D-A94E66F51CF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2886" y="327593"/>
            <a:ext cx="11565276" cy="11068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03660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6CC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B0166C08-D008-44D8-BC38-36F3ABF2BFB5}"/>
              </a:ext>
            </a:extLst>
          </p:cNvPr>
          <p:cNvSpPr/>
          <p:nvPr/>
        </p:nvSpPr>
        <p:spPr>
          <a:xfrm>
            <a:off x="1685978" y="261418"/>
            <a:ext cx="8462573" cy="67197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ts val="4850"/>
              </a:lnSpc>
            </a:pPr>
            <a:r>
              <a:rPr lang="en-US" sz="3200" b="1" dirty="0">
                <a:solidFill>
                  <a:srgbClr val="152D47"/>
                </a:solidFill>
                <a:latin typeface="Candara" panose="020E0502030303020204" pitchFamily="34" charset="0"/>
                <a:ea typeface="Crimson Pro Semi Bold" pitchFamily="34" charset="-122"/>
                <a:cs typeface="Crimson Pro Semi Bold" pitchFamily="34" charset="-120"/>
              </a:rPr>
              <a:t>Основные принципы интерактивных методик</a:t>
            </a:r>
            <a:endParaRPr lang="en-US" sz="3200" b="1" dirty="0">
              <a:latin typeface="Candara" panose="020E0502030303020204" pitchFamily="34" charset="0"/>
            </a:endParaRPr>
          </a:p>
        </p:txBody>
      </p:sp>
      <p:sp>
        <p:nvSpPr>
          <p:cNvPr id="4" name="Text 1">
            <a:extLst>
              <a:ext uri="{FF2B5EF4-FFF2-40B4-BE49-F238E27FC236}">
                <a16:creationId xmlns:a16="http://schemas.microsoft.com/office/drawing/2014/main" xmlns="" id="{8366D8E9-D054-4607-AB26-C78620A2D448}"/>
              </a:ext>
            </a:extLst>
          </p:cNvPr>
          <p:cNvSpPr/>
          <p:nvPr/>
        </p:nvSpPr>
        <p:spPr>
          <a:xfrm>
            <a:off x="1229705" y="1482129"/>
            <a:ext cx="2534953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b="1" dirty="0">
                <a:solidFill>
                  <a:srgbClr val="4C4C4D"/>
                </a:solidFill>
                <a:ea typeface="Crimson Pro Semi Bold" pitchFamily="34" charset="-122"/>
                <a:cs typeface="Crimson Pro Semi Bold" pitchFamily="34" charset="-120"/>
              </a:rPr>
              <a:t>Взаимодействие и равенство</a:t>
            </a:r>
            <a:endParaRPr lang="en-US" sz="1950" b="1" dirty="0"/>
          </a:p>
        </p:txBody>
      </p:sp>
      <p:sp>
        <p:nvSpPr>
          <p:cNvPr id="5" name="Text 2">
            <a:extLst>
              <a:ext uri="{FF2B5EF4-FFF2-40B4-BE49-F238E27FC236}">
                <a16:creationId xmlns:a16="http://schemas.microsoft.com/office/drawing/2014/main" xmlns="" id="{03F93176-D6D0-4095-9D2F-03B4CD0DE504}"/>
              </a:ext>
            </a:extLst>
          </p:cNvPr>
          <p:cNvSpPr/>
          <p:nvPr/>
        </p:nvSpPr>
        <p:spPr>
          <a:xfrm>
            <a:off x="1229704" y="1921017"/>
            <a:ext cx="4061485" cy="95261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just">
              <a:lnSpc>
                <a:spcPts val="2500"/>
              </a:lnSpc>
              <a:buNone/>
            </a:pPr>
            <a:r>
              <a:rPr lang="en-US" sz="1550" dirty="0">
                <a:solidFill>
                  <a:srgbClr val="4C4C4D"/>
                </a:solidFill>
                <a:ea typeface="Heebo" pitchFamily="34" charset="-122"/>
                <a:cs typeface="Heebo" pitchFamily="34" charset="-120"/>
              </a:rPr>
              <a:t>Каждый участник имеет право на высказывание и уважительное отношение, независимо от должности или опыта. Это создает атмосферу доверия и открытости.</a:t>
            </a:r>
            <a:endParaRPr lang="en-US" sz="1550" dirty="0"/>
          </a:p>
        </p:txBody>
      </p:sp>
      <p:sp>
        <p:nvSpPr>
          <p:cNvPr id="7" name="Text 3">
            <a:extLst>
              <a:ext uri="{FF2B5EF4-FFF2-40B4-BE49-F238E27FC236}">
                <a16:creationId xmlns:a16="http://schemas.microsoft.com/office/drawing/2014/main" xmlns="" id="{1A7C62E9-A3B1-4940-ABFC-D6E8D05E6906}"/>
              </a:ext>
            </a:extLst>
          </p:cNvPr>
          <p:cNvSpPr/>
          <p:nvPr/>
        </p:nvSpPr>
        <p:spPr>
          <a:xfrm>
            <a:off x="6811766" y="1401368"/>
            <a:ext cx="2576354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b="1" dirty="0">
                <a:solidFill>
                  <a:srgbClr val="4C4C4D"/>
                </a:solidFill>
                <a:ea typeface="Crimson Pro Semi Bold" pitchFamily="34" charset="-122"/>
                <a:cs typeface="Crimson Pro Semi Bold" pitchFamily="34" charset="-120"/>
              </a:rPr>
              <a:t>Отсутствие критики личности</a:t>
            </a:r>
            <a:endParaRPr lang="en-US" sz="1950" b="1" dirty="0"/>
          </a:p>
        </p:txBody>
      </p:sp>
      <p:sp>
        <p:nvSpPr>
          <p:cNvPr id="8" name="Text 4">
            <a:extLst>
              <a:ext uri="{FF2B5EF4-FFF2-40B4-BE49-F238E27FC236}">
                <a16:creationId xmlns:a16="http://schemas.microsoft.com/office/drawing/2014/main" xmlns="" id="{283A25A5-EB49-4F44-AB1E-2D50C4EF01BC}"/>
              </a:ext>
            </a:extLst>
          </p:cNvPr>
          <p:cNvSpPr/>
          <p:nvPr/>
        </p:nvSpPr>
        <p:spPr>
          <a:xfrm>
            <a:off x="6724681" y="1864441"/>
            <a:ext cx="4061570" cy="127015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just">
              <a:lnSpc>
                <a:spcPts val="2500"/>
              </a:lnSpc>
              <a:buNone/>
            </a:pPr>
            <a:r>
              <a:rPr lang="en-US" sz="1550" dirty="0">
                <a:solidFill>
                  <a:srgbClr val="4C4C4D"/>
                </a:solidFill>
                <a:ea typeface="Heebo" pitchFamily="34" charset="-122"/>
                <a:cs typeface="Heebo" pitchFamily="34" charset="-120"/>
              </a:rPr>
              <a:t>Любая идея или ответ рассматривается как возможность для дальнейшего размышления и развития, а не повод для осуждения. Фокус смещается на идеи, а не на их авторов.</a:t>
            </a:r>
            <a:endParaRPr lang="en-US" sz="1550" dirty="0"/>
          </a:p>
        </p:txBody>
      </p:sp>
      <p:sp>
        <p:nvSpPr>
          <p:cNvPr id="10" name="Text 5">
            <a:extLst>
              <a:ext uri="{FF2B5EF4-FFF2-40B4-BE49-F238E27FC236}">
                <a16:creationId xmlns:a16="http://schemas.microsoft.com/office/drawing/2014/main" xmlns="" id="{A9381F48-3A73-4EDC-ADB1-ECBC2785CBDD}"/>
              </a:ext>
            </a:extLst>
          </p:cNvPr>
          <p:cNvSpPr/>
          <p:nvPr/>
        </p:nvSpPr>
        <p:spPr>
          <a:xfrm>
            <a:off x="1229703" y="3477130"/>
            <a:ext cx="3354162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b="1" dirty="0">
                <a:solidFill>
                  <a:srgbClr val="4C4C4D"/>
                </a:solidFill>
                <a:ea typeface="Crimson Pro Semi Bold" pitchFamily="34" charset="-122"/>
                <a:cs typeface="Crimson Pro Semi Bold" pitchFamily="34" charset="-120"/>
              </a:rPr>
              <a:t>Активное вовлечение и обмен опытом</a:t>
            </a:r>
            <a:endParaRPr lang="en-US" sz="1950" b="1" dirty="0"/>
          </a:p>
        </p:txBody>
      </p:sp>
      <p:sp>
        <p:nvSpPr>
          <p:cNvPr id="11" name="Text 6">
            <a:extLst>
              <a:ext uri="{FF2B5EF4-FFF2-40B4-BE49-F238E27FC236}">
                <a16:creationId xmlns:a16="http://schemas.microsoft.com/office/drawing/2014/main" xmlns="" id="{355A0A78-053C-4611-859C-9AEFCF4152CC}"/>
              </a:ext>
            </a:extLst>
          </p:cNvPr>
          <p:cNvSpPr/>
          <p:nvPr/>
        </p:nvSpPr>
        <p:spPr>
          <a:xfrm>
            <a:off x="1229703" y="3984365"/>
            <a:ext cx="4061485" cy="95261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just">
              <a:lnSpc>
                <a:spcPts val="2500"/>
              </a:lnSpc>
              <a:buNone/>
            </a:pPr>
            <a:r>
              <a:rPr lang="en-US" sz="1550" dirty="0">
                <a:solidFill>
                  <a:srgbClr val="4C4C4D"/>
                </a:solidFill>
                <a:ea typeface="Heebo" pitchFamily="34" charset="-122"/>
                <a:cs typeface="Heebo" pitchFamily="34" charset="-120"/>
              </a:rPr>
              <a:t>Максимальное участие каждого педагога в процессе, активный обмен знаниями, лучшими практиками и взаимное обучение.</a:t>
            </a:r>
            <a:endParaRPr lang="en-US" sz="1550" dirty="0"/>
          </a:p>
        </p:txBody>
      </p:sp>
      <p:sp>
        <p:nvSpPr>
          <p:cNvPr id="13" name="Text 7">
            <a:extLst>
              <a:ext uri="{FF2B5EF4-FFF2-40B4-BE49-F238E27FC236}">
                <a16:creationId xmlns:a16="http://schemas.microsoft.com/office/drawing/2014/main" xmlns="" id="{9CC7F1F2-853D-4CE7-8C83-16492827DB11}"/>
              </a:ext>
            </a:extLst>
          </p:cNvPr>
          <p:cNvSpPr/>
          <p:nvPr/>
        </p:nvSpPr>
        <p:spPr>
          <a:xfrm>
            <a:off x="6811766" y="3477130"/>
            <a:ext cx="3260239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b="1" dirty="0">
                <a:solidFill>
                  <a:srgbClr val="4C4C4D"/>
                </a:solidFill>
                <a:ea typeface="Crimson Pro Semi Bold" pitchFamily="34" charset="-122"/>
                <a:cs typeface="Crimson Pro Semi Bold" pitchFamily="34" charset="-120"/>
              </a:rPr>
              <a:t>Обратная связь и накопление знаний</a:t>
            </a:r>
            <a:endParaRPr lang="en-US" sz="1950" b="1" dirty="0"/>
          </a:p>
        </p:txBody>
      </p:sp>
      <p:sp>
        <p:nvSpPr>
          <p:cNvPr id="14" name="Text 8">
            <a:extLst>
              <a:ext uri="{FF2B5EF4-FFF2-40B4-BE49-F238E27FC236}">
                <a16:creationId xmlns:a16="http://schemas.microsoft.com/office/drawing/2014/main" xmlns="" id="{F7FC83D8-8869-454F-95BE-DA5F57729F97}"/>
              </a:ext>
            </a:extLst>
          </p:cNvPr>
          <p:cNvSpPr/>
          <p:nvPr/>
        </p:nvSpPr>
        <p:spPr>
          <a:xfrm>
            <a:off x="6811766" y="3984365"/>
            <a:ext cx="4576947" cy="127015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just">
              <a:lnSpc>
                <a:spcPts val="2500"/>
              </a:lnSpc>
              <a:buNone/>
            </a:pPr>
            <a:r>
              <a:rPr lang="en-US" sz="1550" dirty="0">
                <a:solidFill>
                  <a:srgbClr val="4C4C4D"/>
                </a:solidFill>
                <a:ea typeface="Heebo" pitchFamily="34" charset="-122"/>
                <a:cs typeface="Heebo" pitchFamily="34" charset="-120"/>
              </a:rPr>
              <a:t>Систематическое получение и предоставление обратной связи, а также совместное осмысление и сохранение полученных результатов и опыта для дальнейшего использования.</a:t>
            </a:r>
            <a:endParaRPr lang="en-US" sz="1550" dirty="0"/>
          </a:p>
        </p:txBody>
      </p:sp>
      <p:pic>
        <p:nvPicPr>
          <p:cNvPr id="15" name="Image 0" descr="preencoded.png">
            <a:extLst>
              <a:ext uri="{FF2B5EF4-FFF2-40B4-BE49-F238E27FC236}">
                <a16:creationId xmlns:a16="http://schemas.microsoft.com/office/drawing/2014/main" xmlns="" id="{0E3FFFFE-B460-4B14-99A3-12A91762174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LineDrawing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5427380"/>
            <a:ext cx="12192000" cy="14306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35212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6CC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LineDrawing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1314" y="1586203"/>
            <a:ext cx="7320915" cy="5811465"/>
          </a:xfrm>
          <a:prstGeom prst="rect">
            <a:avLst/>
          </a:prstGeom>
        </p:spPr>
      </p:pic>
      <p:sp>
        <p:nvSpPr>
          <p:cNvPr id="16" name="Заголовок 9">
            <a:extLst>
              <a:ext uri="{FF2B5EF4-FFF2-40B4-BE49-F238E27FC236}">
                <a16:creationId xmlns:a16="http://schemas.microsoft.com/office/drawing/2014/main" xmlns="" id="{17B9C265-234D-4DFB-A757-391A16851B1D}"/>
              </a:ext>
            </a:extLst>
          </p:cNvPr>
          <p:cNvSpPr txBox="1">
            <a:spLocks/>
          </p:cNvSpPr>
          <p:nvPr/>
        </p:nvSpPr>
        <p:spPr>
          <a:xfrm>
            <a:off x="688910" y="598389"/>
            <a:ext cx="10515600" cy="98781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b="1" dirty="0" smtClean="0"/>
              <a:t>Смешивайтесь и образуйте пару</a:t>
            </a:r>
            <a:endParaRPr lang="ru-RU" dirty="0"/>
          </a:p>
        </p:txBody>
      </p:sp>
      <p:sp>
        <p:nvSpPr>
          <p:cNvPr id="17" name="TextBox 16"/>
          <p:cNvSpPr txBox="1"/>
          <p:nvPr/>
        </p:nvSpPr>
        <p:spPr>
          <a:xfrm>
            <a:off x="336000" y="2439000"/>
            <a:ext cx="6997861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3600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Обучающая структура, в которой участники СМЕШИВАЮТСЯ под музыку, ОБРАЗОВЫВАЮТ ПАРУ, когда музыка прекращается, и ОБСУЖДАЮТ предложенную тему</a:t>
            </a:r>
            <a:endParaRPr lang="ru-RU" sz="3600" dirty="0"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376987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6CC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
            <a:extLst>
              <a:ext uri="{FF2B5EF4-FFF2-40B4-BE49-F238E27FC236}">
                <a16:creationId xmlns:a16="http://schemas.microsoft.com/office/drawing/2014/main" xmlns="" id="{BDDE23C3-13EB-4F56-BDD3-363EFAD9FD6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LineDrawing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0"/>
            <a:ext cx="3606229" cy="7048072"/>
          </a:xfrm>
          <a:prstGeom prst="rect">
            <a:avLst/>
          </a:prstGeom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86FCAB29-4431-4FCD-A3FE-68D11EFDEED8}"/>
              </a:ext>
            </a:extLst>
          </p:cNvPr>
          <p:cNvSpPr/>
          <p:nvPr/>
        </p:nvSpPr>
        <p:spPr>
          <a:xfrm>
            <a:off x="4886502" y="234006"/>
            <a:ext cx="596958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/>
              <a:t>Методические посиделки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B391E7C6-13AF-4209-B7D1-60F1D3159F5F}"/>
              </a:ext>
            </a:extLst>
          </p:cNvPr>
          <p:cNvSpPr/>
          <p:nvPr/>
        </p:nvSpPr>
        <p:spPr>
          <a:xfrm>
            <a:off x="3924727" y="1132309"/>
            <a:ext cx="7715892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4000" b="1" dirty="0"/>
              <a:t>Цель: </a:t>
            </a:r>
            <a:r>
              <a:rPr lang="ru-RU" sz="4000" dirty="0"/>
              <a:t>формирование правильной точки зрения по определенной </a:t>
            </a:r>
          </a:p>
          <a:p>
            <a:pPr algn="just"/>
            <a:r>
              <a:rPr lang="ru-RU" sz="4000" dirty="0"/>
              <a:t>педагогической проблеме, создание благоприятного психологического климата в данной группе педагогов.</a:t>
            </a:r>
          </a:p>
          <a:p>
            <a:pPr algn="just"/>
            <a:endParaRPr lang="ru-RU" sz="4000" dirty="0"/>
          </a:p>
          <a:p>
            <a:pPr algn="just"/>
            <a:r>
              <a:rPr lang="ru-RU" sz="4000" b="1" dirty="0"/>
              <a:t>Форма проведения </a:t>
            </a:r>
            <a:r>
              <a:rPr lang="ru-RU" sz="4000" dirty="0"/>
              <a:t>— круглый стол.</a:t>
            </a:r>
          </a:p>
        </p:txBody>
      </p:sp>
    </p:spTree>
    <p:extLst>
      <p:ext uri="{BB962C8B-B14F-4D97-AF65-F5344CB8AC3E}">
        <p14:creationId xmlns:p14="http://schemas.microsoft.com/office/powerpoint/2010/main" val="347547925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6CC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86FCAB29-4431-4FCD-A3FE-68D11EFDEED8}"/>
              </a:ext>
            </a:extLst>
          </p:cNvPr>
          <p:cNvSpPr/>
          <p:nvPr/>
        </p:nvSpPr>
        <p:spPr>
          <a:xfrm>
            <a:off x="571356" y="295651"/>
            <a:ext cx="461793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/>
              <a:t>Методический ринг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51BAD935-3F2C-4A89-BDE6-5873D0A823BE}"/>
              </a:ext>
            </a:extLst>
          </p:cNvPr>
          <p:cNvSpPr/>
          <p:nvPr/>
        </p:nvSpPr>
        <p:spPr>
          <a:xfrm>
            <a:off x="5826284" y="154594"/>
            <a:ext cx="6096000" cy="156966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3200" dirty="0"/>
              <a:t>соревнование методических идей в реализации одной и той же проблемы.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1F44073A-FD37-4B03-9DB8-03AA814AD1E2}"/>
              </a:ext>
            </a:extLst>
          </p:cNvPr>
          <p:cNvSpPr/>
          <p:nvPr/>
        </p:nvSpPr>
        <p:spPr>
          <a:xfrm>
            <a:off x="341635" y="1508496"/>
            <a:ext cx="6096000" cy="4801314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ru-RU" b="1" dirty="0"/>
              <a:t>Цель методического ринга: </a:t>
            </a:r>
            <a:r>
              <a:rPr lang="ru-RU" dirty="0"/>
              <a:t>создание условий для совершенствования профессиональных знаний педагогов. </a:t>
            </a:r>
          </a:p>
          <a:p>
            <a:pPr algn="just"/>
            <a:endParaRPr lang="ru-RU" b="1" dirty="0"/>
          </a:p>
          <a:p>
            <a:pPr algn="just"/>
            <a:r>
              <a:rPr lang="ru-RU" b="1" dirty="0"/>
              <a:t>Задачи: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ru-RU" dirty="0"/>
              <a:t>повысить научно-методический уровень педагогов;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ru-RU" dirty="0"/>
              <a:t>вовлечь педагогов в процесс популяризации собственной деятельности;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ru-RU" dirty="0"/>
              <a:t>включение педагогов в активный диалог;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ru-RU" dirty="0"/>
              <a:t>ориентирование педагогов на изучение новейших исследований в психологии и педагогике, методической литературе;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ru-RU" dirty="0"/>
              <a:t>совершенствование научно-методического обеспечения </a:t>
            </a:r>
          </a:p>
          <a:p>
            <a:pPr algn="just"/>
            <a:r>
              <a:rPr lang="ru-RU" dirty="0"/>
              <a:t>образовательного процесса;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ru-RU" dirty="0"/>
              <a:t>выявление и распространение передового педагогического опыта;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ru-RU" dirty="0"/>
              <a:t>внедрение и распространение современных инновационных образовательных технологий.</a:t>
            </a:r>
          </a:p>
        </p:txBody>
      </p:sp>
      <p:pic>
        <p:nvPicPr>
          <p:cNvPr id="7" name="Image 0" descr="preencoded.png">
            <a:extLst>
              <a:ext uri="{FF2B5EF4-FFF2-40B4-BE49-F238E27FC236}">
                <a16:creationId xmlns:a16="http://schemas.microsoft.com/office/drawing/2014/main" xmlns="" id="{E2D92134-1AD8-48C5-9C8B-EBC5FD7E1FB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LineDrawing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602877" y="2033277"/>
            <a:ext cx="3640057" cy="4276533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16614216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6CC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87B1E30E-69A0-4EC5-B8E8-88A2C780065E}"/>
              </a:ext>
            </a:extLst>
          </p:cNvPr>
          <p:cNvSpPr/>
          <p:nvPr/>
        </p:nvSpPr>
        <p:spPr>
          <a:xfrm>
            <a:off x="4074844" y="151813"/>
            <a:ext cx="3663247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/>
              <a:t>Мозговая атака</a:t>
            </a:r>
          </a:p>
        </p:txBody>
      </p:sp>
      <p:pic>
        <p:nvPicPr>
          <p:cNvPr id="3" name="Image 0" descr="preencoded.png">
            <a:extLst>
              <a:ext uri="{FF2B5EF4-FFF2-40B4-BE49-F238E27FC236}">
                <a16:creationId xmlns:a16="http://schemas.microsoft.com/office/drawing/2014/main" xmlns="" id="{16EFBF93-CF6A-43FB-9DF8-5F87913DC33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LineDrawing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33830" y="1566026"/>
            <a:ext cx="3725948" cy="372594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F8B14211-8068-4372-9B3E-F46DD7F6DE5B}"/>
              </a:ext>
            </a:extLst>
          </p:cNvPr>
          <p:cNvSpPr txBox="1"/>
          <p:nvPr/>
        </p:nvSpPr>
        <p:spPr>
          <a:xfrm>
            <a:off x="5404206" y="1356189"/>
            <a:ext cx="5845995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/>
              <a:t>1 этап – </a:t>
            </a:r>
            <a:r>
              <a:rPr lang="ru-RU" sz="2400" dirty="0"/>
              <a:t>Формулировка проблемы</a:t>
            </a:r>
          </a:p>
          <a:p>
            <a:endParaRPr lang="ru-RU" sz="2400" b="1" dirty="0"/>
          </a:p>
          <a:p>
            <a:r>
              <a:rPr lang="ru-RU" sz="2400" b="1" dirty="0"/>
              <a:t>2 этап - </a:t>
            </a:r>
            <a:r>
              <a:rPr lang="ru-RU" sz="2400" dirty="0"/>
              <a:t>Формирование навыков быстрого </a:t>
            </a:r>
          </a:p>
          <a:p>
            <a:r>
              <a:rPr lang="ru-RU" sz="2400" dirty="0"/>
              <a:t>поиска ответа на проблемные вопросы</a:t>
            </a:r>
          </a:p>
          <a:p>
            <a:endParaRPr lang="ru-RU" sz="2400" b="1" dirty="0"/>
          </a:p>
          <a:p>
            <a:r>
              <a:rPr lang="ru-RU" sz="2400" b="1" dirty="0"/>
              <a:t>3 этап </a:t>
            </a:r>
            <a:r>
              <a:rPr lang="ru-RU" sz="2400" dirty="0"/>
              <a:t>- «Штурм» определенной проблемы</a:t>
            </a:r>
            <a:r>
              <a:rPr lang="ru-RU" sz="2400" b="1" dirty="0"/>
              <a:t>.</a:t>
            </a:r>
          </a:p>
          <a:p>
            <a:endParaRPr lang="ru-RU" sz="2400" b="1" dirty="0"/>
          </a:p>
          <a:p>
            <a:r>
              <a:rPr lang="ru-RU" sz="2400" b="1" dirty="0"/>
              <a:t>4 этап -  </a:t>
            </a:r>
            <a:r>
              <a:rPr lang="ru-RU" sz="2400" dirty="0"/>
              <a:t>Оценка и отбор оптимальных </a:t>
            </a:r>
          </a:p>
          <a:p>
            <a:r>
              <a:rPr lang="ru-RU" sz="2400" dirty="0"/>
              <a:t>идей экспертами</a:t>
            </a:r>
          </a:p>
          <a:p>
            <a:endParaRPr lang="ru-RU" sz="2400" b="1" dirty="0"/>
          </a:p>
          <a:p>
            <a:r>
              <a:rPr lang="ru-RU" sz="2400" b="1" dirty="0"/>
              <a:t>5 этап – </a:t>
            </a:r>
            <a:r>
              <a:rPr lang="ru-RU" sz="2400" dirty="0"/>
              <a:t>Результаты мозговой атаки</a:t>
            </a:r>
          </a:p>
          <a:p>
            <a:endParaRPr lang="ru-RU" b="1" dirty="0"/>
          </a:p>
          <a:p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352923356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6CC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>
            <a:extLst>
              <a:ext uri="{FF2B5EF4-FFF2-40B4-BE49-F238E27FC236}">
                <a16:creationId xmlns:a16="http://schemas.microsoft.com/office/drawing/2014/main" xmlns="" id="{9858870F-D7A9-41E8-A9C4-4521AB911E2A}"/>
              </a:ext>
            </a:extLst>
          </p:cNvPr>
          <p:cNvSpPr/>
          <p:nvPr/>
        </p:nvSpPr>
        <p:spPr>
          <a:xfrm>
            <a:off x="1084924" y="529700"/>
            <a:ext cx="8665964" cy="49613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900"/>
              </a:lnSpc>
              <a:buNone/>
            </a:pPr>
            <a:r>
              <a:rPr lang="en-US" sz="3100" b="1" dirty="0">
                <a:solidFill>
                  <a:srgbClr val="091C5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Метод Киплинга: </a:t>
            </a:r>
            <a:endParaRPr lang="ru-RU" sz="3100" b="1" dirty="0">
              <a:solidFill>
                <a:srgbClr val="091C53"/>
              </a:solidFill>
              <a:latin typeface="Instrument Sans Semi Bold" pitchFamily="34" charset="0"/>
              <a:ea typeface="Instrument Sans Semi Bold" pitchFamily="34" charset="-122"/>
              <a:cs typeface="Instrument Sans Semi Bold" pitchFamily="34" charset="-120"/>
            </a:endParaRPr>
          </a:p>
          <a:p>
            <a:pPr marL="0" indent="0" algn="l">
              <a:lnSpc>
                <a:spcPts val="3900"/>
              </a:lnSpc>
              <a:buNone/>
            </a:pPr>
            <a:r>
              <a:rPr lang="en-US" sz="3100" b="1" dirty="0">
                <a:solidFill>
                  <a:srgbClr val="091C5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структурированный диалог</a:t>
            </a:r>
            <a:endParaRPr lang="en-US" sz="3100" b="1" dirty="0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ED45E30F-DE46-41DC-924F-F198454D22B4}"/>
              </a:ext>
            </a:extLst>
          </p:cNvPr>
          <p:cNvSpPr/>
          <p:nvPr/>
        </p:nvSpPr>
        <p:spPr>
          <a:xfrm>
            <a:off x="1084924" y="2510755"/>
            <a:ext cx="3398504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>
                <a:latin typeface="Times New Roman" panose="02020603050405020304" pitchFamily="18" charset="0"/>
                <a:ea typeface="Calibri" panose="020F0502020204030204" pitchFamily="34" charset="0"/>
              </a:rPr>
              <a:t>Кто?       Что? </a:t>
            </a:r>
          </a:p>
          <a:p>
            <a:endParaRPr lang="ru-RU" sz="36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r>
              <a:rPr lang="ru-RU" sz="3600" dirty="0">
                <a:latin typeface="Times New Roman" panose="02020603050405020304" pitchFamily="18" charset="0"/>
                <a:ea typeface="Calibri" panose="020F0502020204030204" pitchFamily="34" charset="0"/>
              </a:rPr>
              <a:t>Где?    Когда? </a:t>
            </a:r>
          </a:p>
          <a:p>
            <a:endParaRPr lang="ru-RU" sz="36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r>
              <a:rPr lang="ru-RU" sz="3600" dirty="0">
                <a:latin typeface="Times New Roman" panose="02020603050405020304" pitchFamily="18" charset="0"/>
                <a:ea typeface="Calibri" panose="020F0502020204030204" pitchFamily="34" charset="0"/>
              </a:rPr>
              <a:t>Почему?   Как? </a:t>
            </a:r>
            <a:endParaRPr lang="ru-RU" sz="3600" dirty="0"/>
          </a:p>
        </p:txBody>
      </p:sp>
      <p:pic>
        <p:nvPicPr>
          <p:cNvPr id="6" name="Image 0" descr="preencoded.png">
            <a:extLst>
              <a:ext uri="{FF2B5EF4-FFF2-40B4-BE49-F238E27FC236}">
                <a16:creationId xmlns:a16="http://schemas.microsoft.com/office/drawing/2014/main" xmlns="" id="{13F27E27-82EF-43BD-85C0-4227F3FFAE7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LineDrawing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304926" y="102742"/>
            <a:ext cx="4784333" cy="675525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278615590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767</Words>
  <Application>Microsoft Office PowerPoint</Application>
  <PresentationFormat>Произвольный</PresentationFormat>
  <Paragraphs>169</Paragraphs>
  <Slides>19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17</dc:creator>
  <cp:lastModifiedBy>MKU KNMC</cp:lastModifiedBy>
  <cp:revision>3</cp:revision>
  <dcterms:modified xsi:type="dcterms:W3CDTF">2026-01-29T14:12:34Z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XPowerLiteLastOptimized">
    <vt:lpwstr>3758478</vt:lpwstr>
  </property>
  <property fmtid="{D5CDD505-2E9C-101B-9397-08002B2CF9AE}" pid="3" name="NXPowerLiteSettings">
    <vt:lpwstr>F7000400038000</vt:lpwstr>
  </property>
  <property fmtid="{D5CDD505-2E9C-101B-9397-08002B2CF9AE}" pid="4" name="NXPowerLiteVersion">
    <vt:lpwstr>S10.9.5</vt:lpwstr>
  </property>
</Properties>
</file>