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9" r:id="rId4"/>
    <p:sldId id="263" r:id="rId5"/>
    <p:sldId id="265" r:id="rId6"/>
  </p:sldIdLst>
  <p:sldSz cx="14630400" cy="8229600"/>
  <p:notesSz cx="8229600" cy="14630400"/>
  <p:embeddedFontLst>
    <p:embeddedFont>
      <p:font typeface="Montserrat Medium" charset="-52"/>
      <p:regular r:id="rId8"/>
    </p:embeddedFont>
    <p:embeddedFont>
      <p:font typeface="Calibri" pitchFamily="34" charset="0"/>
      <p:regular r:id="rId9"/>
      <p:bold r:id="rId10"/>
      <p:italic r:id="rId11"/>
      <p:boldItalic r:id="rId1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8" d="100"/>
          <a:sy n="68" d="100"/>
        </p:scale>
        <p:origin x="-677" y="-211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10BC5-F05F-9845-83BC-B5101769A33E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73F4C0-0FD9-704C-A0F9-14B0B31378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83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svg"/><Relationship Id="rId5" Type="http://schemas.openxmlformats.org/officeDocument/2006/relationships/image" Target="../media/image14.png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821682" y="2501053"/>
            <a:ext cx="11614563" cy="4271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600"/>
              </a:lnSpc>
              <a:buNone/>
            </a:pPr>
            <a:r>
              <a:rPr lang="ru-RU" sz="7700" b="1" i="1" dirty="0">
                <a:solidFill>
                  <a:srgbClr val="FFB393"/>
                </a:solidFill>
                <a:ea typeface="Brygada 1918 Bold" pitchFamily="34" charset="-122"/>
              </a:rPr>
              <a:t>Конкурсное задание:</a:t>
            </a:r>
          </a:p>
          <a:p>
            <a:pPr marL="0" indent="0" algn="ctr">
              <a:lnSpc>
                <a:spcPts val="5600"/>
              </a:lnSpc>
              <a:buNone/>
            </a:pPr>
            <a:r>
              <a:rPr lang="ru-RU" sz="7700" b="1" i="1" dirty="0">
                <a:solidFill>
                  <a:srgbClr val="FFB393"/>
                </a:solidFill>
                <a:ea typeface="Brygada 1918 Bold" pitchFamily="34" charset="-122"/>
              </a:rPr>
              <a:t>Публичное выступление </a:t>
            </a:r>
          </a:p>
          <a:p>
            <a:pPr marL="0" indent="0" algn="ctr">
              <a:lnSpc>
                <a:spcPts val="5600"/>
              </a:lnSpc>
              <a:buNone/>
            </a:pPr>
            <a:endParaRPr lang="ru-RU" sz="7700" b="1" i="1" dirty="0">
              <a:solidFill>
                <a:srgbClr val="FFB393"/>
              </a:solidFill>
              <a:ea typeface="Brygada 1918 Bold" pitchFamily="34" charset="-122"/>
            </a:endParaRPr>
          </a:p>
          <a:p>
            <a:pPr marL="0" indent="0" algn="ctr">
              <a:lnSpc>
                <a:spcPts val="5600"/>
              </a:lnSpc>
              <a:buNone/>
            </a:pPr>
            <a:endParaRPr lang="ru-RU" sz="4450" b="1" i="1" dirty="0">
              <a:solidFill>
                <a:srgbClr val="FFB393"/>
              </a:solidFill>
              <a:ea typeface="Brygada 1918 Bold" pitchFamily="34" charset="-122"/>
            </a:endParaRPr>
          </a:p>
          <a:p>
            <a:pPr marL="0" indent="0" algn="ctr">
              <a:lnSpc>
                <a:spcPts val="5600"/>
              </a:lnSpc>
              <a:buNone/>
            </a:pPr>
            <a:r>
              <a:rPr lang="ru-RU" sz="4450" b="1" i="1" dirty="0">
                <a:solidFill>
                  <a:srgbClr val="FFB393"/>
                </a:solidFill>
                <a:ea typeface="Brygada 1918 Bold" pitchFamily="34" charset="-122"/>
              </a:rPr>
              <a:t>Кувакина Олеся Романовна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293185D-2C15-4A3A-2DAA-39251409B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384118" y="3841092"/>
            <a:ext cx="5385106" cy="4930178"/>
          </a:xfrm>
          <a:prstGeom prst="rect">
            <a:avLst/>
          </a:prstGeom>
        </p:spPr>
      </p:pic>
      <p:cxnSp>
        <p:nvCxnSpPr>
          <p:cNvPr id="10" name="Соединитель: изогнутый 9">
            <a:extLst>
              <a:ext uri="{FF2B5EF4-FFF2-40B4-BE49-F238E27FC236}">
                <a16:creationId xmlns:a16="http://schemas.microsoft.com/office/drawing/2014/main" xmlns="" id="{A67B5E68-89FF-1B19-6C1F-72889CFD542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1322544" y="128614"/>
            <a:ext cx="3436471" cy="3179241"/>
          </a:xfrm>
          <a:prstGeom prst="curvedConnector3">
            <a:avLst>
              <a:gd name="adj1" fmla="val 50000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: изогнутый 14">
            <a:extLst>
              <a:ext uri="{FF2B5EF4-FFF2-40B4-BE49-F238E27FC236}">
                <a16:creationId xmlns:a16="http://schemas.microsoft.com/office/drawing/2014/main" xmlns="" id="{B2B9E18E-D40F-3197-624B-4E246DF10096}"/>
              </a:ext>
            </a:extLst>
          </p:cNvPr>
          <p:cNvCxnSpPr>
            <a:cxnSpLocks/>
          </p:cNvCxnSpPr>
          <p:nvPr/>
        </p:nvCxnSpPr>
        <p:spPr>
          <a:xfrm rot="16200000" flipH="1">
            <a:off x="12603009" y="473662"/>
            <a:ext cx="2501054" cy="1553728"/>
          </a:xfrm>
          <a:prstGeom prst="curvedConnector3">
            <a:avLst>
              <a:gd name="adj1" fmla="val 50000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: изогнутый 22">
            <a:extLst>
              <a:ext uri="{FF2B5EF4-FFF2-40B4-BE49-F238E27FC236}">
                <a16:creationId xmlns:a16="http://schemas.microsoft.com/office/drawing/2014/main" xmlns="" id="{BF9F0E1C-A004-D26B-5B69-138B54E67A29}"/>
              </a:ext>
            </a:extLst>
          </p:cNvPr>
          <p:cNvCxnSpPr>
            <a:cxnSpLocks/>
          </p:cNvCxnSpPr>
          <p:nvPr/>
        </p:nvCxnSpPr>
        <p:spPr>
          <a:xfrm rot="16200000" flipH="1">
            <a:off x="-71113" y="3912204"/>
            <a:ext cx="4388510" cy="4246285"/>
          </a:xfrm>
          <a:prstGeom prst="curvedConnector3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: изогнутый 31">
            <a:extLst>
              <a:ext uri="{FF2B5EF4-FFF2-40B4-BE49-F238E27FC236}">
                <a16:creationId xmlns:a16="http://schemas.microsoft.com/office/drawing/2014/main" xmlns="" id="{4A3A01F9-B118-C593-BBD7-6251027A5A6A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089211" y="4525681"/>
            <a:ext cx="4793127" cy="2614704"/>
          </a:xfrm>
          <a:prstGeom prst="curvedConnector3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CA899467-B7EE-F567-82CF-6E83CDFF4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191191">
            <a:off x="737280" y="399191"/>
            <a:ext cx="3527714" cy="3107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749260" y="886420"/>
            <a:ext cx="1108353" cy="402431"/>
          </a:xfrm>
          <a:prstGeom prst="roundRect">
            <a:avLst>
              <a:gd name="adj" fmla="val 6384"/>
            </a:avLst>
          </a:prstGeom>
          <a:solidFill>
            <a:srgbClr val="FFB393"/>
          </a:solidFill>
          <a:ln/>
        </p:spPr>
      </p:sp>
      <p:sp>
        <p:nvSpPr>
          <p:cNvPr id="4" name="Text 1"/>
          <p:cNvSpPr/>
          <p:nvPr/>
        </p:nvSpPr>
        <p:spPr>
          <a:xfrm>
            <a:off x="877610" y="950595"/>
            <a:ext cx="851654" cy="274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49260" y="1374458"/>
            <a:ext cx="7645479" cy="1141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Критерии и Тайминг Выступления</a:t>
            </a:r>
            <a:endParaRPr lang="en-US" sz="3550" dirty="0"/>
          </a:p>
        </p:txBody>
      </p:sp>
      <p:sp>
        <p:nvSpPr>
          <p:cNvPr id="6" name="Shape 3"/>
          <p:cNvSpPr/>
          <p:nvPr/>
        </p:nvSpPr>
        <p:spPr>
          <a:xfrm>
            <a:off x="749260" y="3078242"/>
            <a:ext cx="3561636" cy="2444115"/>
          </a:xfrm>
          <a:prstGeom prst="roundRect">
            <a:avLst>
              <a:gd name="adj" fmla="val 5986"/>
            </a:avLst>
          </a:prstGeom>
          <a:solidFill>
            <a:srgbClr val="5C2438"/>
          </a:solidFill>
          <a:ln w="30480">
            <a:solidFill>
              <a:srgbClr val="662E42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18780" y="3078242"/>
            <a:ext cx="121920" cy="2444115"/>
          </a:xfrm>
          <a:prstGeom prst="roundRect">
            <a:avLst>
              <a:gd name="adj" fmla="val 26342"/>
            </a:avLst>
          </a:prstGeom>
          <a:solidFill>
            <a:srgbClr val="FFB393"/>
          </a:solidFill>
          <a:ln/>
        </p:spPr>
      </p:sp>
      <p:sp>
        <p:nvSpPr>
          <p:cNvPr id="8" name="Text 5"/>
          <p:cNvSpPr/>
          <p:nvPr/>
        </p:nvSpPr>
        <p:spPr>
          <a:xfrm>
            <a:off x="1085255" y="3322796"/>
            <a:ext cx="2981087" cy="713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7 Минут – Ваше Время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85255" y="4250531"/>
            <a:ext cx="2981087" cy="1027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Максимально используйте каждую секунду!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840724" y="3078242"/>
            <a:ext cx="3561636" cy="4024074"/>
          </a:xfrm>
          <a:prstGeom prst="roundRect">
            <a:avLst>
              <a:gd name="adj" fmla="val 902"/>
            </a:avLst>
          </a:prstGeom>
          <a:solidFill>
            <a:srgbClr val="5C2438"/>
          </a:solidFill>
          <a:ln w="30480">
            <a:solidFill>
              <a:srgbClr val="662E4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85278" y="3322796"/>
            <a:ext cx="2854643" cy="356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Критерии Оценки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085278" y="3893701"/>
            <a:ext cx="3072527" cy="684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Масштабность проблемы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5085278" y="4653439"/>
            <a:ext cx="3072527" cy="684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Глубина раскрытия темы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5085278" y="5413177"/>
            <a:ext cx="3072527" cy="684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Мировоззренческая позиция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5085278" y="6172914"/>
            <a:ext cx="3072527" cy="684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Убедительность и культура речи</a:t>
            </a:r>
            <a:endParaRPr lang="en-US" sz="165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217516C4-D551-64C2-E01F-D80A587CA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805" y="2162138"/>
            <a:ext cx="7567866" cy="7563297"/>
          </a:xfrm>
          <a:prstGeom prst="rect">
            <a:avLst/>
          </a:prstGeom>
        </p:spPr>
      </p:pic>
      <p:cxnSp>
        <p:nvCxnSpPr>
          <p:cNvPr id="20" name="Соединитель: изогнутый 19">
            <a:extLst>
              <a:ext uri="{FF2B5EF4-FFF2-40B4-BE49-F238E27FC236}">
                <a16:creationId xmlns:a16="http://schemas.microsoft.com/office/drawing/2014/main" xmlns="" id="{52EDA756-2FA3-279D-E6EA-94735FA10DBA}"/>
              </a:ext>
            </a:extLst>
          </p:cNvPr>
          <p:cNvCxnSpPr>
            <a:cxnSpLocks/>
          </p:cNvCxnSpPr>
          <p:nvPr/>
        </p:nvCxnSpPr>
        <p:spPr>
          <a:xfrm>
            <a:off x="9487647" y="0"/>
            <a:ext cx="5142753" cy="1906095"/>
          </a:xfrm>
          <a:prstGeom prst="curvedConnector3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оединитель: изогнутый 26">
            <a:extLst>
              <a:ext uri="{FF2B5EF4-FFF2-40B4-BE49-F238E27FC236}">
                <a16:creationId xmlns:a16="http://schemas.microsoft.com/office/drawing/2014/main" xmlns="" id="{41C1EF5A-9788-F2DE-BBCC-B5042DFE0D46}"/>
              </a:ext>
            </a:extLst>
          </p:cNvPr>
          <p:cNvCxnSpPr>
            <a:cxnSpLocks/>
          </p:cNvCxnSpPr>
          <p:nvPr/>
        </p:nvCxnSpPr>
        <p:spPr>
          <a:xfrm>
            <a:off x="10309412" y="203700"/>
            <a:ext cx="4320988" cy="2312567"/>
          </a:xfrm>
          <a:prstGeom prst="curvedConnector3">
            <a:avLst>
              <a:gd name="adj1" fmla="val 50000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877610" y="1190863"/>
            <a:ext cx="1030367" cy="274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49260" y="1614726"/>
            <a:ext cx="7329964" cy="5709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Классическая Композиция Речи</a:t>
            </a:r>
            <a:endParaRPr lang="en-US" sz="3550" dirty="0"/>
          </a:p>
        </p:txBody>
      </p:sp>
      <p:sp>
        <p:nvSpPr>
          <p:cNvPr id="5" name="Text 3"/>
          <p:cNvSpPr/>
          <p:nvPr/>
        </p:nvSpPr>
        <p:spPr>
          <a:xfrm>
            <a:off x="1734383" y="4219694"/>
            <a:ext cx="2854643" cy="356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Вступление (15%)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49260" y="4704874"/>
            <a:ext cx="3839766" cy="684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Захватить внимание, заявить тему.</a:t>
            </a:r>
            <a:endParaRPr lang="en-US" sz="16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7175" y="2506742"/>
            <a:ext cx="4596051" cy="4596051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546348" y="4644569"/>
            <a:ext cx="320278" cy="32027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934337" y="2990374"/>
            <a:ext cx="3077766" cy="356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Основная Часть (75%)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9934337" y="3475553"/>
            <a:ext cx="3946803" cy="684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Раскрыть аргументы, доказать тезис.</a:t>
            </a:r>
            <a:endParaRPr lang="en-US" sz="16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7175" y="2506742"/>
            <a:ext cx="4596051" cy="4596051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959269" y="3251418"/>
            <a:ext cx="320278" cy="32027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934337" y="5449014"/>
            <a:ext cx="2854643" cy="356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Заключение (10%)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9934337" y="5934194"/>
            <a:ext cx="3946803" cy="684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Убедительный финал, призыв к действию.</a:t>
            </a:r>
            <a:endParaRPr lang="en-US" sz="16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7175" y="2506742"/>
            <a:ext cx="4596051" cy="4596051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959269" y="6037600"/>
            <a:ext cx="320278" cy="32027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A2D77E3-510D-1903-DE59-9E6AC0BF8F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397139" flipH="1">
            <a:off x="9441295" y="-15548"/>
            <a:ext cx="3933650" cy="3755644"/>
          </a:xfrm>
          <a:prstGeom prst="rect">
            <a:avLst/>
          </a:prstGeom>
        </p:spPr>
      </p:pic>
      <p:cxnSp>
        <p:nvCxnSpPr>
          <p:cNvPr id="18" name="Соединитель: изогнутый 17">
            <a:extLst>
              <a:ext uri="{FF2B5EF4-FFF2-40B4-BE49-F238E27FC236}">
                <a16:creationId xmlns:a16="http://schemas.microsoft.com/office/drawing/2014/main" xmlns="" id="{3EE031AD-5955-40BB-84DC-46E351DD66A6}"/>
              </a:ext>
            </a:extLst>
          </p:cNvPr>
          <p:cNvCxnSpPr>
            <a:cxnSpLocks/>
          </p:cNvCxnSpPr>
          <p:nvPr/>
        </p:nvCxnSpPr>
        <p:spPr>
          <a:xfrm>
            <a:off x="0" y="5627429"/>
            <a:ext cx="5866626" cy="2602171"/>
          </a:xfrm>
          <a:prstGeom prst="curvedConnector3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: изогнутый 23">
            <a:extLst>
              <a:ext uri="{FF2B5EF4-FFF2-40B4-BE49-F238E27FC236}">
                <a16:creationId xmlns:a16="http://schemas.microsoft.com/office/drawing/2014/main" xmlns="" id="{76E6CCA0-A361-D783-8D33-61303CC4FBF7}"/>
              </a:ext>
            </a:extLst>
          </p:cNvPr>
          <p:cNvCxnSpPr>
            <a:cxnSpLocks/>
          </p:cNvCxnSpPr>
          <p:nvPr/>
        </p:nvCxnSpPr>
        <p:spPr>
          <a:xfrm>
            <a:off x="0" y="5047298"/>
            <a:ext cx="5017175" cy="2861667"/>
          </a:xfrm>
          <a:prstGeom prst="curvedConnector3">
            <a:avLst>
              <a:gd name="adj1" fmla="val 50000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hape 0"/>
          <p:cNvSpPr/>
          <p:nvPr/>
        </p:nvSpPr>
        <p:spPr>
          <a:xfrm>
            <a:off x="749260" y="886420"/>
            <a:ext cx="1108353" cy="402431"/>
          </a:xfrm>
          <a:prstGeom prst="roundRect">
            <a:avLst>
              <a:gd name="adj" fmla="val 6384"/>
            </a:avLst>
          </a:prstGeom>
          <a:solidFill>
            <a:srgbClr val="FFB393"/>
          </a:solidFill>
          <a:ln/>
        </p:spPr>
      </p:sp>
      <p:sp>
        <p:nvSpPr>
          <p:cNvPr id="21" name="Shape 0"/>
          <p:cNvSpPr/>
          <p:nvPr/>
        </p:nvSpPr>
        <p:spPr>
          <a:xfrm>
            <a:off x="12788981" y="7707749"/>
            <a:ext cx="1841420" cy="402431"/>
          </a:xfrm>
          <a:prstGeom prst="roundRect">
            <a:avLst>
              <a:gd name="adj" fmla="val 6384"/>
            </a:avLst>
          </a:prstGeom>
          <a:solidFill>
            <a:srgbClr val="FFB393"/>
          </a:solidFill>
          <a:ln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230183" y="752951"/>
            <a:ext cx="1721525" cy="399336"/>
          </a:xfrm>
          <a:prstGeom prst="roundRect">
            <a:avLst>
              <a:gd name="adj" fmla="val 6386"/>
            </a:avLst>
          </a:prstGeom>
          <a:solidFill>
            <a:srgbClr val="FFB393"/>
          </a:solidFill>
          <a:ln/>
        </p:spPr>
      </p:sp>
      <p:sp>
        <p:nvSpPr>
          <p:cNvPr id="5" name="Text 2"/>
          <p:cNvSpPr/>
          <p:nvPr/>
        </p:nvSpPr>
        <p:spPr>
          <a:xfrm>
            <a:off x="6230183" y="1237298"/>
            <a:ext cx="7656433" cy="1133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«Презентации в стиле TED»: Главные Приемы</a:t>
            </a:r>
            <a:endParaRPr lang="en-US" sz="3550" dirty="0"/>
          </a:p>
        </p:txBody>
      </p:sp>
      <p:sp>
        <p:nvSpPr>
          <p:cNvPr id="7" name="Shape 4"/>
          <p:cNvSpPr/>
          <p:nvPr/>
        </p:nvSpPr>
        <p:spPr>
          <a:xfrm>
            <a:off x="6230183" y="3268623"/>
            <a:ext cx="7656433" cy="4208026"/>
          </a:xfrm>
          <a:prstGeom prst="roundRect">
            <a:avLst>
              <a:gd name="adj" fmla="val 758"/>
            </a:avLst>
          </a:prstGeom>
          <a:solidFill>
            <a:srgbClr val="4D1529"/>
          </a:solidFill>
          <a:ln/>
        </p:spPr>
      </p:sp>
      <p:sp>
        <p:nvSpPr>
          <p:cNvPr id="8" name="Shape 5"/>
          <p:cNvSpPr/>
          <p:nvPr/>
        </p:nvSpPr>
        <p:spPr>
          <a:xfrm>
            <a:off x="6230183" y="3268623"/>
            <a:ext cx="3828217" cy="2621161"/>
          </a:xfrm>
          <a:prstGeom prst="roundRect">
            <a:avLst>
              <a:gd name="adj" fmla="val 1216"/>
            </a:avLst>
          </a:prstGeom>
          <a:solidFill>
            <a:srgbClr val="421424"/>
          </a:solidFill>
          <a:ln/>
        </p:spPr>
      </p:sp>
      <p:sp>
        <p:nvSpPr>
          <p:cNvPr id="9" name="Text 6"/>
          <p:cNvSpPr/>
          <p:nvPr/>
        </p:nvSpPr>
        <p:spPr>
          <a:xfrm>
            <a:off x="6442710" y="3481149"/>
            <a:ext cx="3084433" cy="7084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Прием №1: Искусство Повествования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6442710" y="4317087"/>
            <a:ext cx="3084433" cy="1020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Личные истории или опыт других людей. Делайте выступление живым!</a:t>
            </a:r>
            <a:endParaRPr lang="en-US" sz="1650" dirty="0"/>
          </a:p>
        </p:txBody>
      </p:sp>
      <p:sp>
        <p:nvSpPr>
          <p:cNvPr id="11" name="Shape 8"/>
          <p:cNvSpPr/>
          <p:nvPr/>
        </p:nvSpPr>
        <p:spPr>
          <a:xfrm>
            <a:off x="10058400" y="3268623"/>
            <a:ext cx="3828217" cy="2621161"/>
          </a:xfrm>
          <a:prstGeom prst="rect">
            <a:avLst/>
          </a:prstGeom>
          <a:solidFill>
            <a:srgbClr val="FFB393"/>
          </a:solidFill>
          <a:ln/>
        </p:spPr>
      </p:sp>
      <p:sp>
        <p:nvSpPr>
          <p:cNvPr id="12" name="Shape 9"/>
          <p:cNvSpPr/>
          <p:nvPr/>
        </p:nvSpPr>
        <p:spPr>
          <a:xfrm>
            <a:off x="10058400" y="3268623"/>
            <a:ext cx="22860" cy="2621161"/>
          </a:xfrm>
          <a:prstGeom prst="roundRect">
            <a:avLst>
              <a:gd name="adj" fmla="val 139455"/>
            </a:avLst>
          </a:prstGeom>
          <a:solidFill>
            <a:srgbClr val="E59979"/>
          </a:solidFill>
          <a:ln/>
        </p:spPr>
      </p:sp>
      <p:sp>
        <p:nvSpPr>
          <p:cNvPr id="13" name="Text 10"/>
          <p:cNvSpPr/>
          <p:nvPr/>
        </p:nvSpPr>
        <p:spPr>
          <a:xfrm>
            <a:off x="10589657" y="3481149"/>
            <a:ext cx="3084433" cy="7084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Прием №2: Ведите как Беседу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10589657" y="4317087"/>
            <a:ext cx="3084433" cy="1360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Репетируйте, записывайте, анализируйте. Устраняйте "слова-паразиты" и монотонность.</a:t>
            </a:r>
            <a:endParaRPr lang="en-US" sz="1650" dirty="0"/>
          </a:p>
        </p:txBody>
      </p:sp>
      <p:sp>
        <p:nvSpPr>
          <p:cNvPr id="15" name="Shape 12"/>
          <p:cNvSpPr/>
          <p:nvPr/>
        </p:nvSpPr>
        <p:spPr>
          <a:xfrm>
            <a:off x="9792772" y="4313515"/>
            <a:ext cx="531257" cy="531257"/>
          </a:xfrm>
          <a:prstGeom prst="roundRect">
            <a:avLst>
              <a:gd name="adj" fmla="val 6001"/>
            </a:avLst>
          </a:prstGeom>
          <a:solidFill>
            <a:srgbClr val="5C2438"/>
          </a:solidFill>
          <a:ln w="22860">
            <a:solidFill>
              <a:srgbClr val="E59979"/>
            </a:solidFill>
            <a:prstDash val="solid"/>
          </a:ln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925526" y="4446270"/>
            <a:ext cx="265628" cy="265628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6230183" y="5889784"/>
            <a:ext cx="7656433" cy="1586865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18" name="Shape 14"/>
          <p:cNvSpPr/>
          <p:nvPr/>
        </p:nvSpPr>
        <p:spPr>
          <a:xfrm>
            <a:off x="6230183" y="5889784"/>
            <a:ext cx="7656433" cy="22860"/>
          </a:xfrm>
          <a:prstGeom prst="roundRect">
            <a:avLst>
              <a:gd name="adj" fmla="val 139455"/>
            </a:avLst>
          </a:prstGeom>
          <a:solidFill>
            <a:srgbClr val="5B2D3D"/>
          </a:solidFill>
          <a:ln/>
        </p:spPr>
      </p:sp>
      <p:sp>
        <p:nvSpPr>
          <p:cNvPr id="19" name="Text 15"/>
          <p:cNvSpPr/>
          <p:nvPr/>
        </p:nvSpPr>
        <p:spPr>
          <a:xfrm>
            <a:off x="6442710" y="6102310"/>
            <a:ext cx="4283393" cy="354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Прием №3: Будьте Верны Себе</a:t>
            </a:r>
            <a:endParaRPr lang="en-US" sz="2200" dirty="0"/>
          </a:p>
        </p:txBody>
      </p:sp>
      <p:sp>
        <p:nvSpPr>
          <p:cNvPr id="20" name="Text 16"/>
          <p:cNvSpPr/>
          <p:nvPr/>
        </p:nvSpPr>
        <p:spPr>
          <a:xfrm>
            <a:off x="6442710" y="6584037"/>
            <a:ext cx="6912650" cy="6800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Искренность и открытость ценятся всегда. Выбирайте близкие вам темы.</a:t>
            </a:r>
            <a:endParaRPr lang="en-US" sz="165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A2244DE-9802-9983-9F58-E18DCC8777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54294">
            <a:off x="-1002670" y="698636"/>
            <a:ext cx="7765585" cy="7760895"/>
          </a:xfrm>
          <a:prstGeom prst="rect">
            <a:avLst/>
          </a:prstGeom>
        </p:spPr>
      </p:pic>
      <p:cxnSp>
        <p:nvCxnSpPr>
          <p:cNvPr id="6" name="Соединитель: изогнутый 5">
            <a:extLst>
              <a:ext uri="{FF2B5EF4-FFF2-40B4-BE49-F238E27FC236}">
                <a16:creationId xmlns:a16="http://schemas.microsoft.com/office/drawing/2014/main" xmlns="" id="{81CDDB9D-B36C-3F76-7B1C-16ED6614851B}"/>
              </a:ext>
            </a:extLst>
          </p:cNvPr>
          <p:cNvCxnSpPr>
            <a:cxnSpLocks/>
          </p:cNvCxnSpPr>
          <p:nvPr/>
        </p:nvCxnSpPr>
        <p:spPr>
          <a:xfrm>
            <a:off x="11721862" y="-256283"/>
            <a:ext cx="2908540" cy="2853515"/>
          </a:xfrm>
          <a:prstGeom prst="curvedConnector3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: изогнутый 22">
            <a:extLst>
              <a:ext uri="{FF2B5EF4-FFF2-40B4-BE49-F238E27FC236}">
                <a16:creationId xmlns:a16="http://schemas.microsoft.com/office/drawing/2014/main" xmlns="" id="{F276EA99-7A4D-A1E4-9793-43160C09225F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4428610" cy="952619"/>
          </a:xfrm>
          <a:prstGeom prst="curvedConnector3">
            <a:avLst>
              <a:gd name="adj1" fmla="val 50000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hape 0"/>
          <p:cNvSpPr/>
          <p:nvPr/>
        </p:nvSpPr>
        <p:spPr>
          <a:xfrm>
            <a:off x="12868508" y="7710966"/>
            <a:ext cx="1738334" cy="402431"/>
          </a:xfrm>
          <a:prstGeom prst="roundRect">
            <a:avLst>
              <a:gd name="adj" fmla="val 6384"/>
            </a:avLst>
          </a:prstGeom>
          <a:solidFill>
            <a:srgbClr val="FFB393"/>
          </a:solidFill>
          <a:ln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906768" y="3484007"/>
            <a:ext cx="9111916" cy="892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ru-RU" sz="6500" b="1" dirty="0">
                <a:solidFill>
                  <a:srgbClr val="FFB393"/>
                </a:solidFill>
                <a:ea typeface="Brygada 1918 Bold" pitchFamily="34" charset="-122"/>
              </a:rPr>
              <a:t>89384255538</a:t>
            </a:r>
            <a:endParaRPr lang="en-US" sz="6500" dirty="0"/>
          </a:p>
        </p:txBody>
      </p:sp>
      <p:sp>
        <p:nvSpPr>
          <p:cNvPr id="6" name="Text 3"/>
          <p:cNvSpPr/>
          <p:nvPr/>
        </p:nvSpPr>
        <p:spPr>
          <a:xfrm>
            <a:off x="749260" y="4902279"/>
            <a:ext cx="13131879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Если нужна помощь или совет, я всегда на связи.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749260" y="5485567"/>
            <a:ext cx="6458903" cy="642223"/>
          </a:xfrm>
          <a:prstGeom prst="roundRect">
            <a:avLst>
              <a:gd name="adj" fmla="val 480066"/>
            </a:avLst>
          </a:prstGeom>
          <a:solidFill>
            <a:srgbClr val="421424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818096" y="5646063"/>
            <a:ext cx="321112" cy="321112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7422237" y="5485567"/>
            <a:ext cx="6458903" cy="642223"/>
          </a:xfrm>
          <a:prstGeom prst="roundRect">
            <a:avLst>
              <a:gd name="adj" fmla="val 480066"/>
            </a:avLst>
          </a:prstGeom>
          <a:solidFill>
            <a:srgbClr val="FFB393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491073" y="5646063"/>
            <a:ext cx="321112" cy="32111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BB939D6-A60B-8D6E-CC50-6971E7FBA8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2237" y="0"/>
            <a:ext cx="7208163" cy="82711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150</Words>
  <Application>Microsoft Office PowerPoint</Application>
  <PresentationFormat>Произвольный</PresentationFormat>
  <Paragraphs>34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Montserrat Medium</vt:lpstr>
      <vt:lpstr>Calibri</vt:lpstr>
      <vt:lpstr>Brygada 1918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Советник</cp:lastModifiedBy>
  <cp:revision>4</cp:revision>
  <dcterms:created xsi:type="dcterms:W3CDTF">2026-01-12T15:33:54Z</dcterms:created>
  <dcterms:modified xsi:type="dcterms:W3CDTF">2026-01-13T08:54:53Z</dcterms:modified>
</cp:coreProperties>
</file>