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64" d="100"/>
          <a:sy n="164" d="100"/>
        </p:scale>
        <p:origin x="-2602" y="-16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33147-9A2E-43C4-9EEC-FE2BFF898DDA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B347A-0FEB-4F3A-B306-0500CE98CB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526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20125" y="4370625"/>
            <a:ext cx="5109000" cy="4866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Щукин Рамиль Аркадьевич
заместитель директора МАОУ СОШ № 41
</a:t>
            </a:r>
            <a:endParaRPr lang="en-US" sz="1100" dirty="0"/>
          </a:p>
        </p:txBody>
      </p:sp>
      <p:sp>
        <p:nvSpPr>
          <p:cNvPr id="4" name="Text 1"/>
          <p:cNvSpPr txBox="1"/>
          <p:nvPr/>
        </p:nvSpPr>
        <p:spPr>
          <a:xfrm>
            <a:off x="516150" y="1768650"/>
            <a:ext cx="7836600" cy="12936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2800" b="1" dirty="0" err="1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Проблема</a:t>
            </a: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подбора</a:t>
            </a: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и </a:t>
            </a:r>
            <a:r>
              <a:rPr lang="en-US" sz="2800" b="1" dirty="0" err="1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совершенствования</a:t>
            </a: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кадрового</a:t>
            </a: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состава</a:t>
            </a: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школы</a:t>
            </a: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в </a:t>
            </a:r>
            <a:r>
              <a:rPr lang="en-US" sz="2800" b="1" dirty="0" err="1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современных</a:t>
            </a: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условиях</a:t>
            </a:r>
            <a:endParaRPr lang="en-US" sz="2800" dirty="0"/>
          </a:p>
        </p:txBody>
      </p:sp>
      <p:sp>
        <p:nvSpPr>
          <p:cNvPr id="5" name="Text 2"/>
          <p:cNvSpPr txBox="1"/>
          <p:nvPr/>
        </p:nvSpPr>
        <p:spPr>
          <a:xfrm>
            <a:off x="516150" y="3234325"/>
            <a:ext cx="5952600" cy="948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Учитель — ключ к качеству образования в условиях новых вызовов
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8400" y="1318150"/>
            <a:ext cx="2300100" cy="224169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10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522850" y="397250"/>
            <a:ext cx="7871700" cy="69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74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Демографические вызовы </a:t>
            </a:r>
            <a:endParaRPr lang="en-US" sz="2740" dirty="0"/>
          </a:p>
        </p:txBody>
      </p:sp>
      <p:sp>
        <p:nvSpPr>
          <p:cNvPr id="7" name="Text 2"/>
          <p:cNvSpPr txBox="1"/>
          <p:nvPr/>
        </p:nvSpPr>
        <p:spPr>
          <a:xfrm>
            <a:off x="522850" y="2178825"/>
            <a:ext cx="2177100" cy="1874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Возрастная структура педагогов
</a:t>
            </a:r>
            <a:r>
              <a:rPr lang="en-US" sz="13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Значительная доля учителей находится в предпенсионном или пенсионном возрасте, что создаёт риски дефицита кадров и потери опыта в недалёкой перспективе.
</a:t>
            </a:r>
            <a:endParaRPr lang="en-US" sz="1300" dirty="0"/>
          </a:p>
        </p:txBody>
      </p:sp>
      <p:sp>
        <p:nvSpPr>
          <p:cNvPr id="8" name="Text 3"/>
          <p:cNvSpPr txBox="1"/>
          <p:nvPr/>
        </p:nvSpPr>
        <p:spPr>
          <a:xfrm>
            <a:off x="6454475" y="2178825"/>
            <a:ext cx="2177100" cy="1874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Недостаток молодых специалистов
</a:t>
            </a:r>
            <a:r>
              <a:rPr lang="en-US" sz="13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Молодёжь приходит в школу нерегулярно и в недостаточном количестве, что усугубляет кадровую ситуацию и накладывает ограничения на инновационное развитие отрасли.
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1"/>
          <p:cNvSpPr txBox="1"/>
          <p:nvPr/>
        </p:nvSpPr>
        <p:spPr>
          <a:xfrm>
            <a:off x="898750" y="1648350"/>
            <a:ext cx="3229200" cy="18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Низкий социальный престиж и административная нагрузка снижают привлекательность профессии, что ведёт к уменьшению притока молодых и амбициозных кадров.
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4976700" y="1959888"/>
            <a:ext cx="3328500" cy="7809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r>
              <a:rPr lang="en-US" sz="38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71%</a:t>
            </a:r>
            <a:endParaRPr lang="en-US" sz="3800" dirty="0"/>
          </a:p>
        </p:txBody>
      </p:sp>
      <p:sp>
        <p:nvSpPr>
          <p:cNvPr id="6" name="Text 3"/>
          <p:cNvSpPr txBox="1"/>
          <p:nvPr/>
        </p:nvSpPr>
        <p:spPr>
          <a:xfrm>
            <a:off x="4976700" y="2797575"/>
            <a:ext cx="3328500" cy="436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45" b="1" dirty="0" err="1" smtClean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преподавателей</a:t>
            </a:r>
            <a:r>
              <a:rPr lang="en-US" sz="94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, </a:t>
            </a:r>
            <a:r>
              <a:rPr lang="en-US" sz="945" b="1" dirty="0" err="1" smtClean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испытываю</a:t>
            </a:r>
            <a:r>
              <a:rPr lang="ru-RU" sz="945" b="1" dirty="0" smtClean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 </a:t>
            </a:r>
            <a:r>
              <a:rPr lang="en-US" sz="945" b="1" dirty="0" err="1" smtClean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недовольство</a:t>
            </a:r>
            <a:r>
              <a:rPr lang="en-US" sz="945" b="1" dirty="0" smtClean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sz="94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социальным статусом и заработной платой, влияет на массовый отток из профессии.
</a:t>
            </a:r>
            <a:endParaRPr lang="en-US" sz="945" dirty="0"/>
          </a:p>
        </p:txBody>
      </p:sp>
      <p:sp>
        <p:nvSpPr>
          <p:cNvPr id="7" name="Text 4"/>
          <p:cNvSpPr txBox="1"/>
          <p:nvPr/>
        </p:nvSpPr>
        <p:spPr>
          <a:xfrm>
            <a:off x="4976700" y="3291150"/>
            <a:ext cx="3328500" cy="28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 err="1" smtClean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Социологическ</a:t>
            </a:r>
            <a:r>
              <a:rPr lang="ru-RU" sz="900" dirty="0" err="1" smtClean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ий</a:t>
            </a:r>
            <a:r>
              <a:rPr lang="ru-RU" sz="900" dirty="0" smtClean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опрос педагогов МАОУ СОШ № 41</a:t>
            </a:r>
            <a:r>
              <a:rPr lang="en-US" sz="900" dirty="0" smtClean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, </a:t>
            </a:r>
            <a:r>
              <a:rPr lang="en-US" sz="9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2025
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162" y="1372300"/>
            <a:ext cx="2661777" cy="32721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12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729525" y="2543500"/>
            <a:ext cx="2219700" cy="1778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7" name="Text 2"/>
          <p:cNvSpPr txBox="1"/>
          <p:nvPr/>
        </p:nvSpPr>
        <p:spPr>
          <a:xfrm>
            <a:off x="6222875" y="2543500"/>
            <a:ext cx="2219700" cy="1778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8" name="Text 3"/>
          <p:cNvSpPr txBox="1"/>
          <p:nvPr/>
        </p:nvSpPr>
        <p:spPr>
          <a:xfrm>
            <a:off x="522850" y="397250"/>
            <a:ext cx="7871700" cy="743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92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Нестандартный способ привлечения учителя-предметника в школу
</a:t>
            </a:r>
            <a:endParaRPr lang="en-US" sz="29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1"/>
          <p:cNvSpPr txBox="1"/>
          <p:nvPr/>
        </p:nvSpPr>
        <p:spPr>
          <a:xfrm>
            <a:off x="522850" y="397250"/>
            <a:ext cx="7871700" cy="513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2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Разрыв между подготовкой выпускников педвузов и реальностью школы
</a:t>
            </a:r>
            <a:endParaRPr lang="en-US" sz="2020" dirty="0"/>
          </a:p>
        </p:txBody>
      </p:sp>
      <p:sp>
        <p:nvSpPr>
          <p:cNvPr id="5" name="Text 2"/>
          <p:cNvSpPr txBox="1"/>
          <p:nvPr/>
        </p:nvSpPr>
        <p:spPr>
          <a:xfrm>
            <a:off x="1545650" y="1323012"/>
            <a:ext cx="6849000" cy="41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Теоретическая подготовка педагогов зачастую не соответствует реальным вызовам школьного класса, что приводит к недостаточной готовности молодых специалистов к практической работе.
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1545650" y="2168945"/>
            <a:ext cx="6849000" cy="41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Молодые учителя сталкиваются с трудностями в ведении документации и управлении классом со сложными учениками, что осложняет процесс адаптации и эффективной работы.
</a:t>
            </a:r>
            <a:endParaRPr lang="en-US" sz="1100" dirty="0"/>
          </a:p>
        </p:txBody>
      </p:sp>
      <p:sp>
        <p:nvSpPr>
          <p:cNvPr id="7" name="Text 4"/>
          <p:cNvSpPr txBox="1"/>
          <p:nvPr/>
        </p:nvSpPr>
        <p:spPr>
          <a:xfrm>
            <a:off x="1545650" y="3063965"/>
            <a:ext cx="6849000" cy="41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Отсутствие практического опыта приводит к быстрому возникновению профессионального стресса и эмоционального выгорания среди новичков в первые годы службы.
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1545650" y="3935708"/>
            <a:ext cx="6849000" cy="41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Необходимость оказания поддержки и наставничества для молодых педагогов становится критически важной для их успешной интеграции и профессионального развития.
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14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522850" y="397250"/>
            <a:ext cx="7871700" cy="743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92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Неразвитость HR-инструментов в образовательных организациях
</a:t>
            </a:r>
            <a:endParaRPr lang="en-US" sz="2925" dirty="0"/>
          </a:p>
        </p:txBody>
      </p:sp>
      <p:sp>
        <p:nvSpPr>
          <p:cNvPr id="7" name="Text 2"/>
          <p:cNvSpPr txBox="1"/>
          <p:nvPr/>
        </p:nvSpPr>
        <p:spPr>
          <a:xfrm>
            <a:off x="844350" y="1674450"/>
            <a:ext cx="3436800" cy="99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Школы ограничиваются традиционным подходом к подбору кадров: объявление вакансий и стандартное собеседование без всесторонней оценки компетенций кандидатов.
</a:t>
            </a:r>
            <a:endParaRPr lang="en-US" sz="1100" dirty="0"/>
          </a:p>
        </p:txBody>
      </p:sp>
      <p:sp>
        <p:nvSpPr>
          <p:cNvPr id="8" name="Text 3"/>
          <p:cNvSpPr txBox="1"/>
          <p:nvPr/>
        </p:nvSpPr>
        <p:spPr>
          <a:xfrm>
            <a:off x="5066050" y="1674450"/>
            <a:ext cx="3436800" cy="99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Отсутствует системная оценка ключевых навыков, таких как soft skills и способность решать профессиональные кейсы, что снижает качество отбора педагогов.
</a:t>
            </a:r>
            <a:endParaRPr lang="en-US" sz="1100" dirty="0"/>
          </a:p>
        </p:txBody>
      </p:sp>
      <p:sp>
        <p:nvSpPr>
          <p:cNvPr id="9" name="Text 4"/>
          <p:cNvSpPr txBox="1"/>
          <p:nvPr/>
        </p:nvSpPr>
        <p:spPr>
          <a:xfrm>
            <a:off x="844350" y="3287700"/>
            <a:ext cx="7658400" cy="99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 используются современные методы продвижения вакансий в профессиональных сообществах и социальных сетях, что ограничивает охват целевой аудитории потенциальных соискателей.
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624" y="1406675"/>
            <a:ext cx="4325501" cy="2220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15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522850" y="397250"/>
            <a:ext cx="7871700" cy="838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Сравнительный анализ требований к кандидатам
</a:t>
            </a:r>
            <a:endParaRPr lang="en-US" sz="3000" dirty="0"/>
          </a:p>
        </p:txBody>
      </p:sp>
      <p:sp>
        <p:nvSpPr>
          <p:cNvPr id="6" name="Text 2"/>
          <p:cNvSpPr txBox="1"/>
          <p:nvPr/>
        </p:nvSpPr>
        <p:spPr>
          <a:xfrm>
            <a:off x="5746225" y="1406675"/>
            <a:ext cx="2885400" cy="222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Таблица показывает распространённые критерии отбора, выделяя преобладание формальных требований над оценкой мотивации и гибкости кандидатов.
</a:t>
            </a:r>
            <a:endParaRPr lang="en-US" sz="1200" dirty="0"/>
          </a:p>
        </p:txBody>
      </p:sp>
      <p:sp>
        <p:nvSpPr>
          <p:cNvPr id="7" name="Text 3"/>
          <p:cNvSpPr txBox="1"/>
          <p:nvPr/>
        </p:nvSpPr>
        <p:spPr>
          <a:xfrm>
            <a:off x="516975" y="3747588"/>
            <a:ext cx="4876200" cy="701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Акцент на формальных показателях снижает эффективность подбора педагогов, необходимых для современных требований школы.
</a:t>
            </a:r>
            <a:endParaRPr lang="en-US" sz="1200" dirty="0"/>
          </a:p>
        </p:txBody>
      </p:sp>
      <p:sp>
        <p:nvSpPr>
          <p:cNvPr id="8" name="Text 4"/>
          <p:cNvSpPr txBox="1"/>
          <p:nvPr/>
        </p:nvSpPr>
        <p:spPr>
          <a:xfrm>
            <a:off x="870025" y="4569900"/>
            <a:ext cx="4527300" cy="411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Внутренняя аналитика российских школ
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16</a:t>
            </a:r>
            <a:endParaRPr lang="en-US" sz="1000" dirty="0"/>
          </a:p>
        </p:txBody>
      </p:sp>
      <p:sp>
        <p:nvSpPr>
          <p:cNvPr id="7" name="Text 1"/>
          <p:cNvSpPr txBox="1"/>
          <p:nvPr/>
        </p:nvSpPr>
        <p:spPr>
          <a:xfrm>
            <a:off x="522850" y="397250"/>
            <a:ext cx="7871700" cy="743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75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Формализация повышения квалификации и дефицит  персонализации
</a:t>
            </a:r>
            <a:endParaRPr lang="en-US" sz="2575" dirty="0"/>
          </a:p>
        </p:txBody>
      </p:sp>
      <p:sp>
        <p:nvSpPr>
          <p:cNvPr id="8" name="Text 2"/>
          <p:cNvSpPr txBox="1"/>
          <p:nvPr/>
        </p:nvSpPr>
        <p:spPr>
          <a:xfrm>
            <a:off x="844350" y="1597050"/>
            <a:ext cx="3328500" cy="99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Выбор курсов повышения квалификации часто обусловлен удобством и стоимостью, далеких от реальных потребностей каждого учителя и контекста школы.
</a:t>
            </a:r>
            <a:endParaRPr lang="en-US" sz="1100" dirty="0"/>
          </a:p>
        </p:txBody>
      </p:sp>
      <p:sp>
        <p:nvSpPr>
          <p:cNvPr id="9" name="Text 3"/>
          <p:cNvSpPr txBox="1"/>
          <p:nvPr/>
        </p:nvSpPr>
        <p:spPr>
          <a:xfrm>
            <a:off x="4973850" y="1597050"/>
            <a:ext cx="3328500" cy="99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Отсутствуют механизмы персонализации обучения, что снижает эффективность освоения новых методик и практическое применение знаний в педагогической деятельности.
</a:t>
            </a:r>
            <a:endParaRPr lang="en-US" sz="1100" dirty="0"/>
          </a:p>
        </p:txBody>
      </p:sp>
      <p:sp>
        <p:nvSpPr>
          <p:cNvPr id="10" name="Text 4"/>
          <p:cNvSpPr txBox="1"/>
          <p:nvPr/>
        </p:nvSpPr>
        <p:spPr>
          <a:xfrm>
            <a:off x="844350" y="3268950"/>
            <a:ext cx="7458000" cy="785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Нет надежной связи между пройденными курсами и улучшением профессиональной практики, что препятствует системному развитию кадрового потенциала.
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17</a:t>
            </a:r>
            <a:endParaRPr lang="en-US" sz="1000" dirty="0"/>
          </a:p>
        </p:txBody>
      </p:sp>
      <p:sp>
        <p:nvSpPr>
          <p:cNvPr id="7" name="Text 1"/>
          <p:cNvSpPr txBox="1"/>
          <p:nvPr/>
        </p:nvSpPr>
        <p:spPr>
          <a:xfrm>
            <a:off x="522850" y="397250"/>
            <a:ext cx="7871700" cy="534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Недостаточные ресурсы для профессионального роста в школах
</a:t>
            </a:r>
            <a:endParaRPr lang="en-US" sz="2100" dirty="0"/>
          </a:p>
        </p:txBody>
      </p:sp>
      <p:sp>
        <p:nvSpPr>
          <p:cNvPr id="8" name="Text 2"/>
          <p:cNvSpPr txBox="1"/>
          <p:nvPr/>
        </p:nvSpPr>
        <p:spPr>
          <a:xfrm>
            <a:off x="606575" y="3438442"/>
            <a:ext cx="2523900" cy="122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Недостаток наставников
</a:t>
            </a:r>
            <a:r>
              <a:rPr lang="en-US" sz="13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Небольшое количество опытных педагогов ограничивает возможности для качественного сопровождения молодых специалистов и обмена опытом.
</a:t>
            </a:r>
            <a:endParaRPr lang="en-US" sz="1300" dirty="0"/>
          </a:p>
        </p:txBody>
      </p:sp>
      <p:sp>
        <p:nvSpPr>
          <p:cNvPr id="9" name="Text 3"/>
          <p:cNvSpPr txBox="1"/>
          <p:nvPr/>
        </p:nvSpPr>
        <p:spPr>
          <a:xfrm>
            <a:off x="3315438" y="2610000"/>
            <a:ext cx="2523900" cy="122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9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Формализм в обмене опытом
</a:t>
            </a:r>
            <a:r>
              <a:rPr lang="en-US" sz="1295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95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Методические объединения зачастую функционируют формально, не обеспечивая глубокой и регулярной профессиональной коммуникации между учителями.
</a:t>
            </a:r>
            <a:endParaRPr lang="en-US" sz="1295" dirty="0"/>
          </a:p>
        </p:txBody>
      </p:sp>
      <p:sp>
        <p:nvSpPr>
          <p:cNvPr id="10" name="Text 4"/>
          <p:cNvSpPr txBox="1"/>
          <p:nvPr/>
        </p:nvSpPr>
        <p:spPr>
          <a:xfrm>
            <a:off x="6018450" y="1669950"/>
            <a:ext cx="2523900" cy="122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Ограниченное время на коучинг
</a:t>
            </a:r>
            <a:r>
              <a:rPr lang="en-US" sz="13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Загруженность педагогов исключает возможность взаимопосещения уроков и профессионального анализа с целью целенаправленного повышения квалификации.
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18</a:t>
            </a:r>
            <a:endParaRPr lang="en-US" sz="1000" dirty="0"/>
          </a:p>
        </p:txBody>
      </p:sp>
      <p:sp>
        <p:nvSpPr>
          <p:cNvPr id="8" name="Text 1"/>
          <p:cNvSpPr txBox="1"/>
          <p:nvPr/>
        </p:nvSpPr>
        <p:spPr>
          <a:xfrm>
            <a:off x="844350" y="1597050"/>
            <a:ext cx="3328500" cy="99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Основным вариантом профессионального продвижения для учителей считается перевод на административные должности, что не всегда соответствует их интересам и способностям.
</a:t>
            </a:r>
            <a:endParaRPr lang="en-US" sz="1100" dirty="0"/>
          </a:p>
        </p:txBody>
      </p:sp>
      <p:sp>
        <p:nvSpPr>
          <p:cNvPr id="9" name="Text 2"/>
          <p:cNvSpPr txBox="1"/>
          <p:nvPr/>
        </p:nvSpPr>
        <p:spPr>
          <a:xfrm>
            <a:off x="4973850" y="1597050"/>
            <a:ext cx="3328500" cy="99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Отсутствие развитых альтернативных направлений роста, таких как наставничество или исследовательская деятельность, ограничивает мотивацию педагогов к совершенствованию.
</a:t>
            </a:r>
            <a:endParaRPr lang="en-US" sz="1100" dirty="0"/>
          </a:p>
        </p:txBody>
      </p:sp>
      <p:sp>
        <p:nvSpPr>
          <p:cNvPr id="10" name="Text 3"/>
          <p:cNvSpPr txBox="1"/>
          <p:nvPr/>
        </p:nvSpPr>
        <p:spPr>
          <a:xfrm>
            <a:off x="844350" y="3299250"/>
            <a:ext cx="3328500" cy="99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Нехватка горизонтальных карьерных возможностей снижает удержание талантливых специалистов в педагогической профессии.
</a:t>
            </a:r>
            <a:endParaRPr lang="en-US" sz="1100" dirty="0"/>
          </a:p>
        </p:txBody>
      </p:sp>
      <p:sp>
        <p:nvSpPr>
          <p:cNvPr id="11" name="Text 4"/>
          <p:cNvSpPr txBox="1"/>
          <p:nvPr/>
        </p:nvSpPr>
        <p:spPr>
          <a:xfrm>
            <a:off x="4973850" y="3299250"/>
            <a:ext cx="3328500" cy="99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Необходима разработка многообразных карьерных маршрутов для эффективного развития педагогического потенциала.
</a:t>
            </a:r>
            <a:endParaRPr lang="en-US" sz="1100" dirty="0"/>
          </a:p>
        </p:txBody>
      </p:sp>
      <p:sp>
        <p:nvSpPr>
          <p:cNvPr id="12" name="Text 5"/>
          <p:cNvSpPr txBox="1"/>
          <p:nvPr/>
        </p:nvSpPr>
        <p:spPr>
          <a:xfrm>
            <a:off x="522850" y="397250"/>
            <a:ext cx="7871700" cy="712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5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Ограниченные карьерные траектории: административный путь
</a:t>
            </a:r>
            <a:endParaRPr lang="en-US" sz="280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19</a:t>
            </a:r>
            <a:endParaRPr lang="en-US" sz="1000" dirty="0"/>
          </a:p>
        </p:txBody>
      </p:sp>
      <p:sp>
        <p:nvSpPr>
          <p:cNvPr id="4" name="Text 1"/>
          <p:cNvSpPr txBox="1"/>
          <p:nvPr/>
        </p:nvSpPr>
        <p:spPr>
          <a:xfrm>
            <a:off x="898750" y="1648350"/>
            <a:ext cx="3229200" cy="18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Высокая эмоциональная нагрузка вместе с бюрократией способствует развитию у педагогов апатии и снижению профессиональной активности.
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4976700" y="1959888"/>
            <a:ext cx="3328500" cy="7809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r>
              <a:rPr lang="en-US" sz="38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79%</a:t>
            </a:r>
            <a:endParaRPr lang="en-US" sz="3800" dirty="0"/>
          </a:p>
        </p:txBody>
      </p:sp>
      <p:sp>
        <p:nvSpPr>
          <p:cNvPr id="6" name="Text 3"/>
          <p:cNvSpPr txBox="1"/>
          <p:nvPr/>
        </p:nvSpPr>
        <p:spPr>
          <a:xfrm>
            <a:off x="4976700" y="2797575"/>
            <a:ext cx="3328500" cy="436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3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учителей испытывают симптомы эмоционального выгорания, что негативно сказывается на качестве образования и снижении мотивации в профессии.
</a:t>
            </a:r>
            <a:endParaRPr lang="en-US" sz="930" dirty="0"/>
          </a:p>
        </p:txBody>
      </p:sp>
      <p:sp>
        <p:nvSpPr>
          <p:cNvPr id="7" name="Text 4"/>
          <p:cNvSpPr txBox="1"/>
          <p:nvPr/>
        </p:nvSpPr>
        <p:spPr>
          <a:xfrm>
            <a:off x="4976700" y="3291150"/>
            <a:ext cx="3328500" cy="288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Мониторинг педагогов МАОУ СОШ № 41 2025
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325" y="1144062"/>
            <a:ext cx="4319400" cy="3454676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522850" y="397250"/>
            <a:ext cx="7871700" cy="651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6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Образовательная среда на пороге трансформаций
</a:t>
            </a:r>
            <a:endParaRPr lang="en-US" sz="2565" dirty="0"/>
          </a:p>
        </p:txBody>
      </p:sp>
      <p:sp>
        <p:nvSpPr>
          <p:cNvPr id="7" name="Text 2"/>
          <p:cNvSpPr txBox="1"/>
          <p:nvPr/>
        </p:nvSpPr>
        <p:spPr>
          <a:xfrm>
            <a:off x="4674116" y="1142688"/>
            <a:ext cx="4124113" cy="34560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Современный мир меняется беспрецедентно быстро, влияя на образование. Роль учителя растёт как наставника и проводника знаний — кадровый потенциал становится главным ресурсом для развития школы.</a:t>
            </a:r>
            <a:r>
              <a:rPr lang="en-US" sz="13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675" y="1611491"/>
            <a:ext cx="4330800" cy="2677568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20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522850" y="397250"/>
            <a:ext cx="7871700" cy="954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Степень участия в профессиональных мероприятиях
</a:t>
            </a:r>
            <a:endParaRPr lang="en-US" sz="3000" dirty="0"/>
          </a:p>
        </p:txBody>
      </p:sp>
      <p:sp>
        <p:nvSpPr>
          <p:cNvPr id="7" name="Text 2"/>
          <p:cNvSpPr txBox="1"/>
          <p:nvPr/>
        </p:nvSpPr>
        <p:spPr>
          <a:xfrm>
            <a:off x="5380600" y="1917175"/>
            <a:ext cx="3242700" cy="7809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Большинство педагогов принимают участие в профессиональных </a:t>
            </a:r>
            <a:r>
              <a:rPr lang="ru-RU" sz="1100" dirty="0" smtClean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мероприятиях</a:t>
            </a:r>
            <a:r>
              <a:rPr lang="en-US" sz="1100" dirty="0" smtClean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sz="110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нерегулярно</a:t>
            </a: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, что ограничивает обмен опытом и внедрение инноваций.
</a:t>
            </a:r>
            <a:endParaRPr lang="en-US" sz="1100" dirty="0"/>
          </a:p>
        </p:txBody>
      </p:sp>
      <p:sp>
        <p:nvSpPr>
          <p:cNvPr id="8" name="Text 3"/>
          <p:cNvSpPr txBox="1"/>
          <p:nvPr/>
        </p:nvSpPr>
        <p:spPr>
          <a:xfrm>
            <a:off x="5380600" y="3247250"/>
            <a:ext cx="3242700" cy="780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Необходима системная поддержка и мотивация для активного и </a:t>
            </a:r>
            <a:r>
              <a:rPr lang="en-US" sz="1100" dirty="0" err="1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постоянного</a:t>
            </a: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sz="1100" dirty="0" err="1" smtClean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взаимодействия</a:t>
            </a:r>
            <a:r>
              <a:rPr lang="en-US" sz="1100" dirty="0" smtClean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учителей.
</a:t>
            </a:r>
            <a:endParaRPr lang="en-US" sz="1100" dirty="0"/>
          </a:p>
        </p:txBody>
      </p:sp>
      <p:sp>
        <p:nvSpPr>
          <p:cNvPr id="9" name="Text 4"/>
          <p:cNvSpPr txBox="1"/>
          <p:nvPr/>
        </p:nvSpPr>
        <p:spPr>
          <a:xfrm>
            <a:off x="870025" y="4549362"/>
            <a:ext cx="3990600" cy="376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 err="1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Мониторинг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sz="1000" dirty="0" smtClean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учителей</a:t>
            </a:r>
            <a:r>
              <a:rPr lang="ru-RU" sz="1000" dirty="0" smtClean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МАОУ СОШ № 41</a:t>
            </a:r>
            <a:r>
              <a:rPr lang="en-US" sz="1000" dirty="0" smtClean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, 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2025
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21</a:t>
            </a:r>
            <a:endParaRPr lang="en-US" sz="1000" dirty="0"/>
          </a:p>
        </p:txBody>
      </p:sp>
      <p:sp>
        <p:nvSpPr>
          <p:cNvPr id="4" name="Text 1"/>
          <p:cNvSpPr txBox="1"/>
          <p:nvPr/>
        </p:nvSpPr>
        <p:spPr>
          <a:xfrm>
            <a:off x="522850" y="397250"/>
            <a:ext cx="7871700" cy="498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1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Три компонента педагогической поддержки
</a:t>
            </a:r>
            <a:endParaRPr lang="en-US" sz="2510" dirty="0"/>
          </a:p>
        </p:txBody>
      </p:sp>
      <p:sp>
        <p:nvSpPr>
          <p:cNvPr id="5" name="Text 2"/>
          <p:cNvSpPr txBox="1"/>
          <p:nvPr/>
        </p:nvSpPr>
        <p:spPr>
          <a:xfrm>
            <a:off x="1545650" y="1337573"/>
            <a:ext cx="6849000" cy="741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Предметный наставник обеспечивает качество образовательного контента и методическую поддержку, помогая учителю ориентироваться в учебных программах и материалах.
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1545650" y="2486925"/>
            <a:ext cx="6849000" cy="741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Методический наставник консультирует по вопросам внедрения технологий и соответствия федеральным государственным образовательным стандартам, обеспечивая системный подход к развитию учебного процесса.
</a:t>
            </a:r>
            <a:endParaRPr lang="en-US" sz="1100" dirty="0"/>
          </a:p>
        </p:txBody>
      </p:sp>
      <p:sp>
        <p:nvSpPr>
          <p:cNvPr id="7" name="Text 4"/>
          <p:cNvSpPr txBox="1"/>
          <p:nvPr/>
        </p:nvSpPr>
        <p:spPr>
          <a:xfrm>
            <a:off x="1545650" y="3641325"/>
            <a:ext cx="6849000" cy="741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Психологический или тьюторский компонент способствует построению эффективной коммуникации с учениками и родителями, а также поддерживает педагогов в вопросах самоменеджмента и эмоционального баланса.
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 rotWithShape="1">
          <a:blip r:embed="rId3"/>
          <a:srcRect l="1" t="54" r="7" b="93"/>
          <a:stretch>
            <a:fillRect/>
          </a:stretch>
        </p:blipFill>
        <p:spPr>
          <a:xfrm>
            <a:off x="110661" y="1798358"/>
            <a:ext cx="8943256" cy="21038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22</a:t>
            </a:r>
            <a:endParaRPr lang="en-US" sz="1000" dirty="0"/>
          </a:p>
        </p:txBody>
      </p:sp>
      <p:sp>
        <p:nvSpPr>
          <p:cNvPr id="4" name="Text 1"/>
          <p:cNvSpPr txBox="1"/>
          <p:nvPr/>
        </p:nvSpPr>
        <p:spPr>
          <a:xfrm>
            <a:off x="522850" y="397250"/>
            <a:ext cx="7871700" cy="50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97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Комплексная модель решения кадровых проблем на уровне школы
</a:t>
            </a:r>
            <a:endParaRPr lang="en-US" sz="1975" dirty="0"/>
          </a:p>
        </p:txBody>
      </p:sp>
      <p:sp>
        <p:nvSpPr>
          <p:cNvPr id="5" name="Text 2"/>
          <p:cNvSpPr txBox="1"/>
          <p:nvPr/>
        </p:nvSpPr>
        <p:spPr>
          <a:xfrm>
            <a:off x="520950" y="969725"/>
            <a:ext cx="78717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Взаимосвязанная система, обеспечивающая эффективный подбор, развитие и удержание педагогических кадров
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162" y="1372300"/>
            <a:ext cx="2661777" cy="32721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23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729525" y="2543500"/>
            <a:ext cx="2219700" cy="1778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1. Подбор и совершенствование педагогов — это ключевой педагогический процесс, направленный на создание условий для их профессионального роста и признания, что напрямую влияет на качество образования.
</a:t>
            </a:r>
            <a:endParaRPr lang="en-US" sz="1100" dirty="0"/>
          </a:p>
        </p:txBody>
      </p:sp>
      <p:sp>
        <p:nvSpPr>
          <p:cNvPr id="7" name="Text 2"/>
          <p:cNvSpPr txBox="1"/>
          <p:nvPr/>
        </p:nvSpPr>
        <p:spPr>
          <a:xfrm>
            <a:off x="6222875" y="2543500"/>
            <a:ext cx="2219700" cy="1778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2. Инвестиции в учителя — это инвестиции в будущее детей, от которых зависит построение современной, успешной школы завтрашнего дня, способной отвечать новым вызовам образования.
</a:t>
            </a:r>
            <a:endParaRPr lang="en-US" sz="1100" dirty="0"/>
          </a:p>
        </p:txBody>
      </p:sp>
      <p:sp>
        <p:nvSpPr>
          <p:cNvPr id="8" name="Text 3"/>
          <p:cNvSpPr txBox="1"/>
          <p:nvPr/>
        </p:nvSpPr>
        <p:spPr>
          <a:xfrm>
            <a:off x="522850" y="397250"/>
            <a:ext cx="7871700" cy="743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92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Значение подбора и поддержки педагогов для школы будущего
</a:t>
            </a:r>
            <a:endParaRPr lang="en-US" sz="29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16150" y="1905538"/>
            <a:ext cx="8111700" cy="11319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3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Спасибо за внимание
</a:t>
            </a:r>
            <a:endParaRPr lang="en-US" sz="3300" dirty="0"/>
          </a:p>
        </p:txBody>
      </p:sp>
      <p:sp>
        <p:nvSpPr>
          <p:cNvPr id="4" name="Text 1"/>
          <p:cNvSpPr txBox="1"/>
          <p:nvPr/>
        </p:nvSpPr>
        <p:spPr>
          <a:xfrm>
            <a:off x="516150" y="3189063"/>
            <a:ext cx="8111700" cy="113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1"/>
          <p:cNvSpPr txBox="1"/>
          <p:nvPr/>
        </p:nvSpPr>
        <p:spPr>
          <a:xfrm>
            <a:off x="522850" y="397250"/>
            <a:ext cx="7871700" cy="513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8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Основные кадровые проблемы в современной школе
</a:t>
            </a:r>
            <a:endParaRPr lang="en-US" sz="2085" dirty="0"/>
          </a:p>
        </p:txBody>
      </p:sp>
      <p:sp>
        <p:nvSpPr>
          <p:cNvPr id="5" name="Text 2"/>
          <p:cNvSpPr txBox="1"/>
          <p:nvPr/>
        </p:nvSpPr>
        <p:spPr>
          <a:xfrm>
            <a:off x="1545650" y="1323012"/>
            <a:ext cx="6849000" cy="41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95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Дефицит преподавателей по ключевым предметам снижает качество образования и ограничивает возможности для комплексного развития учащихся. Это требует срочного привлечения и удержания квалифицированных специалистов.
</a:t>
            </a:r>
            <a:endParaRPr lang="en-US" sz="1095" dirty="0"/>
          </a:p>
        </p:txBody>
      </p:sp>
      <p:sp>
        <p:nvSpPr>
          <p:cNvPr id="6" name="Text 3"/>
          <p:cNvSpPr txBox="1"/>
          <p:nvPr/>
        </p:nvSpPr>
        <p:spPr>
          <a:xfrm>
            <a:off x="1545650" y="2168945"/>
            <a:ext cx="6849000" cy="41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95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Недостаток молодых специалистов  приводят к дефициту инновационных подходов и сложностям в адаптации к быстро меняющимся образовательным требованиям.
</a:t>
            </a:r>
            <a:endParaRPr lang="en-US" sz="1095" dirty="0"/>
          </a:p>
        </p:txBody>
      </p:sp>
      <p:sp>
        <p:nvSpPr>
          <p:cNvPr id="7" name="Text 4"/>
          <p:cNvSpPr txBox="1"/>
          <p:nvPr/>
        </p:nvSpPr>
        <p:spPr>
          <a:xfrm>
            <a:off x="1545650" y="3063965"/>
            <a:ext cx="6849000" cy="41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Недостаточная цифровая грамотность части педагогов затрудняет внедрение современных образовательных технологий и снижает эффективность дистанционного и смешанного обучения.
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1545650" y="3935708"/>
            <a:ext cx="6849000" cy="41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95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Сложности с адаптацией и удержанием молодых кадров обусловлены низкой мотивацией, недостатком карьерных перспектив и непривлекательными условиями труда, что угрожает стабильности педагогического коллектива.
</a:t>
            </a:r>
            <a:endParaRPr lang="en-US" sz="109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2375" y="1148404"/>
            <a:ext cx="2505600" cy="206026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3100" y="1148404"/>
            <a:ext cx="2505600" cy="206026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6025" y="1148404"/>
            <a:ext cx="2505600" cy="2060269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526400" y="3359425"/>
            <a:ext cx="2505600" cy="1240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9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Владение цифровыми платформами — базовый навык
</a:t>
            </a:r>
            <a:r>
              <a:rPr lang="en-US" sz="69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65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Учитель должен уверенно работать с цифровыми образовательными платформами, обеспечивая доступ и сопровождение учащихся в гибридных форматах обучения.
</a:t>
            </a:r>
            <a:endParaRPr lang="en-US" sz="1295" dirty="0"/>
          </a:p>
        </p:txBody>
      </p:sp>
      <p:sp>
        <p:nvSpPr>
          <p:cNvPr id="7" name="Text 2"/>
          <p:cNvSpPr txBox="1"/>
          <p:nvPr/>
        </p:nvSpPr>
        <p:spPr>
          <a:xfrm>
            <a:off x="3323100" y="3359425"/>
            <a:ext cx="2505600" cy="1240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9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Создание интерактивного контента
</a:t>
            </a:r>
            <a:r>
              <a:rPr lang="en-US" sz="74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3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Разработка мультимедийных и интерактивных материалов стала необходимостью для вовлечения учеников и повышения эффективности урока в смешанных форматах.
</a:t>
            </a:r>
            <a:endParaRPr lang="en-US" sz="1395" dirty="0"/>
          </a:p>
        </p:txBody>
      </p:sp>
      <p:sp>
        <p:nvSpPr>
          <p:cNvPr id="8" name="Text 3"/>
          <p:cNvSpPr txBox="1"/>
          <p:nvPr/>
        </p:nvSpPr>
        <p:spPr>
          <a:xfrm>
            <a:off x="6119800" y="3359425"/>
            <a:ext cx="2505600" cy="1240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8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Эффективная реализация смешанных форматов
</a:t>
            </a:r>
            <a:r>
              <a:rPr lang="en-US" sz="73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2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Современный педагог обязан гибко сочетать офлайн и онлайн методы, адаптируя педагогические приёмы для поддержания интереса и достижения учебных целей.
</a:t>
            </a:r>
            <a:endParaRPr lang="en-US" sz="1380" dirty="0"/>
          </a:p>
        </p:txBody>
      </p:sp>
      <p:sp>
        <p:nvSpPr>
          <p:cNvPr id="9" name="Text 4"/>
          <p:cNvSpPr txBox="1"/>
          <p:nvPr/>
        </p:nvSpPr>
        <p:spPr>
          <a:xfrm>
            <a:off x="526400" y="313975"/>
            <a:ext cx="7931400" cy="694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37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Цифровые навыки и гибридное обучение: требования к современному учителю
</a:t>
            </a:r>
            <a:endParaRPr lang="en-US" sz="237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1"/>
          <p:cNvSpPr txBox="1"/>
          <p:nvPr/>
        </p:nvSpPr>
        <p:spPr>
          <a:xfrm>
            <a:off x="522850" y="397250"/>
            <a:ext cx="7871700" cy="498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96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Метапредметные результаты и новые стандарты ФГОС: вызовы для педагогики
</a:t>
            </a:r>
            <a:endParaRPr lang="en-US" sz="1965" dirty="0"/>
          </a:p>
        </p:txBody>
      </p:sp>
      <p:sp>
        <p:nvSpPr>
          <p:cNvPr id="5" name="Text 2"/>
          <p:cNvSpPr txBox="1"/>
          <p:nvPr/>
        </p:nvSpPr>
        <p:spPr>
          <a:xfrm>
            <a:off x="1545650" y="1337573"/>
            <a:ext cx="6849000" cy="741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Цель новых стандартов — формирование критического мышления, творческого подхода и навыков коммуникации у школьников, что требует ревизии традиционных методик преподавания.
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1545650" y="2486925"/>
            <a:ext cx="6849000" cy="741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Учитель должен освоить методики, способствующие развитию 4К-компетенций: критического мышления, коммуникации, коллаборации и креативности.
</a:t>
            </a:r>
            <a:endParaRPr lang="en-US" sz="1100" dirty="0"/>
          </a:p>
        </p:txBody>
      </p:sp>
      <p:sp>
        <p:nvSpPr>
          <p:cNvPr id="7" name="Text 4"/>
          <p:cNvSpPr txBox="1"/>
          <p:nvPr/>
        </p:nvSpPr>
        <p:spPr>
          <a:xfrm>
            <a:off x="1545650" y="3641325"/>
            <a:ext cx="6849000" cy="741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Переход на новые стандарты предъявляет повышенные требования к профессиональной подготовке педагогов и совершенствованию образовательного процесса.
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75" y="1093717"/>
            <a:ext cx="2662200" cy="179646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5900" y="1093717"/>
            <a:ext cx="2662200" cy="179646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3600" y="1093717"/>
            <a:ext cx="2662200" cy="179646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687313" y="3103484"/>
            <a:ext cx="2322600" cy="39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Практика работы с детьми с ОВЗ
</a:t>
            </a:r>
            <a:endParaRPr lang="en-US" sz="1000" dirty="0"/>
          </a:p>
        </p:txBody>
      </p:sp>
      <p:sp>
        <p:nvSpPr>
          <p:cNvPr id="10" name="Text 1"/>
          <p:cNvSpPr txBox="1"/>
          <p:nvPr/>
        </p:nvSpPr>
        <p:spPr>
          <a:xfrm>
            <a:off x="687313" y="3566944"/>
            <a:ext cx="2322600" cy="944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Педагог должен обеспечивать адаптацию учебного материала и комфортную среду для детей с ограниченными возможностями здоровья, создавая условия для их успешного обучения.
</a:t>
            </a:r>
            <a:endParaRPr lang="en-US" sz="900" dirty="0"/>
          </a:p>
        </p:txBody>
      </p:sp>
      <p:sp>
        <p:nvSpPr>
          <p:cNvPr id="11" name="Text 2"/>
          <p:cNvSpPr txBox="1"/>
          <p:nvPr/>
        </p:nvSpPr>
        <p:spPr>
          <a:xfrm>
            <a:off x="3410352" y="3103484"/>
            <a:ext cx="2322600" cy="39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Учет культурного и социального разнообразия
</a:t>
            </a:r>
            <a:endParaRPr lang="en-US" sz="1000" dirty="0"/>
          </a:p>
        </p:txBody>
      </p:sp>
      <p:sp>
        <p:nvSpPr>
          <p:cNvPr id="12" name="Text 3"/>
          <p:cNvSpPr txBox="1"/>
          <p:nvPr/>
        </p:nvSpPr>
        <p:spPr>
          <a:xfrm>
            <a:off x="3410352" y="3566944"/>
            <a:ext cx="2322600" cy="944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 классе присутствует многокультурный контингент, и учитель учитывает эти особенности, обеспечивая уважение и принимая в расчет социальные различия учеников.
</a:t>
            </a:r>
            <a:endParaRPr lang="en-US" sz="900" dirty="0"/>
          </a:p>
        </p:txBody>
      </p:sp>
      <p:sp>
        <p:nvSpPr>
          <p:cNvPr id="13" name="Text 4"/>
          <p:cNvSpPr txBox="1"/>
          <p:nvPr/>
        </p:nvSpPr>
        <p:spPr>
          <a:xfrm>
            <a:off x="6133391" y="3103484"/>
            <a:ext cx="2322600" cy="39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Роль учителя как психолога и тьютора
</a:t>
            </a:r>
            <a:endParaRPr lang="en-US" sz="1000" dirty="0"/>
          </a:p>
        </p:txBody>
      </p:sp>
      <p:sp>
        <p:nvSpPr>
          <p:cNvPr id="14" name="Text 5"/>
          <p:cNvSpPr txBox="1"/>
          <p:nvPr/>
        </p:nvSpPr>
        <p:spPr>
          <a:xfrm>
            <a:off x="6133391" y="3566944"/>
            <a:ext cx="2322600" cy="944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Современный педагог становится не только наставником, но и психологом, фасилитатором и тьютором, поддерживая разнообразие учебных потребностей.
</a:t>
            </a:r>
            <a:endParaRPr lang="en-US" sz="900" dirty="0"/>
          </a:p>
        </p:txBody>
      </p:sp>
      <p:sp>
        <p:nvSpPr>
          <p:cNvPr id="15" name="Text 6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6</a:t>
            </a:r>
            <a:endParaRPr lang="en-US" sz="1000" dirty="0"/>
          </a:p>
        </p:txBody>
      </p:sp>
      <p:sp>
        <p:nvSpPr>
          <p:cNvPr id="16" name="Text 7"/>
          <p:cNvSpPr txBox="1"/>
          <p:nvPr/>
        </p:nvSpPr>
        <p:spPr>
          <a:xfrm>
            <a:off x="522850" y="236000"/>
            <a:ext cx="7871700" cy="662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605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Инклюзивность и многообразие: педагог в новой реальности школы
</a:t>
            </a:r>
            <a:endParaRPr lang="en-US" sz="260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325" y="1637460"/>
            <a:ext cx="221100" cy="1768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0775" y="1637460"/>
            <a:ext cx="221100" cy="17688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325" y="3339660"/>
            <a:ext cx="221100" cy="17688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0775" y="3339660"/>
            <a:ext cx="221100" cy="17688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7</a:t>
            </a:r>
            <a:endParaRPr lang="en-US" sz="1000" dirty="0"/>
          </a:p>
        </p:txBody>
      </p:sp>
      <p:sp>
        <p:nvSpPr>
          <p:cNvPr id="12" name="Text 1"/>
          <p:cNvSpPr txBox="1"/>
          <p:nvPr/>
        </p:nvSpPr>
        <p:spPr>
          <a:xfrm>
            <a:off x="522850" y="397250"/>
            <a:ext cx="7871700" cy="662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925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Вовлечённость родителей и общества
</a:t>
            </a:r>
            <a:endParaRPr lang="en-US" sz="2925" dirty="0"/>
          </a:p>
        </p:txBody>
      </p:sp>
      <p:sp>
        <p:nvSpPr>
          <p:cNvPr id="13" name="Text 2"/>
          <p:cNvSpPr txBox="1"/>
          <p:nvPr/>
        </p:nvSpPr>
        <p:spPr>
          <a:xfrm>
            <a:off x="1287450" y="1508700"/>
            <a:ext cx="2982900" cy="43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Рост активности родителей
</a:t>
            </a:r>
            <a:endParaRPr lang="en-US" sz="1100" dirty="0"/>
          </a:p>
        </p:txBody>
      </p:sp>
      <p:sp>
        <p:nvSpPr>
          <p:cNvPr id="14" name="Text 3"/>
          <p:cNvSpPr txBox="1"/>
          <p:nvPr/>
        </p:nvSpPr>
        <p:spPr>
          <a:xfrm>
            <a:off x="759525" y="2073325"/>
            <a:ext cx="3510900" cy="588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Современные родители принимают активное участие в жизни школы, усиливая влияние на образовательный процесс и ожидая прозрачности и сотрудничества.
</a:t>
            </a:r>
            <a:endParaRPr lang="en-US" sz="900" dirty="0"/>
          </a:p>
        </p:txBody>
      </p:sp>
      <p:sp>
        <p:nvSpPr>
          <p:cNvPr id="15" name="Text 4"/>
          <p:cNvSpPr txBox="1"/>
          <p:nvPr/>
        </p:nvSpPr>
        <p:spPr>
          <a:xfrm>
            <a:off x="5401000" y="1508700"/>
            <a:ext cx="2982900" cy="43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Навыки конструктивного диалога
</a:t>
            </a:r>
            <a:endParaRPr lang="en-US" sz="1100" dirty="0"/>
          </a:p>
        </p:txBody>
      </p:sp>
      <p:sp>
        <p:nvSpPr>
          <p:cNvPr id="16" name="Text 5"/>
          <p:cNvSpPr txBox="1"/>
          <p:nvPr/>
        </p:nvSpPr>
        <p:spPr>
          <a:xfrm>
            <a:off x="4872750" y="2073325"/>
            <a:ext cx="3510900" cy="588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Учителю необходимы умения выстраивать эффективное и уважительное общение с семьёй, способствуя взаимопониманию и поддержке ребёнка.
</a:t>
            </a:r>
            <a:endParaRPr lang="en-US" sz="900" dirty="0"/>
          </a:p>
        </p:txBody>
      </p:sp>
      <p:sp>
        <p:nvSpPr>
          <p:cNvPr id="17" name="Text 6"/>
          <p:cNvSpPr txBox="1"/>
          <p:nvPr/>
        </p:nvSpPr>
        <p:spPr>
          <a:xfrm>
            <a:off x="1287450" y="3210900"/>
            <a:ext cx="2982900" cy="43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Работа с критикой и ожиданиями
</a:t>
            </a:r>
            <a:endParaRPr lang="en-US" sz="1100" dirty="0"/>
          </a:p>
        </p:txBody>
      </p:sp>
      <p:sp>
        <p:nvSpPr>
          <p:cNvPr id="18" name="Text 7"/>
          <p:cNvSpPr txBox="1"/>
          <p:nvPr/>
        </p:nvSpPr>
        <p:spPr>
          <a:xfrm>
            <a:off x="759525" y="3786013"/>
            <a:ext cx="3510900" cy="588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Рост критичности родителей требует от педагогов готовности к профессиональному и дипломатичному реагированию.
</a:t>
            </a:r>
            <a:endParaRPr lang="en-US" sz="900" dirty="0"/>
          </a:p>
        </p:txBody>
      </p:sp>
      <p:sp>
        <p:nvSpPr>
          <p:cNvPr id="19" name="Text 8"/>
          <p:cNvSpPr txBox="1"/>
          <p:nvPr/>
        </p:nvSpPr>
        <p:spPr>
          <a:xfrm>
            <a:off x="5401000" y="3210900"/>
            <a:ext cx="2982900" cy="43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Социальная ответственность школы
</a:t>
            </a:r>
            <a:endParaRPr lang="en-US" sz="1100" dirty="0"/>
          </a:p>
        </p:txBody>
      </p:sp>
      <p:sp>
        <p:nvSpPr>
          <p:cNvPr id="20" name="Text 9"/>
          <p:cNvSpPr txBox="1"/>
          <p:nvPr/>
        </p:nvSpPr>
        <p:spPr>
          <a:xfrm>
            <a:off x="4872750" y="3786013"/>
            <a:ext cx="3510900" cy="588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Образовательное учреждение становится центром взаимодействия с сообществом, формируя позитивный имидж и доверие.
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162" y="1372300"/>
            <a:ext cx="2661777" cy="32721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8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729525" y="2543500"/>
            <a:ext cx="2219700" cy="1778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Сектор образования сталкивается с серьёзной конкуренцией за выпускников педвузов со стороны более высокооплачиваемых и престижных отраслей экономики. Это снижает приток молодых кадров в школы.
</a:t>
            </a:r>
            <a:endParaRPr lang="en-US" sz="1100" dirty="0"/>
          </a:p>
        </p:txBody>
      </p:sp>
      <p:sp>
        <p:nvSpPr>
          <p:cNvPr id="7" name="Text 2"/>
          <p:cNvSpPr txBox="1"/>
          <p:nvPr/>
        </p:nvSpPr>
        <p:spPr>
          <a:xfrm>
            <a:off x="6222875" y="2543500"/>
            <a:ext cx="2219700" cy="1778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Низкая социальная привлекательность профессии и объем административной нагрузки дополнительно отпугивают молодых специалистов, что усугубляет кадровый дефицит.
</a:t>
            </a:r>
            <a:endParaRPr lang="en-US" sz="1100" dirty="0"/>
          </a:p>
        </p:txBody>
      </p:sp>
      <p:sp>
        <p:nvSpPr>
          <p:cNvPr id="8" name="Text 3"/>
          <p:cNvSpPr txBox="1"/>
          <p:nvPr/>
        </p:nvSpPr>
        <p:spPr>
          <a:xfrm>
            <a:off x="522850" y="397250"/>
            <a:ext cx="7871700" cy="743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925" b="1" dirty="0">
                <a:solidFill>
                  <a:srgbClr val="0B424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Конкуренция за молодые педагогические кадры
</a:t>
            </a:r>
            <a:endParaRPr lang="en-US" sz="29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4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8523925" y="227300"/>
            <a:ext cx="446400" cy="339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9</a:t>
            </a:r>
            <a:endParaRPr lang="en-US" sz="1000" dirty="0"/>
          </a:p>
        </p:txBody>
      </p:sp>
      <p:sp>
        <p:nvSpPr>
          <p:cNvPr id="8" name="Text 1"/>
          <p:cNvSpPr txBox="1"/>
          <p:nvPr/>
        </p:nvSpPr>
        <p:spPr>
          <a:xfrm>
            <a:off x="522850" y="397250"/>
            <a:ext cx="5395500" cy="979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Запаздывание системы подготовки педагогов
</a:t>
            </a:r>
            <a:endParaRPr lang="en-US" sz="2800" dirty="0"/>
          </a:p>
        </p:txBody>
      </p:sp>
      <p:sp>
        <p:nvSpPr>
          <p:cNvPr id="9" name="Text 2"/>
          <p:cNvSpPr txBox="1"/>
          <p:nvPr/>
        </p:nvSpPr>
        <p:spPr>
          <a:xfrm>
            <a:off x="1034100" y="2928875"/>
            <a:ext cx="1363800" cy="138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Традиционные требования
</a:t>
            </a: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Длительное время рекрутинг строился на формальных критериях — диплом, стаж, категория — без учёта современных компетенций.
</a:t>
            </a:r>
            <a:endParaRPr lang="en-US" sz="1100" dirty="0"/>
          </a:p>
        </p:txBody>
      </p:sp>
      <p:sp>
        <p:nvSpPr>
          <p:cNvPr id="10" name="Text 3"/>
          <p:cNvSpPr txBox="1"/>
          <p:nvPr/>
        </p:nvSpPr>
        <p:spPr>
          <a:xfrm>
            <a:off x="2932825" y="2401525"/>
            <a:ext cx="1363800" cy="138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Разрыв с практикой
</a:t>
            </a: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Выпускники педвузов оказываются неподготовленными к реальным вызовам современной школы, испытывая сложности с документацией и эмоциональной нагрузкой.
</a:t>
            </a:r>
            <a:endParaRPr lang="en-US" sz="1100" dirty="0"/>
          </a:p>
        </p:txBody>
      </p:sp>
      <p:sp>
        <p:nvSpPr>
          <p:cNvPr id="11" name="Text 4"/>
          <p:cNvSpPr txBox="1"/>
          <p:nvPr/>
        </p:nvSpPr>
        <p:spPr>
          <a:xfrm>
            <a:off x="4831863" y="1837550"/>
            <a:ext cx="1363800" cy="138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Отставание HR-практик
</a:t>
            </a: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Подбор педагогов ограничивается привычными методами — объявления и собеседования без оценки навыков soft skills и педагогических кейсов.
</a:t>
            </a:r>
            <a:endParaRPr lang="en-US" sz="1100" dirty="0"/>
          </a:p>
        </p:txBody>
      </p:sp>
      <p:sp>
        <p:nvSpPr>
          <p:cNvPr id="12" name="Text 5"/>
          <p:cNvSpPr txBox="1"/>
          <p:nvPr/>
        </p:nvSpPr>
        <p:spPr>
          <a:xfrm>
            <a:off x="6730613" y="1035025"/>
            <a:ext cx="1363800" cy="138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Требования к компетенциям будущего
</a:t>
            </a:r>
            <a:r>
              <a:rPr lang="en-US" sz="11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Текущие задачи школы требуют новых компетенций, что ставит под вопрос эффективность традиционной системы найма и подготовки кадров.
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1163</Words>
  <Application>Microsoft Office PowerPoint</Application>
  <PresentationFormat>Экран (16:9)</PresentationFormat>
  <Paragraphs>140</Paragraphs>
  <Slides>24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MKU KNMC</cp:lastModifiedBy>
  <cp:revision>6</cp:revision>
  <dcterms:created xsi:type="dcterms:W3CDTF">2026-01-27T13:05:00Z</dcterms:created>
  <dcterms:modified xsi:type="dcterms:W3CDTF">2026-01-29T14:16:14Z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D197E19B452E4E0A8ECAF035AC86E2B2_12</vt:lpwstr>
  </property>
  <property fmtid="{D5CDD505-2E9C-101B-9397-08002B2CF9AE}" pid="3" name="KSOProductBuildVer">
    <vt:lpwstr>1033-12.2.0.23196</vt:lpwstr>
  </property>
  <property fmtid="{D5CDD505-2E9C-101B-9397-08002B2CF9AE}" pid="4" name="NXPowerLiteLastOptimized">
    <vt:lpwstr>581006</vt:lpwstr>
  </property>
  <property fmtid="{D5CDD505-2E9C-101B-9397-08002B2CF9AE}" pid="5" name="NXPowerLiteSettings">
    <vt:lpwstr>F7000400038000</vt:lpwstr>
  </property>
  <property fmtid="{D5CDD505-2E9C-101B-9397-08002B2CF9AE}" pid="6" name="NXPowerLiteVersion">
    <vt:lpwstr>S10.9.5</vt:lpwstr>
  </property>
</Properties>
</file>