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</p:sldIdLst>
  <p:sldSz cx="9144000" cy="5143500" type="screen16x9"/>
  <p:notesSz cx="5143500" cy="9144000"/>
  <p:custDataLst>
    <p:tags r:id="rId1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C4FF"/>
    <a:srgbClr val="B9C2FE"/>
    <a:srgbClr val="3F8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490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93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jpe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7041" y="-171228"/>
            <a:ext cx="3765712" cy="221814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6677"/>
            <a:ext cx="1664677" cy="851877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199" y="336062"/>
            <a:ext cx="8303615" cy="6017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 ГОРОД КРАСНОДАР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«ЦЕНТР РАЗВИТИЯ РЕБЕНКА- ДЕТСКИЙ САД №119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«ВОЛШЕБНАЯ СТРАНА» </a:t>
            </a:r>
          </a:p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2600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r>
              <a:rPr lang="en-US" sz="1200" i="1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1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5713046" y="3778029"/>
            <a:ext cx="2930769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Подготовили: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Павлова А.В., воспитатель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Саркисян Э.А., воспитатель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2115364"/>
            <a:ext cx="914400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Семинар - практикум</a:t>
            </a:r>
            <a:endParaRPr kumimoji="0" lang="ru-RU" sz="240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«Секреты живой игры в группах раннего и младшего дошкольного возраста» </a:t>
            </a:r>
            <a:endParaRPr kumimoji="0" lang="ru-RU" sz="240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7333" y="1049867"/>
            <a:ext cx="1171787" cy="958687"/>
          </a:xfrm>
          <a:prstGeom prst="rect">
            <a:avLst/>
          </a:prstGeom>
          <a:solidFill>
            <a:srgbClr val="BBC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68308" y="3083959"/>
            <a:ext cx="3761558" cy="22191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BBC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0"/>
          <p:cNvSpPr txBox="1"/>
          <p:nvPr/>
        </p:nvSpPr>
        <p:spPr>
          <a:xfrm>
            <a:off x="931018" y="-177618"/>
            <a:ext cx="7374600" cy="13025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Живая игра </a:t>
            </a:r>
            <a:r>
              <a:rPr lang="ru-RU" sz="24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</a:t>
            </a:r>
            <a:r>
              <a:rPr lang="en-US" sz="24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залог гармоничного развития </a:t>
            </a:r>
            <a:r>
              <a:rPr lang="en-US" sz="2400" err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малышей</a:t>
            </a:r>
            <a:endParaRPr lang="en-US" sz="240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21"/>
          <a:stretch>
            <a:fillRect/>
          </a:stretch>
        </p:blipFill>
        <p:spPr>
          <a:xfrm>
            <a:off x="2969675" y="3012460"/>
            <a:ext cx="3297285" cy="199471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621" y="795757"/>
            <a:ext cx="3422724" cy="212478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61" r="5641"/>
          <a:stretch>
            <a:fillRect/>
          </a:stretch>
        </p:blipFill>
        <p:spPr>
          <a:xfrm>
            <a:off x="4872851" y="881421"/>
            <a:ext cx="3307328" cy="199471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0" descr="preencoded.png"/>
          <p:cNvPicPr>
            <a:picLocks noChangeAspect="1"/>
          </p:cNvPicPr>
          <p:nvPr/>
        </p:nvPicPr>
        <p:blipFill rotWithShape="1">
          <a:blip r:embed="rId7"/>
          <a:srcRect l="45446" t="5442" r="32989" b="49900"/>
          <a:stretch/>
        </p:blipFill>
        <p:spPr>
          <a:xfrm>
            <a:off x="931018" y="3144871"/>
            <a:ext cx="1273386" cy="1483360"/>
          </a:xfrm>
          <a:prstGeom prst="rect">
            <a:avLst/>
          </a:prstGeom>
        </p:spPr>
      </p:pic>
      <p:pic>
        <p:nvPicPr>
          <p:cNvPr id="12" name="Image 0" descr="preencoded.png"/>
          <p:cNvPicPr>
            <a:picLocks noChangeAspect="1"/>
          </p:cNvPicPr>
          <p:nvPr/>
        </p:nvPicPr>
        <p:blipFill rotWithShape="1">
          <a:blip r:embed="rId7"/>
          <a:srcRect l="45446" t="5442" r="32989" b="49900"/>
          <a:stretch/>
        </p:blipFill>
        <p:spPr>
          <a:xfrm>
            <a:off x="6906793" y="3144871"/>
            <a:ext cx="1273386" cy="148336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8</a:t>
            </a:r>
            <a:endParaRPr lang="en-US" sz="100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BBC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Kazaam\Downloads\14-03-2026_14-27-04\IMG_20260314_135610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407508" y="1501240"/>
            <a:ext cx="2586891" cy="3350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49385">
            <a:off x="6663042" y="-314482"/>
            <a:ext cx="2304509" cy="30726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25" y="3234869"/>
            <a:ext cx="1684775" cy="2246366"/>
          </a:xfrm>
          <a:prstGeom prst="rect">
            <a:avLst/>
          </a:prstGeom>
        </p:spPr>
      </p:pic>
      <p:sp>
        <p:nvSpPr>
          <p:cNvPr id="13" name="Text 0"/>
          <p:cNvSpPr txBox="1"/>
          <p:nvPr/>
        </p:nvSpPr>
        <p:spPr>
          <a:xfrm>
            <a:off x="888290" y="-111833"/>
            <a:ext cx="7374600" cy="20788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sz="2400" b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Мастер - класс</a:t>
            </a:r>
            <a:r>
              <a:rPr lang="en-US" sz="14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02972705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BBC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0"/>
          <p:cNvSpPr txBox="1"/>
          <p:nvPr/>
        </p:nvSpPr>
        <p:spPr>
          <a:xfrm>
            <a:off x="640863" y="109414"/>
            <a:ext cx="7854460" cy="1969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Будем рады сотрудничеству!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979" y="1800047"/>
            <a:ext cx="2061410" cy="206141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78523" y="3970421"/>
            <a:ext cx="27588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Сайт ДОО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021" y="1800047"/>
            <a:ext cx="2009298" cy="200929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72240" y="3970421"/>
            <a:ext cx="3421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Сообщество ВК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 rotWithShape="1">
          <a:blip r:embed="rId6"/>
          <a:srcRect l="45446" t="5442" r="32989" b="49900"/>
          <a:stretch/>
        </p:blipFill>
        <p:spPr>
          <a:xfrm>
            <a:off x="7259191" y="109414"/>
            <a:ext cx="1273386" cy="1483360"/>
          </a:xfrm>
          <a:prstGeom prst="rect">
            <a:avLst/>
          </a:prstGeom>
        </p:spPr>
      </p:pic>
      <p:pic>
        <p:nvPicPr>
          <p:cNvPr id="14" name="Image 0" descr="preencoded.png"/>
          <p:cNvPicPr>
            <a:picLocks noChangeAspect="1"/>
          </p:cNvPicPr>
          <p:nvPr/>
        </p:nvPicPr>
        <p:blipFill rotWithShape="1">
          <a:blip r:embed="rId6"/>
          <a:srcRect l="-62056" t="5338" r="93702" b="6525"/>
          <a:stretch/>
        </p:blipFill>
        <p:spPr>
          <a:xfrm>
            <a:off x="-405862" y="609599"/>
            <a:ext cx="4036369" cy="2927575"/>
          </a:xfrm>
          <a:prstGeom prst="rect">
            <a:avLst/>
          </a:prstGeom>
        </p:spPr>
      </p:pic>
      <p:pic>
        <p:nvPicPr>
          <p:cNvPr id="15" name="Image 0" descr="preencoded.png"/>
          <p:cNvPicPr>
            <a:picLocks noChangeAspect="1"/>
          </p:cNvPicPr>
          <p:nvPr/>
        </p:nvPicPr>
        <p:blipFill rotWithShape="1">
          <a:blip r:embed="rId6"/>
          <a:srcRect l="45446" t="5442" r="32989" b="49900"/>
          <a:stretch/>
        </p:blipFill>
        <p:spPr>
          <a:xfrm>
            <a:off x="678117" y="164848"/>
            <a:ext cx="1273386" cy="148336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4662" y="3663687"/>
            <a:ext cx="1804572" cy="1828959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rcRect l="41638" t="15222" r="42256" b="55724"/>
          <a:stretch>
            <a:fillRect/>
          </a:stretch>
        </p:blipFill>
        <p:spPr>
          <a:xfrm>
            <a:off x="7677013" y="-299512"/>
            <a:ext cx="1802992" cy="1829509"/>
          </a:xfrm>
          <a:prstGeom prst="rect">
            <a:avLst/>
          </a:prstGeom>
        </p:spPr>
      </p:pic>
      <p:sp>
        <p:nvSpPr>
          <p:cNvPr id="7" name="Text 1"/>
          <p:cNvSpPr txBox="1"/>
          <p:nvPr/>
        </p:nvSpPr>
        <p:spPr>
          <a:xfrm>
            <a:off x="1341795" y="447301"/>
            <a:ext cx="646041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sz="24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«Говорящая среда» нашей группы</a:t>
            </a:r>
            <a:r>
              <a:rPr lang="en-US" sz="2400" b="1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240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2</a:t>
            </a:r>
            <a:endParaRPr lang="en-US" sz="10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620" b="-1111"/>
          <a:stretch>
            <a:fillRect/>
          </a:stretch>
        </p:blipFill>
        <p:spPr>
          <a:xfrm>
            <a:off x="6641286" y="1318392"/>
            <a:ext cx="2100863" cy="284994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7" t="3963" r="5155" b="6762"/>
          <a:stretch>
            <a:fillRect/>
          </a:stretch>
        </p:blipFill>
        <p:spPr>
          <a:xfrm>
            <a:off x="2964450" y="3552344"/>
            <a:ext cx="1685198" cy="138146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6" t="15256" r="15453" b="6666"/>
          <a:stretch>
            <a:fillRect/>
          </a:stretch>
        </p:blipFill>
        <p:spPr>
          <a:xfrm>
            <a:off x="4737808" y="3552344"/>
            <a:ext cx="1734796" cy="138003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" b="7792"/>
          <a:stretch>
            <a:fillRect/>
          </a:stretch>
        </p:blipFill>
        <p:spPr>
          <a:xfrm>
            <a:off x="3224312" y="1318392"/>
            <a:ext cx="2800468" cy="205102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2" t="8605" r="5321" b="10855"/>
          <a:stretch>
            <a:fillRect/>
          </a:stretch>
        </p:blipFill>
        <p:spPr>
          <a:xfrm>
            <a:off x="511290" y="1318392"/>
            <a:ext cx="2117818" cy="28123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2988091"/>
            <a:ext cx="2019900" cy="180291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9300" y="2988091"/>
            <a:ext cx="2019900" cy="180291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0075" y="2988091"/>
            <a:ext cx="2019900" cy="180291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0600" y="2988091"/>
            <a:ext cx="2019900" cy="180291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75" y="25000"/>
            <a:ext cx="9144000" cy="5143500"/>
          </a:xfrm>
          <a:prstGeom prst="rect">
            <a:avLst/>
          </a:prstGeom>
        </p:spPr>
      </p:pic>
      <p:sp>
        <p:nvSpPr>
          <p:cNvPr id="14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Визуальные и эмоциональные маркеры в развивающей среде</a:t>
            </a:r>
            <a:r>
              <a:rPr lang="en-US" sz="2065" b="1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2065"/>
          </a:p>
        </p:txBody>
      </p:sp>
      <p:sp>
        <p:nvSpPr>
          <p:cNvPr id="15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3</a:t>
            </a:r>
            <a:endParaRPr lang="en-US" sz="1000"/>
          </a:p>
        </p:txBody>
      </p:sp>
      <p:sp>
        <p:nvSpPr>
          <p:cNvPr id="16" name="Text 2"/>
          <p:cNvSpPr txBox="1"/>
          <p:nvPr/>
        </p:nvSpPr>
        <p:spPr>
          <a:xfrm>
            <a:off x="739175" y="1129296"/>
            <a:ext cx="1526100" cy="1658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sz="1100" b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Выставка детских работ</a:t>
            </a:r>
            <a:r>
              <a:rPr lang="en-US" sz="11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
</a:t>
            </a:r>
            <a:r>
              <a:rPr lang="ru-RU" sz="11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На уровне глаз ребенка весят его рисунки</a:t>
            </a:r>
            <a:r>
              <a:rPr lang="en-US" sz="824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919"/>
          </a:p>
        </p:txBody>
      </p:sp>
      <p:sp>
        <p:nvSpPr>
          <p:cNvPr id="17" name="Text 3"/>
          <p:cNvSpPr txBox="1"/>
          <p:nvPr/>
        </p:nvSpPr>
        <p:spPr>
          <a:xfrm>
            <a:off x="2857034" y="1129296"/>
            <a:ext cx="1526100" cy="1658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b="1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«Лестница роста» для </a:t>
            </a:r>
            <a:r>
              <a:rPr lang="en-US" sz="1100" b="1" err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мотивации</a:t>
            </a:r>
            <a:r>
              <a:rPr lang="en-US" sz="11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
На специально оформленной шкале малыши видят свои достижения и рост. Это стимулирует гордость и желание развиваться </a:t>
            </a:r>
            <a:r>
              <a:rPr lang="en-US" sz="1100" err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дальше</a:t>
            </a:r>
            <a:r>
              <a:rPr lang="en-US" sz="824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919"/>
          </a:p>
        </p:txBody>
      </p:sp>
      <p:sp>
        <p:nvSpPr>
          <p:cNvPr id="18" name="Text 4"/>
          <p:cNvSpPr txBox="1"/>
          <p:nvPr/>
        </p:nvSpPr>
        <p:spPr>
          <a:xfrm>
            <a:off x="4937764" y="1129296"/>
            <a:ext cx="1526100" cy="1658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b="1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Уголок настроения </a:t>
            </a:r>
            <a:r>
              <a:rPr lang="en-US" sz="11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
Использование эмоциональных карточек позволяет детям и воспитателям отслеживать настроение ребёнка, что помогает своевременно поддержать </a:t>
            </a:r>
            <a:r>
              <a:rPr lang="en-US" sz="1100" err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малыша</a:t>
            </a:r>
            <a:r>
              <a:rPr lang="en-US" sz="824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919"/>
          </a:p>
        </p:txBody>
      </p:sp>
      <p:sp>
        <p:nvSpPr>
          <p:cNvPr id="19" name="Text 5"/>
          <p:cNvSpPr txBox="1"/>
          <p:nvPr/>
        </p:nvSpPr>
        <p:spPr>
          <a:xfrm>
            <a:off x="7017878" y="1129295"/>
            <a:ext cx="1526100" cy="18587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15000"/>
              </a:lnSpc>
            </a:pPr>
            <a:r>
              <a:rPr lang="ru-RU" sz="1100" b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Ф</a:t>
            </a:r>
            <a:r>
              <a:rPr lang="en-US" sz="1100" b="1" err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ото</a:t>
            </a:r>
            <a:r>
              <a:rPr lang="ru-RU" sz="1100" b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графии</a:t>
            </a:r>
            <a:r>
              <a:rPr lang="en-US" sz="1100" b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1100" b="1" err="1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на </a:t>
            </a:r>
            <a:r>
              <a:rPr lang="en-US" sz="1100" b="1" err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шкафчик</a:t>
            </a:r>
            <a:r>
              <a:rPr lang="ru-RU" sz="1100" b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е</a:t>
            </a:r>
            <a:r>
              <a:rPr lang="en-US" sz="11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
</a:t>
            </a:r>
            <a:r>
              <a:rPr lang="ru-RU" sz="1100" smtClean="0">
                <a:latin typeface="Times New Roman" pitchFamily="18" charset="0"/>
                <a:cs typeface="Times New Roman" pitchFamily="18" charset="0"/>
              </a:rPr>
              <a:t>Фотографии детей, закрепленные на уровне их глаз помогают быстрее запомнить свой шкафчик и шкафчики друзей</a:t>
            </a:r>
            <a:r>
              <a:rPr lang="en-US" sz="824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919"/>
          </a:p>
        </p:txBody>
      </p:sp>
      <p:pic>
        <p:nvPicPr>
          <p:cNvPr id="22" name="Рисунок 21" descr="C:\Users\Kazaam\Downloads\14-03-2026_20-10-38\IMG_20260314_200628.jpg"/>
          <p:cNvPicPr/>
          <p:nvPr/>
        </p:nvPicPr>
        <p:blipFill>
          <a:blip r:embed="rId14"/>
          <a:stretch>
            <a:fillRect/>
          </a:stretch>
        </p:blipFill>
        <p:spPr bwMode="auto">
          <a:xfrm>
            <a:off x="418575" y="2970025"/>
            <a:ext cx="2019900" cy="1944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3" name="Рисунок 22" descr="C:\Users\Kazaam\Downloads\14-03-2026_20-10-38\IMG_20260314_200715.jpg"/>
          <p:cNvPicPr/>
          <p:nvPr/>
        </p:nvPicPr>
        <p:blipFill>
          <a:blip r:embed="rId15"/>
          <a:stretch>
            <a:fillRect/>
          </a:stretch>
        </p:blipFill>
        <p:spPr bwMode="auto">
          <a:xfrm>
            <a:off x="6660599" y="2988091"/>
            <a:ext cx="1969801" cy="1925934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4" name="Рисунок 23" descr="C:\Users\Kazaam\Downloads\14-03-2026_20-10-38\IMG_20260314_200810.jpg"/>
          <p:cNvPicPr/>
          <p:nvPr/>
        </p:nvPicPr>
        <p:blipFill>
          <a:blip r:embed="rId16"/>
          <a:stretch>
            <a:fillRect/>
          </a:stretch>
        </p:blipFill>
        <p:spPr bwMode="auto">
          <a:xfrm>
            <a:off x="4580075" y="2988089"/>
            <a:ext cx="2019900" cy="1944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5" name="Рисунок 24" descr="C:\Users\Kazaam\Downloads\14-03-2026_20-10-38\IMG_20260314_200936.jpg"/>
          <p:cNvPicPr/>
          <p:nvPr/>
        </p:nvPicPr>
        <p:blipFill>
          <a:blip r:embed="rId17"/>
          <a:stretch>
            <a:fillRect/>
          </a:stretch>
        </p:blipFill>
        <p:spPr bwMode="auto">
          <a:xfrm>
            <a:off x="2508411" y="2988089"/>
            <a:ext cx="2010789" cy="1944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/>
          <p:cNvSpPr txBox="1"/>
          <p:nvPr/>
        </p:nvSpPr>
        <p:spPr>
          <a:xfrm>
            <a:off x="316440" y="1269014"/>
            <a:ext cx="3641970" cy="131339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endParaRPr lang="en-US" sz="1200"/>
          </a:p>
        </p:txBody>
      </p:sp>
      <p:sp>
        <p:nvSpPr>
          <p:cNvPr id="6" name="Text 1"/>
          <p:cNvSpPr txBox="1"/>
          <p:nvPr/>
        </p:nvSpPr>
        <p:spPr>
          <a:xfrm>
            <a:off x="375140" y="3212123"/>
            <a:ext cx="3298092" cy="11801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1200"/>
          </a:p>
        </p:txBody>
      </p:sp>
      <p:sp>
        <p:nvSpPr>
          <p:cNvPr id="7" name="Text 2"/>
          <p:cNvSpPr txBox="1"/>
          <p:nvPr/>
        </p:nvSpPr>
        <p:spPr>
          <a:xfrm>
            <a:off x="538925" y="393900"/>
            <a:ext cx="8091600" cy="401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Адаптационные матрёшки: поддержка малышей в период адаптации</a:t>
            </a:r>
            <a:r>
              <a:rPr lang="en-US" sz="1842" b="1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1842"/>
          </a:p>
        </p:txBody>
      </p:sp>
      <p:sp>
        <p:nvSpPr>
          <p:cNvPr id="8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4</a:t>
            </a:r>
            <a:endParaRPr lang="en-US" sz="1000"/>
          </a:p>
        </p:txBody>
      </p:sp>
      <p:pic>
        <p:nvPicPr>
          <p:cNvPr id="9" name="Рисунок 8" descr="C:\Users\Kazaam\Downloads\14-03-2026_13-10-20\IMG_20251211_132116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4029870" y="1025759"/>
            <a:ext cx="1377589" cy="168553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C:\Users\Kazaam\Downloads\14-03-2026_13-10-20\IMG_20251211_132635_edit_435567665237799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3867665" y="3148332"/>
            <a:ext cx="1712185" cy="172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C:\Users\Kazaam\Downloads\14-03-2026_13-10-20\IMG_20260313_160100.jp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6309572" y="3021787"/>
            <a:ext cx="2224827" cy="189294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C:\Users\Kazaam\Downloads\14-03-2026_13-10-20\IMG_20260313_141240.jpg"/>
          <p:cNvPicPr/>
          <p:nvPr/>
        </p:nvPicPr>
        <p:blipFill>
          <a:blip r:embed="rId6"/>
          <a:stretch>
            <a:fillRect/>
          </a:stretch>
        </p:blipFill>
        <p:spPr bwMode="auto">
          <a:xfrm>
            <a:off x="6298660" y="1042012"/>
            <a:ext cx="2235739" cy="166928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8" t="16503" r="12716" b="933"/>
          <a:stretch>
            <a:fillRect/>
          </a:stretch>
        </p:blipFill>
        <p:spPr>
          <a:xfrm>
            <a:off x="526760" y="1025758"/>
            <a:ext cx="2702995" cy="16855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3" t="4349" r="14676" b="4204"/>
          <a:stretch>
            <a:fillRect/>
          </a:stretch>
        </p:blipFill>
        <p:spPr>
          <a:xfrm>
            <a:off x="504252" y="3021787"/>
            <a:ext cx="2725503" cy="19313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8109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5810939"/>
          </a:xfrm>
          <a:prstGeom prst="rect">
            <a:avLst/>
          </a:prstGeom>
          <a:solidFill>
            <a:srgbClr val="B9C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620" y="3990734"/>
            <a:ext cx="2862580" cy="1686168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630400" y="4791400"/>
            <a:ext cx="589800" cy="307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5</a:t>
            </a:r>
            <a:endParaRPr lang="en-US" sz="1000"/>
          </a:p>
        </p:txBody>
      </p:sp>
      <p:sp>
        <p:nvSpPr>
          <p:cNvPr id="6" name="Text 1"/>
          <p:cNvSpPr txBox="1"/>
          <p:nvPr/>
        </p:nvSpPr>
        <p:spPr>
          <a:xfrm>
            <a:off x="439800" y="457023"/>
            <a:ext cx="8264400" cy="658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Структура пособий для живой игры: три ключевых блока</a:t>
            </a:r>
            <a:r>
              <a:rPr lang="en-US" sz="2400" b="1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240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-138112" y="3989631"/>
            <a:ext cx="2860017" cy="1687271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606935" y="1262312"/>
            <a:ext cx="7712700" cy="432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Каждый блок содержит </a:t>
            </a:r>
            <a:r>
              <a:rPr lang="en-US" sz="20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игры, разработанные с учётом </a:t>
            </a:r>
            <a:r>
              <a:rPr lang="en-US" sz="20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возрастных 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особенностей детей</a:t>
            </a:r>
            <a:r>
              <a:rPr lang="en-US" sz="11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110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6935" y="2749172"/>
            <a:ext cx="2144563" cy="1232356"/>
          </a:xfrm>
          <a:prstGeom prst="roundRect">
            <a:avLst/>
          </a:prstGeom>
          <a:solidFill>
            <a:srgbClr val="3F8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8433" y="2749172"/>
            <a:ext cx="2144563" cy="1232356"/>
          </a:xfrm>
          <a:prstGeom prst="roundRect">
            <a:avLst/>
          </a:prstGeom>
          <a:solidFill>
            <a:srgbClr val="3F8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09931" y="2749172"/>
            <a:ext cx="2144563" cy="1232356"/>
          </a:xfrm>
          <a:prstGeom prst="roundRect">
            <a:avLst/>
          </a:prstGeom>
          <a:solidFill>
            <a:srgbClr val="3F8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025373" y="3011407"/>
            <a:ext cx="2422578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Сенсорика и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i="0" u="none" strike="noStrike" cap="none" normalizeH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познание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218152" y="3009524"/>
            <a:ext cx="2422578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Интеллект</a:t>
            </a:r>
            <a:r>
              <a:rPr kumimoji="0" lang="ru-RU" sz="2000" i="0" u="none" strike="noStrike" cap="none" normalizeH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и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baseline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моторика</a:t>
            </a:r>
            <a:endParaRPr kumimoji="0" lang="ru-RU" sz="200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5743458" y="3009524"/>
            <a:ext cx="2422578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Речь и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координация</a:t>
            </a:r>
            <a:endParaRPr kumimoji="0" lang="ru-RU" sz="2000" i="0" u="none" strike="noStrike" cap="none" normalizeH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6</a:t>
            </a:r>
            <a:endParaRPr lang="en-US" sz="1000"/>
          </a:p>
        </p:txBody>
      </p:sp>
      <p:sp>
        <p:nvSpPr>
          <p:cNvPr id="9" name="Text 1"/>
          <p:cNvSpPr txBox="1"/>
          <p:nvPr/>
        </p:nvSpPr>
        <p:spPr>
          <a:xfrm>
            <a:off x="418525" y="3706575"/>
            <a:ext cx="2011500" cy="108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Игры направлены на развитие внимания и памяти через увлекательные задания, способствующие формированию когнитивных навыков у малышей.
</a:t>
            </a:r>
            <a:endParaRPr lang="en-US" sz="900"/>
          </a:p>
        </p:txBody>
      </p:sp>
      <p:sp>
        <p:nvSpPr>
          <p:cNvPr id="10" name="Text 2"/>
          <p:cNvSpPr txBox="1"/>
          <p:nvPr/>
        </p:nvSpPr>
        <p:spPr>
          <a:xfrm>
            <a:off x="418525" y="3273625"/>
            <a:ext cx="2011500" cy="377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Нейроигры для стимуляции мозга
</a:t>
            </a:r>
            <a:endParaRPr lang="en-US" sz="1200"/>
          </a:p>
        </p:txBody>
      </p:sp>
      <p:sp>
        <p:nvSpPr>
          <p:cNvPr id="11" name="Text 3"/>
          <p:cNvSpPr txBox="1"/>
          <p:nvPr/>
        </p:nvSpPr>
        <p:spPr>
          <a:xfrm>
            <a:off x="2499300" y="3706575"/>
            <a:ext cx="2011500" cy="108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Шнуровки помогают развить мелкую моторику и координацию рук, что является основой для последующего письма и рисования.
</a:t>
            </a:r>
            <a:endParaRPr lang="en-US" sz="900"/>
          </a:p>
        </p:txBody>
      </p:sp>
      <p:sp>
        <p:nvSpPr>
          <p:cNvPr id="12" name="Text 4"/>
          <p:cNvSpPr txBox="1"/>
          <p:nvPr/>
        </p:nvSpPr>
        <p:spPr>
          <a:xfrm>
            <a:off x="2499300" y="3273625"/>
            <a:ext cx="2011500" cy="377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Авторские шнуровки для ловкости пальцев
</a:t>
            </a:r>
            <a:endParaRPr lang="en-US" sz="1200"/>
          </a:p>
        </p:txBody>
      </p:sp>
      <p:sp>
        <p:nvSpPr>
          <p:cNvPr id="13" name="Text 5"/>
          <p:cNvSpPr txBox="1"/>
          <p:nvPr/>
        </p:nvSpPr>
        <p:spPr>
          <a:xfrm>
            <a:off x="4580075" y="3706575"/>
            <a:ext cx="2011500" cy="108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Использование ярких шаблонов стимулирует формирование устойчивых графомоторных навыков, необходимых для рисования и письменной речи.
</a:t>
            </a:r>
            <a:endParaRPr lang="en-US" sz="900"/>
          </a:p>
        </p:txBody>
      </p:sp>
      <p:sp>
        <p:nvSpPr>
          <p:cNvPr id="14" name="Text 6"/>
          <p:cNvSpPr txBox="1"/>
          <p:nvPr/>
        </p:nvSpPr>
        <p:spPr>
          <a:xfrm>
            <a:off x="4580075" y="3273625"/>
            <a:ext cx="2011500" cy="377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Графомоторные шаблоны и упражнения
</a:t>
            </a:r>
            <a:endParaRPr lang="en-US" sz="1200"/>
          </a:p>
        </p:txBody>
      </p:sp>
      <p:sp>
        <p:nvSpPr>
          <p:cNvPr id="15" name="Text 7"/>
          <p:cNvSpPr txBox="1"/>
          <p:nvPr/>
        </p:nvSpPr>
        <p:spPr>
          <a:xfrm>
            <a:off x="6660600" y="3706575"/>
            <a:ext cx="2011500" cy="108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900" smtClean="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И</a:t>
            </a:r>
            <a:r>
              <a:rPr lang="en-US" sz="900" err="1" smtClean="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гры </a:t>
            </a:r>
            <a:r>
              <a:rPr lang="en-US" sz="9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с прищепками развивают силу и точность движений пальцев, что поддерживает речевое и интеллектуальное развитие.
</a:t>
            </a:r>
            <a:endParaRPr lang="en-US" sz="900"/>
          </a:p>
        </p:txBody>
      </p:sp>
      <p:sp>
        <p:nvSpPr>
          <p:cNvPr id="16" name="Text 8"/>
          <p:cNvSpPr txBox="1"/>
          <p:nvPr/>
        </p:nvSpPr>
        <p:spPr>
          <a:xfrm>
            <a:off x="6660600" y="3273625"/>
            <a:ext cx="2011500" cy="377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Игры с прищепками для развития пальчиков
</a:t>
            </a:r>
            <a:endParaRPr lang="en-US" sz="1200"/>
          </a:p>
        </p:txBody>
      </p:sp>
      <p:sp>
        <p:nvSpPr>
          <p:cNvPr id="17" name="Text 9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Развитие интеллекта и мелкой моторики: игровые подходы</a:t>
            </a:r>
            <a:r>
              <a:rPr lang="en-US" sz="2170" b="1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2170"/>
          </a:p>
        </p:txBody>
      </p:sp>
      <p:pic>
        <p:nvPicPr>
          <p:cNvPr id="18" name="Рисунок 17" descr="C:\Users\Kazaam\Downloads\14-03-2026_20-58-35\IMG_20260314_204825.jp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418525" y="1086094"/>
            <a:ext cx="1924050" cy="1944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9" name="Рисунок 18" descr="C:\Users\Kazaam\Downloads\14-03-2026_20-58-35\IMG_20260314_205601.jpg"/>
          <p:cNvPicPr/>
          <p:nvPr/>
        </p:nvPicPr>
        <p:blipFill>
          <a:blip r:embed="rId6"/>
          <a:stretch>
            <a:fillRect/>
          </a:stretch>
        </p:blipFill>
        <p:spPr bwMode="auto">
          <a:xfrm>
            <a:off x="4580075" y="1086094"/>
            <a:ext cx="1924050" cy="1944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" name="Рисунок 19" descr="C:\Users\Kazaam\Downloads\IMG_20260314_204927.jpg"/>
          <p:cNvPicPr/>
          <p:nvPr/>
        </p:nvPicPr>
        <p:blipFill>
          <a:blip r:embed="rId7"/>
          <a:stretch>
            <a:fillRect/>
          </a:stretch>
        </p:blipFill>
        <p:spPr bwMode="auto">
          <a:xfrm>
            <a:off x="2499300" y="1086094"/>
            <a:ext cx="1924050" cy="1944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1" name="Рисунок 20" descr="C:\Users\Kazaam\Downloads\IMG_20260314_204655.jpg"/>
          <p:cNvPicPr/>
          <p:nvPr/>
        </p:nvPicPr>
        <p:blipFill>
          <a:blip r:embed="rId8"/>
          <a:stretch>
            <a:fillRect/>
          </a:stretch>
        </p:blipFill>
        <p:spPr bwMode="auto">
          <a:xfrm>
            <a:off x="6706350" y="1086094"/>
            <a:ext cx="1924050" cy="1944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0"/>
          <p:cNvSpPr txBox="1"/>
          <p:nvPr/>
        </p:nvSpPr>
        <p:spPr>
          <a:xfrm>
            <a:off x="941800" y="1031631"/>
            <a:ext cx="3449700" cy="19980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В </a:t>
            </a:r>
            <a:r>
              <a:rPr lang="en-US" sz="16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игре «Сенсорная кухня» малыши учатся распознавать продукты и развивают мелкую моторику, используя пинцеты для «угощений» </a:t>
            </a:r>
            <a:r>
              <a:rPr lang="en-US" sz="1600" err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животных</a:t>
            </a:r>
            <a:r>
              <a:rPr lang="en-US" sz="11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1100"/>
          </a:p>
        </p:txBody>
      </p:sp>
      <p:sp>
        <p:nvSpPr>
          <p:cNvPr id="8" name="Text 1"/>
          <p:cNvSpPr txBox="1"/>
          <p:nvPr/>
        </p:nvSpPr>
        <p:spPr>
          <a:xfrm>
            <a:off x="1524000" y="393900"/>
            <a:ext cx="7135550" cy="401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Сенсорика и познание мира через осязание</a:t>
            </a:r>
            <a:r>
              <a:rPr lang="en-US" sz="2400" b="1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2400"/>
          </a:p>
        </p:txBody>
      </p:sp>
      <p:sp>
        <p:nvSpPr>
          <p:cNvPr id="9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7</a:t>
            </a:r>
            <a:endParaRPr lang="en-US" sz="1000"/>
          </a:p>
        </p:txBody>
      </p:sp>
      <p:sp>
        <p:nvSpPr>
          <p:cNvPr id="10" name="Text 3"/>
          <p:cNvSpPr txBox="1"/>
          <p:nvPr/>
        </p:nvSpPr>
        <p:spPr>
          <a:xfrm>
            <a:off x="492369" y="3029706"/>
            <a:ext cx="3899131" cy="18548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600" err="1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Пособия </a:t>
            </a:r>
            <a:r>
              <a:rPr lang="en-US" sz="16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«Полезная и вредная еда» и </a:t>
            </a: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Цветное домино</a:t>
            </a: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» </a:t>
            </a: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помогают нам легко и весело осваивать сортировку по цвету и основы здорового образа жизни</a:t>
            </a:r>
            <a:r>
              <a:rPr lang="en-US" sz="11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1100"/>
          </a:p>
        </p:txBody>
      </p:sp>
      <p:pic>
        <p:nvPicPr>
          <p:cNvPr id="11" name="Рисунок 10" descr="C:\Users\Kazaam\Downloads\14-03-2026_21-17-24\IMG_20260314_211424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4391500" y="2876954"/>
            <a:ext cx="1911517" cy="180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C:\Users\Kazaam\Downloads\14-03-2026_21-17-24\IMG_20260314_211550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5347258" y="795600"/>
            <a:ext cx="1911517" cy="180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C:\Users\Kazaam\Downloads\IMG_20260314_212744.jp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6511840" y="2876954"/>
            <a:ext cx="1911517" cy="180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14345" y="-129048"/>
            <a:ext cx="4126856" cy="2321357"/>
          </a:xfrm>
          <a:prstGeom prst="rect">
            <a:avLst/>
          </a:prstGeom>
        </p:spPr>
      </p:pic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2339" y="-959649"/>
            <a:ext cx="5547382" cy="351049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8000" y="0"/>
            <a:ext cx="9652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21100" y="393900"/>
            <a:ext cx="8311500" cy="401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Развитие речи и координации движений</a:t>
            </a:r>
            <a:r>
              <a:rPr lang="en-US" sz="2400" b="1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2400"/>
          </a:p>
        </p:txBody>
      </p:sp>
      <p:sp>
        <p:nvSpPr>
          <p:cNvPr id="5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8</a:t>
            </a:r>
            <a:endParaRPr lang="en-US" sz="1000"/>
          </a:p>
        </p:txBody>
      </p:sp>
      <p:sp>
        <p:nvSpPr>
          <p:cNvPr id="6" name="Text 2"/>
          <p:cNvSpPr txBox="1"/>
          <p:nvPr/>
        </p:nvSpPr>
        <p:spPr>
          <a:xfrm>
            <a:off x="4545800" y="3070050"/>
            <a:ext cx="3898500" cy="125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Игра «Котик и клубочек» для моторики </a:t>
            </a:r>
            <a:r>
              <a:rPr lang="en-US" sz="1300" smtClean="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и</a:t>
            </a:r>
            <a:r>
              <a:rPr lang="ru-RU" sz="1300" smtClean="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 усидчивости</a:t>
            </a:r>
            <a:r>
              <a:rPr lang="en-US" sz="13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r>
              <a:rPr lang="en-US" sz="8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r>
              <a:rPr lang="en-US" sz="11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Игра «Котик и клубочек» укрепляет координацию глаз и рук, а также учит малышей терпению и концентрации во время </a:t>
            </a:r>
            <a:r>
              <a:rPr lang="en-US" sz="1100" err="1" smtClean="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процесса</a:t>
            </a:r>
            <a:r>
              <a:rPr lang="en-US" sz="11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1300"/>
          </a:p>
        </p:txBody>
      </p:sp>
      <p:sp>
        <p:nvSpPr>
          <p:cNvPr id="7" name="Text 3"/>
          <p:cNvSpPr txBox="1"/>
          <p:nvPr/>
        </p:nvSpPr>
        <p:spPr>
          <a:xfrm>
            <a:off x="4545800" y="1262250"/>
            <a:ext cx="3898500" cy="125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Мнемотаблицы для рассказывания сказок
</a:t>
            </a:r>
            <a:r>
              <a:rPr lang="en-US" sz="8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r>
              <a:rPr lang="en-US" sz="11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С помощью мнемотаблиц даже самые стеснительные дети учатся последовательно рассказывать сказки, что способствует развитию речи и памяти.
</a:t>
            </a:r>
            <a:endParaRPr lang="en-US" sz="1300"/>
          </a:p>
        </p:txBody>
      </p:sp>
      <p:pic>
        <p:nvPicPr>
          <p:cNvPr id="8" name="Рисунок 7" descr="C:\Users\Kazaam\Downloads\IMG_20260314_213806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978633" y="2836985"/>
            <a:ext cx="1803644" cy="194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Kazaam\Downloads\IMG_20260314_213719.jp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978633" y="795600"/>
            <a:ext cx="1803644" cy="194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rcRect l="4317" t="20847" r="46907" b="42958"/>
          <a:stretch>
            <a:fillRect/>
          </a:stretch>
        </p:blipFill>
        <p:spPr>
          <a:xfrm>
            <a:off x="-131568" y="-157880"/>
            <a:ext cx="9676851" cy="3339285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637601" y="594750"/>
            <a:ext cx="8091600" cy="401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Карточки-конструкторы: быстрый инструмент педагогической поддержки</a:t>
            </a:r>
            <a:r>
              <a:rPr lang="en-US" sz="1755" b="1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
</a:t>
            </a:r>
            <a:endParaRPr lang="en-US" sz="1755"/>
          </a:p>
        </p:txBody>
      </p:sp>
      <p:sp>
        <p:nvSpPr>
          <p:cNvPr id="8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9</a:t>
            </a:r>
            <a:endParaRPr lang="en-US" sz="100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8" t="10282" r="7606" b="8646"/>
          <a:stretch>
            <a:fillRect/>
          </a:stretch>
        </p:blipFill>
        <p:spPr>
          <a:xfrm rot="16200000">
            <a:off x="407066" y="1479239"/>
            <a:ext cx="3509552" cy="32458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089" y="1347380"/>
            <a:ext cx="4679403" cy="35095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329</Words>
  <Application>Microsoft Office PowerPoint</Application>
  <PresentationFormat>Экран (16:9)</PresentationFormat>
  <Paragraphs>77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detsad119</cp:lastModifiedBy>
  <cp:revision>93</cp:revision>
  <dcterms:created xsi:type="dcterms:W3CDTF">2026-03-13T18:00:20Z</dcterms:created>
  <dcterms:modified xsi:type="dcterms:W3CDTF">2026-03-18T13:54:08Z</dcterms:modified>
</cp:coreProperties>
</file>