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83" r:id="rId3"/>
    <p:sldId id="281" r:id="rId4"/>
    <p:sldId id="276" r:id="rId5"/>
    <p:sldId id="277" r:id="rId6"/>
    <p:sldId id="278" r:id="rId7"/>
    <p:sldId id="279" r:id="rId8"/>
    <p:sldId id="284" r:id="rId9"/>
    <p:sldId id="28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F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35" autoAdjust="0"/>
    <p:restoredTop sz="86477" autoAdjust="0"/>
  </p:normalViewPr>
  <p:slideViewPr>
    <p:cSldViewPr>
      <p:cViewPr varScale="1">
        <p:scale>
          <a:sx n="114" d="100"/>
          <a:sy n="114" d="100"/>
        </p:scale>
        <p:origin x="166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9E6C-1B9A-4B8C-A0DE-441575B272B6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056EC-DAF1-4D6B-84FB-38459AF92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13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9E6C-1B9A-4B8C-A0DE-441575B272B6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056EC-DAF1-4D6B-84FB-38459AF92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645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9E6C-1B9A-4B8C-A0DE-441575B272B6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056EC-DAF1-4D6B-84FB-38459AF92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855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9E6C-1B9A-4B8C-A0DE-441575B272B6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056EC-DAF1-4D6B-84FB-38459AF92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127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9E6C-1B9A-4B8C-A0DE-441575B272B6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056EC-DAF1-4D6B-84FB-38459AF92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821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9E6C-1B9A-4B8C-A0DE-441575B272B6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056EC-DAF1-4D6B-84FB-38459AF92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321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9E6C-1B9A-4B8C-A0DE-441575B272B6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056EC-DAF1-4D6B-84FB-38459AF92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5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9E6C-1B9A-4B8C-A0DE-441575B272B6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056EC-DAF1-4D6B-84FB-38459AF92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851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9E6C-1B9A-4B8C-A0DE-441575B272B6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056EC-DAF1-4D6B-84FB-38459AF92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710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9E6C-1B9A-4B8C-A0DE-441575B272B6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056EC-DAF1-4D6B-84FB-38459AF92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700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29E6C-1B9A-4B8C-A0DE-441575B272B6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056EC-DAF1-4D6B-84FB-38459AF92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901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29E6C-1B9A-4B8C-A0DE-441575B272B6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056EC-DAF1-4D6B-84FB-38459AF929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70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2D413-CD54-412C-AFEE-3DF3828C2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6609AD-8BCB-4798-8225-042A78413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7337" cy="687408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727F573-E718-4B09-9AAF-93E1EBF30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83" y="116632"/>
            <a:ext cx="8224217" cy="210939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07DFEC-30F3-4E9D-995C-C831D4231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47" y="2500669"/>
            <a:ext cx="8370533" cy="384081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04D4B14-569C-4B03-BF41-CD0C00B422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84784"/>
            <a:ext cx="1295644" cy="1348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69751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2D413-CD54-412C-AFEE-3DF3828C2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6609AD-8BCB-4798-8225-042A78413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7337" cy="6874084"/>
          </a:xfrm>
          <a:prstGeom prst="rect">
            <a:avLst/>
          </a:prstGeom>
        </p:spPr>
      </p:pic>
      <p:sp>
        <p:nvSpPr>
          <p:cNvPr id="7" name="Горизонтальный свиток 2">
            <a:extLst>
              <a:ext uri="{FF2B5EF4-FFF2-40B4-BE49-F238E27FC236}">
                <a16:creationId xmlns:a16="http://schemas.microsoft.com/office/drawing/2014/main" id="{C4F62307-F75F-4968-AE1D-F49857D54ACF}"/>
              </a:ext>
            </a:extLst>
          </p:cNvPr>
          <p:cNvSpPr/>
          <p:nvPr/>
        </p:nvSpPr>
        <p:spPr>
          <a:xfrm>
            <a:off x="109811" y="-66605"/>
            <a:ext cx="8926685" cy="994857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задачи:</a:t>
            </a:r>
          </a:p>
        </p:txBody>
      </p:sp>
      <p:sp>
        <p:nvSpPr>
          <p:cNvPr id="8" name="Горизонтальный свиток 2">
            <a:extLst>
              <a:ext uri="{FF2B5EF4-FFF2-40B4-BE49-F238E27FC236}">
                <a16:creationId xmlns:a16="http://schemas.microsoft.com/office/drawing/2014/main" id="{3AF3B88A-F4F1-458D-99F2-A516724A3210}"/>
              </a:ext>
            </a:extLst>
          </p:cNvPr>
          <p:cNvSpPr/>
          <p:nvPr/>
        </p:nvSpPr>
        <p:spPr>
          <a:xfrm>
            <a:off x="132977" y="2075920"/>
            <a:ext cx="8935522" cy="1303052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Развитие сенсорных способностей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Развитие восприятия основных признаков предметов, таких как цвет, форма, размер, расположение в пространстве, структура поверхности.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Горизонтальный свиток 2">
            <a:extLst>
              <a:ext uri="{FF2B5EF4-FFF2-40B4-BE49-F238E27FC236}">
                <a16:creationId xmlns:a16="http://schemas.microsoft.com/office/drawing/2014/main" id="{F452BBB4-6A09-4B73-85E3-ECCF15A2533E}"/>
              </a:ext>
            </a:extLst>
          </p:cNvPr>
          <p:cNvSpPr/>
          <p:nvPr/>
        </p:nvSpPr>
        <p:spPr>
          <a:xfrm>
            <a:off x="118648" y="764163"/>
            <a:ext cx="8926685" cy="1410603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Цель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Формирование базовых интеллектуальных компетенций у детей младшего дошкольного возраста посредством использования игровых методик </a:t>
            </a:r>
          </a:p>
          <a:p>
            <a:pPr lvl="0"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(блоков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Дьенеша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).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Горизонтальный свиток 2">
            <a:extLst>
              <a:ext uri="{FF2B5EF4-FFF2-40B4-BE49-F238E27FC236}">
                <a16:creationId xmlns:a16="http://schemas.microsoft.com/office/drawing/2014/main" id="{5C559A7F-A6EB-43DB-BA0F-CD590FAFF1BC}"/>
              </a:ext>
            </a:extLst>
          </p:cNvPr>
          <p:cNvSpPr/>
          <p:nvPr/>
        </p:nvSpPr>
        <p:spPr>
          <a:xfrm>
            <a:off x="131604" y="3246175"/>
            <a:ext cx="8911028" cy="1352294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Формирование логического мышления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Формирование способности ребенка классифицировать предметы, выявлять закономерности, устанавливать связи между предметами и явлениями окружающего мира.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Горизонтальный свиток 2">
            <a:extLst>
              <a:ext uri="{FF2B5EF4-FFF2-40B4-BE49-F238E27FC236}">
                <a16:creationId xmlns:a16="http://schemas.microsoft.com/office/drawing/2014/main" id="{28AFF43B-B4B6-4E55-BA08-139EEC8DCC13}"/>
              </a:ext>
            </a:extLst>
          </p:cNvPr>
          <p:cNvSpPr/>
          <p:nvPr/>
        </p:nvSpPr>
        <p:spPr>
          <a:xfrm>
            <a:off x="142342" y="4422146"/>
            <a:ext cx="8902991" cy="1032746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Совершенствование мелкой моторики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Разработка координации движений пальцев и кистей рук, что положительно влияет на общее физическое развитие ребёнка.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Горизонтальный свиток 2">
            <a:extLst>
              <a:ext uri="{FF2B5EF4-FFF2-40B4-BE49-F238E27FC236}">
                <a16:creationId xmlns:a16="http://schemas.microsoft.com/office/drawing/2014/main" id="{EF7C49F9-3FC3-4E19-8639-5204DBBD5F97}"/>
              </a:ext>
            </a:extLst>
          </p:cNvPr>
          <p:cNvSpPr/>
          <p:nvPr/>
        </p:nvSpPr>
        <p:spPr>
          <a:xfrm>
            <a:off x="165508" y="5290528"/>
            <a:ext cx="8902991" cy="1567472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Стимулирование речи и коммуникативного взаимодействия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Развитие речевого аппарата путем вербального обозначения действий, форм, цветов и размеров элементов блока, стимулирование совместной игры, поощрение коммуникации между детьми и взрослыми.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125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A0F5E-338A-4B73-91D9-04FFB02F5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CE4BE7-303D-4636-9D88-30878A42F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30DBB4-CD6D-4713-BB46-46CA7D50C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7" name="Горизонтальный свиток 2">
            <a:extLst>
              <a:ext uri="{FF2B5EF4-FFF2-40B4-BE49-F238E27FC236}">
                <a16:creationId xmlns:a16="http://schemas.microsoft.com/office/drawing/2014/main" id="{9EC24248-0052-4381-9B10-11914B3FDD4C}"/>
              </a:ext>
            </a:extLst>
          </p:cNvPr>
          <p:cNvSpPr/>
          <p:nvPr/>
        </p:nvSpPr>
        <p:spPr>
          <a:xfrm>
            <a:off x="251520" y="116632"/>
            <a:ext cx="8568952" cy="1440160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блоков </a:t>
            </a:r>
            <a:r>
              <a:rPr lang="ru-RU" sz="3200" b="1" dirty="0" err="1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работе с детьми в НОД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8CEDD3-3596-49D8-AB7B-7A581DA06E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22016" y="1505726"/>
            <a:ext cx="2617732" cy="2568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1006A0-09B9-45DD-B1B8-756943E6D7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016" y="4291726"/>
            <a:ext cx="2617732" cy="2477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3E6BBED-EE98-4676-A42A-9F6DDCF77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976" y="1345630"/>
            <a:ext cx="3948268" cy="27314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CA83FAE-16C1-4526-A829-C86E28A31B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032" y="4074258"/>
            <a:ext cx="3168352" cy="278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609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EDC189-5ED1-4344-972F-B396B3117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7ED664-F20C-4D0F-A357-7693B5B42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29"/>
            <a:ext cx="9144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231796-3291-4FEF-AE80-1C862C8F5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232" y="1706060"/>
            <a:ext cx="2725148" cy="32982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DDDC66-1B80-402C-A4DC-10E5F580EB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5611" y="2492896"/>
            <a:ext cx="2725148" cy="358907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155427-3685-4B63-8442-28CF2EB8B0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4626" y="3355171"/>
            <a:ext cx="2865368" cy="3383573"/>
          </a:xfrm>
          <a:prstGeom prst="rect">
            <a:avLst/>
          </a:prstGeom>
        </p:spPr>
      </p:pic>
      <p:sp>
        <p:nvSpPr>
          <p:cNvPr id="9" name="Горизонтальный свиток 2">
            <a:extLst>
              <a:ext uri="{FF2B5EF4-FFF2-40B4-BE49-F238E27FC236}">
                <a16:creationId xmlns:a16="http://schemas.microsoft.com/office/drawing/2014/main" id="{CE1BA843-ECAA-4ED8-ACA7-9F0FE062D815}"/>
              </a:ext>
            </a:extLst>
          </p:cNvPr>
          <p:cNvSpPr/>
          <p:nvPr/>
        </p:nvSpPr>
        <p:spPr>
          <a:xfrm>
            <a:off x="323528" y="144017"/>
            <a:ext cx="8568952" cy="1440160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«Скворечник»</a:t>
            </a:r>
          </a:p>
        </p:txBody>
      </p:sp>
    </p:spTree>
    <p:extLst>
      <p:ext uri="{BB962C8B-B14F-4D97-AF65-F5344CB8AC3E}">
        <p14:creationId xmlns:p14="http://schemas.microsoft.com/office/powerpoint/2010/main" val="4235627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3F37EA-CC01-4C16-BC24-73570FD7F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4E6DD7-4424-42B8-A3F8-79B5C0B93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4" name="Горизонтальный свиток 2">
            <a:extLst>
              <a:ext uri="{FF2B5EF4-FFF2-40B4-BE49-F238E27FC236}">
                <a16:creationId xmlns:a16="http://schemas.microsoft.com/office/drawing/2014/main" id="{B4EEF853-512B-482D-AD1B-4D209374B92B}"/>
              </a:ext>
            </a:extLst>
          </p:cNvPr>
          <p:cNvSpPr/>
          <p:nvPr/>
        </p:nvSpPr>
        <p:spPr>
          <a:xfrm>
            <a:off x="251520" y="116632"/>
            <a:ext cx="8568952" cy="1440160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настольный макет к сказке «Теремок»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F65314-4408-4336-A0A7-7FFB2C2028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072" y="1556792"/>
            <a:ext cx="3848792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7CD646-96C0-47FA-B511-C36B9705B4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67557"/>
            <a:ext cx="2378337" cy="3459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DAB6314-A9EA-4C5F-AA34-FE80441526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624" y="3533438"/>
            <a:ext cx="2378337" cy="31711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26109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51A4E-6408-44EA-9D2F-B3A2E2171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D17757-723B-43FD-847E-7A2686DF3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Горизонтальный свиток 2">
            <a:extLst>
              <a:ext uri="{FF2B5EF4-FFF2-40B4-BE49-F238E27FC236}">
                <a16:creationId xmlns:a16="http://schemas.microsoft.com/office/drawing/2014/main" id="{1894330F-EA83-4C6C-A9FF-7E037E2F0BA5}"/>
              </a:ext>
            </a:extLst>
          </p:cNvPr>
          <p:cNvSpPr/>
          <p:nvPr/>
        </p:nvSpPr>
        <p:spPr>
          <a:xfrm>
            <a:off x="323528" y="144017"/>
            <a:ext cx="8568952" cy="1440160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Сортер</a:t>
            </a:r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290556-AF47-4F51-A521-072657ADE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24" y="2592225"/>
            <a:ext cx="4080351" cy="31376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22CE7D-BB95-4CFA-96D7-847FD15E38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060848"/>
            <a:ext cx="3240360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43284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9AE1DD-1F2B-4964-95F9-67118605F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52E13E-B890-4B15-AD5F-477907862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363"/>
            <a:ext cx="9144000" cy="6946725"/>
          </a:xfrm>
          <a:prstGeom prst="rect">
            <a:avLst/>
          </a:prstGeom>
        </p:spPr>
      </p:pic>
      <p:sp>
        <p:nvSpPr>
          <p:cNvPr id="5" name="Горизонтальный свиток 2">
            <a:extLst>
              <a:ext uri="{FF2B5EF4-FFF2-40B4-BE49-F238E27FC236}">
                <a16:creationId xmlns:a16="http://schemas.microsoft.com/office/drawing/2014/main" id="{EC15D842-2070-4324-91D5-757F0844E0D2}"/>
              </a:ext>
            </a:extLst>
          </p:cNvPr>
          <p:cNvSpPr/>
          <p:nvPr/>
        </p:nvSpPr>
        <p:spPr>
          <a:xfrm>
            <a:off x="251520" y="-44363"/>
            <a:ext cx="8640960" cy="1480635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 класс для родителей</a:t>
            </a:r>
          </a:p>
          <a:p>
            <a:pPr lvl="0" algn="ctr"/>
            <a:r>
              <a:rPr lang="ru-RU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«Удивительные  блоки </a:t>
            </a:r>
            <a:r>
              <a:rPr lang="ru-RU" sz="3200" b="1" dirty="0" err="1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4DD6362-B1F7-4E10-92BA-77FA0091D4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075" y="1359660"/>
            <a:ext cx="3838418" cy="2564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7FB1A39-5EE4-4A3E-9096-BC489878A7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933" y="4132467"/>
            <a:ext cx="3838418" cy="2564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283AFF7-BAB5-4B5E-8280-B9243C6BEE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53" y="1359661"/>
            <a:ext cx="3601287" cy="2564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0756A3D-72B2-4B7D-A9A0-BCCEE10440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53" y="4090182"/>
            <a:ext cx="3601287" cy="2700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81860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2D413-CD54-412C-AFEE-3DF3828C2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6609AD-8BCB-4798-8225-042A78413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7337" cy="6874084"/>
          </a:xfrm>
          <a:prstGeom prst="rect">
            <a:avLst/>
          </a:prstGeom>
        </p:spPr>
      </p:pic>
      <p:sp>
        <p:nvSpPr>
          <p:cNvPr id="7" name="Горизонтальный свиток 2">
            <a:extLst>
              <a:ext uri="{FF2B5EF4-FFF2-40B4-BE49-F238E27FC236}">
                <a16:creationId xmlns:a16="http://schemas.microsoft.com/office/drawing/2014/main" id="{C4F62307-F75F-4968-AE1D-F49857D54ACF}"/>
              </a:ext>
            </a:extLst>
          </p:cNvPr>
          <p:cNvSpPr/>
          <p:nvPr/>
        </p:nvSpPr>
        <p:spPr>
          <a:xfrm>
            <a:off x="155176" y="116632"/>
            <a:ext cx="8856984" cy="6318587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Работа с материалами построена таким образом, чтобы включить элементы исследовательской активности детей. Регулярное использование предложенных авторских материалов формирует основу для гармоничного умственного и физического развития малышей, стимулирует интерес к познанию окружающего мира и является важным этапом подготовки к школе.</a:t>
            </a:r>
          </a:p>
          <a:p>
            <a:pPr lvl="0" algn="ctr"/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125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942EC-DB09-42F2-A7CC-A4580A7B9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270141-0E4F-4B37-A1DF-8BFE19139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069"/>
            <a:ext cx="9144000" cy="6857999"/>
          </a:xfrm>
          <a:prstGeom prst="rect">
            <a:avLst/>
          </a:prstGeom>
        </p:spPr>
      </p:pic>
      <p:sp>
        <p:nvSpPr>
          <p:cNvPr id="4" name="Горизонтальный свиток 2">
            <a:extLst>
              <a:ext uri="{FF2B5EF4-FFF2-40B4-BE49-F238E27FC236}">
                <a16:creationId xmlns:a16="http://schemas.microsoft.com/office/drawing/2014/main" id="{6FCCA40D-7A26-4ABC-9FC4-ECA0A3F5CBB1}"/>
              </a:ext>
            </a:extLst>
          </p:cNvPr>
          <p:cNvSpPr/>
          <p:nvPr/>
        </p:nvSpPr>
        <p:spPr>
          <a:xfrm>
            <a:off x="251520" y="116632"/>
            <a:ext cx="8568952" cy="1440160"/>
          </a:xfrm>
          <a:prstGeom prst="horizontalScroll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«В контакте»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BB51A59-47C9-423A-9E5A-614F2112BF14}"/>
              </a:ext>
            </a:extLst>
          </p:cNvPr>
          <p:cNvSpPr/>
          <p:nvPr/>
        </p:nvSpPr>
        <p:spPr>
          <a:xfrm>
            <a:off x="683568" y="1443841"/>
            <a:ext cx="1296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6BB5B7-8CFC-4A9A-AC4B-519E0873A6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651" t="6601" r="17713" b="6601"/>
          <a:stretch/>
        </p:blipFill>
        <p:spPr>
          <a:xfrm>
            <a:off x="2051720" y="3118257"/>
            <a:ext cx="3963096" cy="3191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D4AC00-7B93-4B52-AB3C-B2A6AAAA1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18" y="1923339"/>
            <a:ext cx="1409701" cy="14097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DC5EC4-5DCD-4C76-97B7-57783A8487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145" y="2019300"/>
            <a:ext cx="14097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385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4597</TotalTime>
  <Words>100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блоков Дьеныша в младшей группе в образовательной деятельности по ФЭМП.</dc:title>
  <dc:creator>Пользователь Windows</dc:creator>
  <cp:lastModifiedBy>Ляна Андреевна</cp:lastModifiedBy>
  <cp:revision>70</cp:revision>
  <dcterms:created xsi:type="dcterms:W3CDTF">2018-09-27T11:58:11Z</dcterms:created>
  <dcterms:modified xsi:type="dcterms:W3CDTF">2026-03-17T15:41:33Z</dcterms:modified>
</cp:coreProperties>
</file>