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6" r:id="rId6"/>
    <p:sldId id="268" r:id="rId7"/>
    <p:sldId id="262" r:id="rId8"/>
    <p:sldId id="270" r:id="rId9"/>
    <p:sldId id="271" r:id="rId10"/>
  </p:sldIdLst>
  <p:sldSz cx="12192000" cy="6858000"/>
  <p:notesSz cx="12192000" cy="6858000"/>
  <p:defaultTextStyle>
    <a:defPPr>
      <a:defRPr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36D5"/>
    <a:srgbClr val="1893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66" d="100"/>
          <a:sy n="66" d="100"/>
        </p:scale>
        <p:origin x="1224" y="3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2_Титульный слайд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516262" y="1560037"/>
            <a:ext cx="6442197" cy="1212850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итульный слайд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469065" y="4547687"/>
            <a:ext cx="3741738" cy="101123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Golos Text"/>
                <a:cs typeface="Golos Text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469065" y="1521764"/>
            <a:ext cx="6160354" cy="1325562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Титульный слайд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Текст 12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557213" y="4520989"/>
            <a:ext cx="3741738" cy="101123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Golos Text"/>
                <a:cs typeface="Golos Text"/>
              </a:defRPr>
            </a:lvl1pPr>
          </a:lstStyle>
          <a:p>
            <a:pPr lvl="0">
              <a:defRPr/>
            </a:pPr>
            <a:r>
              <a:rPr lang="ru-RU"/>
              <a:t>Образец подписи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57213" y="1454150"/>
            <a:ext cx="6371125" cy="1125538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Только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 bwMode="auto">
          <a:xfrm>
            <a:off x="1022684" y="2027488"/>
            <a:ext cx="6219825" cy="3308350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tx1">
                    <a:lumMod val="95000"/>
                    <a:lumOff val="5000"/>
                  </a:schemeClr>
                </a:solidFill>
                <a:latin typeface="Golos Text"/>
                <a:cs typeface="Golos Text"/>
              </a:defRPr>
            </a:lvl1pPr>
            <a:lvl2pPr>
              <a:defRPr sz="1700">
                <a:latin typeface="Golos Text"/>
                <a:cs typeface="Golos Text"/>
              </a:defRPr>
            </a:lvl2pPr>
            <a:lvl3pPr>
              <a:defRPr sz="1700">
                <a:latin typeface="Golos Text"/>
                <a:cs typeface="Golos Text"/>
              </a:defRPr>
            </a:lvl3pPr>
            <a:lvl4pPr>
              <a:defRPr sz="1700">
                <a:latin typeface="Golos Text"/>
                <a:cs typeface="Golos Text"/>
              </a:defRPr>
            </a:lvl4pPr>
            <a:lvl5pPr>
              <a:defRPr sz="1700">
                <a:latin typeface="Golos Text"/>
                <a:cs typeface="Golos Text"/>
              </a:defRPr>
            </a:lvl5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5" name="Заголовок 14"/>
          <p:cNvSpPr>
            <a:spLocks noGrp="1"/>
          </p:cNvSpPr>
          <p:nvPr>
            <p:ph type="title" hasCustomPrompt="1"/>
          </p:nvPr>
        </p:nvSpPr>
        <p:spPr bwMode="auto">
          <a:xfrm>
            <a:off x="1030711" y="377152"/>
            <a:ext cx="6224331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r>
              <a:rPr lang="ru-RU"/>
              <a:t>Образец </a:t>
            </a:r>
            <a:br>
              <a:rPr lang="ru-RU"/>
            </a:br>
            <a:r>
              <a:rPr lang="ru-RU"/>
              <a:t>заголовка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Верхний колонтитул (текст и рисунок)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77837" y="1339809"/>
            <a:ext cx="11356975" cy="75275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fld id="{69A83443-2FE1-3043-B191-23BA9CCDBE81}" type="slidenum">
              <a:rPr lang="ru-RU"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 bwMode="auto">
          <a:xfrm>
            <a:off x="477838" y="2667000"/>
            <a:ext cx="5015295" cy="3418012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4"/>
          </p:nvPr>
        </p:nvSpPr>
        <p:spPr bwMode="auto">
          <a:xfrm>
            <a:off x="5767388" y="2667000"/>
            <a:ext cx="6067425" cy="34180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Верхний колонтитул (список)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77837" y="1339809"/>
            <a:ext cx="11356975" cy="752759"/>
          </a:xfrm>
        </p:spPr>
        <p:txBody>
          <a:bodyPr>
            <a:normAutofit/>
          </a:bodyPr>
          <a:lstStyle>
            <a:lvl1pPr>
              <a:defRPr sz="4000"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fld id="{69A83443-2FE1-3043-B191-23BA9CCDBE81}" type="slidenum">
              <a:rPr lang="ru-RU"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477838" y="249096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1893E0"/>
              </a:buClr>
              <a:buSzPct val="100000"/>
              <a:buFont typeface="Arial"/>
              <a:buChar char="•"/>
              <a:defRPr sz="2400" b="1">
                <a:solidFill>
                  <a:srgbClr val="1893E0"/>
                </a:solidFill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списка</a:t>
            </a:r>
            <a:endParaRPr/>
          </a:p>
        </p:txBody>
      </p:sp>
      <p:sp>
        <p:nvSpPr>
          <p:cNvPr id="9" name="Текст 7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6819517" y="249096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E13500"/>
              </a:buClr>
              <a:buSzPct val="100000"/>
              <a:buFont typeface="Arial"/>
              <a:buChar char="•"/>
              <a:defRPr sz="2400" b="1">
                <a:solidFill>
                  <a:srgbClr val="E13500"/>
                </a:solidFill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списка</a:t>
            </a:r>
            <a:endParaRPr/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477838" y="3399507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A3DF0C"/>
              </a:buClr>
              <a:buSzPct val="100000"/>
              <a:buFont typeface="Arial"/>
              <a:buChar char="•"/>
              <a:defRPr sz="2400" b="1">
                <a:solidFill>
                  <a:srgbClr val="A3DF0C"/>
                </a:solidFill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списка</a:t>
            </a:r>
            <a:endParaRPr/>
          </a:p>
        </p:txBody>
      </p:sp>
      <p:sp>
        <p:nvSpPr>
          <p:cNvPr id="12" name="Текст 7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819516" y="3399507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FB58A7"/>
              </a:buClr>
              <a:buSzPct val="100000"/>
              <a:buFont typeface="Arial"/>
              <a:buChar char="•"/>
              <a:defRPr sz="2400" b="1">
                <a:solidFill>
                  <a:srgbClr val="FB58A7"/>
                </a:solidFill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списка</a:t>
            </a:r>
            <a:endParaRPr/>
          </a:p>
        </p:txBody>
      </p:sp>
      <p:sp>
        <p:nvSpPr>
          <p:cNvPr id="13" name="Текст 7"/>
          <p:cNvSpPr>
            <a:spLocks noGrp="1"/>
          </p:cNvSpPr>
          <p:nvPr>
            <p:ph type="body" sz="quarter" idx="17" hasCustomPrompt="1"/>
          </p:nvPr>
        </p:nvSpPr>
        <p:spPr bwMode="auto">
          <a:xfrm>
            <a:off x="477838" y="431097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C536D5"/>
              </a:buClr>
              <a:buSzPct val="100000"/>
              <a:buFont typeface="Arial"/>
              <a:buChar char="•"/>
              <a:defRPr sz="2400" b="1">
                <a:solidFill>
                  <a:srgbClr val="C536D5"/>
                </a:solidFill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списка</a:t>
            </a:r>
            <a:endParaRPr/>
          </a:p>
        </p:txBody>
      </p:sp>
      <p:sp>
        <p:nvSpPr>
          <p:cNvPr id="14" name="Текст 7"/>
          <p:cNvSpPr>
            <a:spLocks noGrp="1"/>
          </p:cNvSpPr>
          <p:nvPr>
            <p:ph type="body" sz="quarter" idx="18" hasCustomPrompt="1"/>
          </p:nvPr>
        </p:nvSpPr>
        <p:spPr bwMode="auto">
          <a:xfrm>
            <a:off x="6819514" y="4310979"/>
            <a:ext cx="5015295" cy="556846"/>
          </a:xfrm>
        </p:spPr>
        <p:txBody>
          <a:bodyPr>
            <a:normAutofit/>
          </a:bodyPr>
          <a:lstStyle>
            <a:lvl1pPr marL="285750" indent="-285750">
              <a:buClr>
                <a:srgbClr val="31CCF6"/>
              </a:buClr>
              <a:buSzPct val="100000"/>
              <a:buFont typeface="Arial"/>
              <a:buChar char="•"/>
              <a:defRPr sz="2400" b="1">
                <a:solidFill>
                  <a:srgbClr val="31CCF6"/>
                </a:solidFill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списка</a:t>
            </a:r>
            <a:endParaRPr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9"/>
          </p:nvPr>
        </p:nvSpPr>
        <p:spPr bwMode="auto">
          <a:xfrm>
            <a:off x="477838" y="5216403"/>
            <a:ext cx="11356975" cy="861890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latin typeface="Golos Text"/>
              </a:defRPr>
            </a:lvl1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Верхний колонтитул (Таблица)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33754" y="967948"/>
            <a:ext cx="11401059" cy="752759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9091613" y="6280154"/>
            <a:ext cx="2743200" cy="365125"/>
          </a:xfrm>
        </p:spPr>
        <p:txBody>
          <a:bodyPr/>
          <a:lstStyle>
            <a:lvl1pPr>
              <a:defRPr>
                <a:solidFill>
                  <a:srgbClr val="1893E0"/>
                </a:solidFill>
                <a:latin typeface="ARCO"/>
              </a:defRPr>
            </a:lvl1pPr>
          </a:lstStyle>
          <a:p>
            <a:pPr>
              <a:defRPr/>
            </a:pPr>
            <a:fld id="{69A83443-2FE1-3043-B191-23BA9CCDBE81}" type="slidenum">
              <a:rPr lang="ru-RU"/>
              <a:t>‹#›</a:t>
            </a:fld>
            <a:endParaRPr lang="ru-RU"/>
          </a:p>
        </p:txBody>
      </p:sp>
      <p:sp>
        <p:nvSpPr>
          <p:cNvPr id="4" name="Таблица 3"/>
          <p:cNvSpPr>
            <a:spLocks noGrp="1"/>
          </p:cNvSpPr>
          <p:nvPr>
            <p:ph type="tbl" sz="quarter" idx="13"/>
          </p:nvPr>
        </p:nvSpPr>
        <p:spPr bwMode="auto">
          <a:xfrm>
            <a:off x="433754" y="1875693"/>
            <a:ext cx="11401059" cy="414410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Заключительный слайд">
    <p:bg>
      <p:bgPr>
        <a:blipFill>
          <a:blip r:embed="rId2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5" Type="http://schemas.openxmlformats.org/officeDocument/2006/relationships/slideLayout" Target="../slideLayouts/slideLayout5.xml" /><Relationship Id="rId10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9B5C0519-188A-6C43-99C2-05269AE52A24}" type="datetimeFigureOut">
              <a:rPr lang="ru-RU"/>
              <a:t>17.04.2026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69A83443-2FE1-3043-B191-23BA9CCDBE81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 /><Relationship Id="rId3" Type="http://schemas.openxmlformats.org/officeDocument/2006/relationships/image" Target="../media/image9.png" /><Relationship Id="rId7" Type="http://schemas.openxmlformats.org/officeDocument/2006/relationships/image" Target="../media/image13.jpg" /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12.jpg" /><Relationship Id="rId5" Type="http://schemas.openxmlformats.org/officeDocument/2006/relationships/image" Target="../media/image11.png" /><Relationship Id="rId4" Type="http://schemas.openxmlformats.org/officeDocument/2006/relationships/image" Target="../media/image10.png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 /><Relationship Id="rId7" Type="http://schemas.microsoft.com/office/2007/relationships/hdphoto" Target="../media/hdphoto3.wdp" /><Relationship Id="rId2" Type="http://schemas.openxmlformats.org/officeDocument/2006/relationships/image" Target="../media/image15.jpg" /><Relationship Id="rId1" Type="http://schemas.openxmlformats.org/officeDocument/2006/relationships/slideLayout" Target="../slideLayouts/slideLayout6.xml" /><Relationship Id="rId6" Type="http://schemas.openxmlformats.org/officeDocument/2006/relationships/image" Target="../media/image18.png" /><Relationship Id="rId5" Type="http://schemas.microsoft.com/office/2007/relationships/hdphoto" Target="../media/hdphoto2.wdp" /><Relationship Id="rId4" Type="http://schemas.openxmlformats.org/officeDocument/2006/relationships/image" Target="../media/image17.png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516262" y="1560036"/>
            <a:ext cx="9204208" cy="239573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000" b="1" dirty="0"/>
              <a:t>Роль наставника в подготовке молодого педагога к профессиональным конкурсам. Взгляд наставляемого. (Чек-лист как инструмент подготовки к конкурсу).</a:t>
            </a:r>
          </a:p>
          <a:p>
            <a:pPr>
              <a:defRPr/>
            </a:pPr>
            <a:endParaRPr lang="ru-RU" sz="3000" dirty="0"/>
          </a:p>
          <a:p>
            <a:pPr>
              <a:defRPr/>
            </a:pPr>
            <a:endParaRPr lang="ru-RU" sz="3000" dirty="0"/>
          </a:p>
          <a:p>
            <a:pPr>
              <a:defRPr/>
            </a:pPr>
            <a:r>
              <a:rPr lang="ru-RU" sz="3000" dirty="0"/>
              <a:t>Выступающий: </a:t>
            </a:r>
          </a:p>
          <a:p>
            <a:pPr>
              <a:defRPr/>
            </a:pPr>
            <a:r>
              <a:rPr lang="ru-RU" sz="3000" dirty="0"/>
              <a:t>Алина Александровна Крошка, </a:t>
            </a:r>
          </a:p>
          <a:p>
            <a:pPr>
              <a:defRPr/>
            </a:pPr>
            <a:r>
              <a:rPr lang="ru-RU" sz="3000" dirty="0"/>
              <a:t>учитель-дефектолог</a:t>
            </a:r>
          </a:p>
          <a:p>
            <a:pPr>
              <a:defRPr/>
            </a:pPr>
            <a:endParaRPr lang="ru-RU" sz="3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50006B-4151-F4B8-C13A-0C90F6CDD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250" r="9875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94114" y="178161"/>
            <a:ext cx="1137188" cy="11371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1800" dirty="0"/>
              <a:t>В </a:t>
            </a:r>
            <a:r>
              <a:rPr lang="ru-RU" sz="1800" dirty="0">
                <a:solidFill>
                  <a:srgbClr val="1893E0"/>
                </a:solidFill>
              </a:rPr>
              <a:t>2022 </a:t>
            </a:r>
            <a:r>
              <a:rPr lang="ru-RU" sz="1800" dirty="0">
                <a:solidFill>
                  <a:schemeClr val="tx1"/>
                </a:solidFill>
              </a:rPr>
              <a:t>году</a:t>
            </a:r>
            <a:r>
              <a:rPr lang="ru-RU" sz="1800" dirty="0">
                <a:solidFill>
                  <a:srgbClr val="1893E0"/>
                </a:solidFill>
              </a:rPr>
              <a:t> </a:t>
            </a:r>
            <a:r>
              <a:rPr lang="ru-RU" sz="1800" dirty="0"/>
              <a:t>– заняла </a:t>
            </a:r>
            <a:r>
              <a:rPr lang="ru-RU" sz="1800" dirty="0">
                <a:solidFill>
                  <a:srgbClr val="1893E0"/>
                </a:solidFill>
              </a:rPr>
              <a:t>3 место </a:t>
            </a:r>
            <a:r>
              <a:rPr lang="ru-RU" sz="1800" dirty="0"/>
              <a:t>в краевом профессиональном конкурсе в номинации </a:t>
            </a:r>
            <a:r>
              <a:rPr lang="ru-RU" sz="1800" dirty="0">
                <a:solidFill>
                  <a:srgbClr val="1893E0"/>
                </a:solidFill>
              </a:rPr>
              <a:t>«Лучший молодой учитель-дефектолог Краснодарского края»</a:t>
            </a:r>
          </a:p>
          <a:p>
            <a:pPr>
              <a:defRPr/>
            </a:pPr>
            <a:r>
              <a:rPr lang="ru-RU" sz="1800" dirty="0"/>
              <a:t>В </a:t>
            </a:r>
            <a:r>
              <a:rPr lang="ru-RU" sz="1800" dirty="0">
                <a:solidFill>
                  <a:srgbClr val="1893E0"/>
                </a:solidFill>
              </a:rPr>
              <a:t>2024 </a:t>
            </a:r>
            <a:r>
              <a:rPr lang="ru-RU" sz="1800" dirty="0">
                <a:solidFill>
                  <a:schemeClr val="tx1"/>
                </a:solidFill>
              </a:rPr>
              <a:t>году</a:t>
            </a:r>
            <a:r>
              <a:rPr lang="ru-RU" sz="1800" dirty="0">
                <a:solidFill>
                  <a:srgbClr val="1893E0"/>
                </a:solidFill>
              </a:rPr>
              <a:t> </a:t>
            </a:r>
            <a:r>
              <a:rPr lang="ru-RU" sz="1800" dirty="0"/>
              <a:t>– стала </a:t>
            </a:r>
            <a:r>
              <a:rPr lang="ru-RU" sz="1800" dirty="0">
                <a:solidFill>
                  <a:srgbClr val="1893E0"/>
                </a:solidFill>
              </a:rPr>
              <a:t>лауреатом</a:t>
            </a:r>
            <a:r>
              <a:rPr lang="ru-RU" sz="1800" dirty="0"/>
              <a:t> муниципального этапа конкурса </a:t>
            </a:r>
            <a:r>
              <a:rPr lang="ru-RU" sz="1800" dirty="0">
                <a:solidFill>
                  <a:srgbClr val="1893E0"/>
                </a:solidFill>
              </a:rPr>
              <a:t>«Педагогический дебют» </a:t>
            </a:r>
          </a:p>
          <a:p>
            <a:pPr>
              <a:defRPr/>
            </a:pPr>
            <a:r>
              <a:rPr lang="ru-RU" sz="1800" dirty="0"/>
              <a:t>В </a:t>
            </a:r>
            <a:r>
              <a:rPr lang="ru-RU" sz="1800" dirty="0">
                <a:solidFill>
                  <a:srgbClr val="1893E0"/>
                </a:solidFill>
              </a:rPr>
              <a:t>2025 </a:t>
            </a:r>
            <a:r>
              <a:rPr lang="ru-RU" sz="1800" dirty="0">
                <a:solidFill>
                  <a:schemeClr val="tx1"/>
                </a:solidFill>
              </a:rPr>
              <a:t>году</a:t>
            </a:r>
            <a:r>
              <a:rPr lang="ru-RU" sz="1800" dirty="0">
                <a:solidFill>
                  <a:srgbClr val="1893E0"/>
                </a:solidFill>
              </a:rPr>
              <a:t> </a:t>
            </a:r>
            <a:r>
              <a:rPr lang="ru-RU" sz="1800" dirty="0"/>
              <a:t>– </a:t>
            </a:r>
            <a:r>
              <a:rPr lang="ru-RU" sz="1800" dirty="0">
                <a:solidFill>
                  <a:srgbClr val="1893E0"/>
                </a:solidFill>
              </a:rPr>
              <a:t>победила</a:t>
            </a:r>
            <a:r>
              <a:rPr lang="ru-RU" sz="1800" dirty="0"/>
              <a:t> </a:t>
            </a:r>
            <a:r>
              <a:rPr lang="ru-RU" sz="1800" dirty="0">
                <a:solidFill>
                  <a:srgbClr val="1893E0"/>
                </a:solidFill>
              </a:rPr>
              <a:t>в конкурсном треке «Наставничество»</a:t>
            </a:r>
            <a:r>
              <a:rPr lang="ru-RU" sz="1800" dirty="0"/>
              <a:t> проекта «Флагманы образования» Президентской платформы «Россия – страна возможностей»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С чего началось?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88E13F-7F9A-B334-26DA-7BCB8FBC24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68"/>
          <a:stretch>
            <a:fillRect/>
          </a:stretch>
        </p:blipFill>
        <p:spPr>
          <a:xfrm>
            <a:off x="7196363" y="1074068"/>
            <a:ext cx="2281716" cy="33083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8A7D58-4842-CCBD-3B42-8DE393C11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18019">
            <a:off x="9006283" y="1113773"/>
            <a:ext cx="2645045" cy="372710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D29868-C402-276B-A6ED-84BE77B1E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74426">
            <a:off x="8324688" y="3984968"/>
            <a:ext cx="3570694" cy="250338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D71A6AE-A7B0-D372-5D4F-97F811B062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15049">
            <a:off x="7366866" y="3492851"/>
            <a:ext cx="2205598" cy="317296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1A53727-BAAB-316B-E221-A97079023B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8295" y="1354238"/>
            <a:ext cx="5142496" cy="342900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94A8C8B-A504-0B27-D77D-E47144577B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0423" y="2425120"/>
            <a:ext cx="5126882" cy="311618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04BAC57-765B-EC2C-876F-98C2CF8CD9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2424" y="2763403"/>
            <a:ext cx="6556011" cy="3687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dirty="0"/>
              <a:t>Чек-лист* для конкурсанта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 bwMode="auto">
          <a:xfrm>
            <a:off x="477837" y="2319131"/>
            <a:ext cx="11101249" cy="3418012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  <a:defRPr/>
            </a:pPr>
            <a:r>
              <a:rPr lang="ru-RU" dirty="0"/>
              <a:t>Мотивация (</a:t>
            </a:r>
            <a:r>
              <a:rPr lang="ru-RU" i="1" dirty="0"/>
              <a:t>без этого пункта всё остальное рассыплется при первой же неудаче)</a:t>
            </a:r>
            <a:endParaRPr lang="en-US" dirty="0"/>
          </a:p>
          <a:p>
            <a:pPr marL="342900" indent="-342900">
              <a:buAutoNum type="arabicPeriod"/>
              <a:defRPr/>
            </a:pPr>
            <a:r>
              <a:rPr lang="ru-RU" dirty="0"/>
              <a:t>Методическая основа (</a:t>
            </a:r>
            <a:r>
              <a:rPr lang="ru-RU" i="1" dirty="0"/>
              <a:t>конкурс нельзя выиграть в одиночку. Молодой педагог часто не знает ФГОС «от корки до корки»)</a:t>
            </a:r>
          </a:p>
          <a:p>
            <a:pPr marL="342900" indent="-342900">
              <a:buAutoNum type="arabicPeriod"/>
              <a:defRPr/>
            </a:pPr>
            <a:r>
              <a:rPr lang="ru-RU" dirty="0"/>
              <a:t>Творческая составляющая (</a:t>
            </a:r>
            <a:r>
              <a:rPr lang="ru-RU" i="1" dirty="0"/>
              <a:t>развивать «Насмотренность»</a:t>
            </a:r>
            <a:r>
              <a:rPr lang="ru-RU" dirty="0"/>
              <a:t>)</a:t>
            </a:r>
          </a:p>
          <a:p>
            <a:pPr marL="342900" indent="-342900">
              <a:buAutoNum type="arabicPeriod"/>
              <a:defRPr/>
            </a:pPr>
            <a:r>
              <a:rPr lang="ru-RU" dirty="0"/>
              <a:t>Неформальные встречи </a:t>
            </a:r>
            <a:r>
              <a:rPr lang="ru-RU" i="1" dirty="0"/>
              <a:t>(интересные идеи приходят в неформальной обстановке)</a:t>
            </a:r>
          </a:p>
          <a:p>
            <a:pPr marL="342900" indent="-342900">
              <a:buAutoNum type="arabicPeriod"/>
              <a:defRPr/>
            </a:pPr>
            <a:r>
              <a:rPr lang="ru-RU" dirty="0"/>
              <a:t>Рефлексия: планируем жизнь «После» </a:t>
            </a:r>
            <a:r>
              <a:rPr lang="ru-RU" i="1" dirty="0"/>
              <a:t>(конкурс — это марафон. У победителя есть риск «звездной болезни», у проигравшего — «синдрома самозванца»)</a:t>
            </a:r>
          </a:p>
          <a:p>
            <a:pPr marL="342900" indent="-342900">
              <a:buAutoNum type="arabicPeriod"/>
              <a:defRPr/>
            </a:pPr>
            <a:r>
              <a:rPr lang="ru-RU" dirty="0"/>
              <a:t>Эмоциональная поддержка </a:t>
            </a:r>
            <a:r>
              <a:rPr lang="ru-RU" i="1" dirty="0"/>
              <a:t>(молодому педагогу важно чувствовать эмоциональную поддержку и вне </a:t>
            </a:r>
            <a:r>
              <a:rPr lang="ru-RU" i="1" dirty="0" err="1"/>
              <a:t>зависимостиот</a:t>
            </a:r>
            <a:r>
              <a:rPr lang="ru-RU" i="1" dirty="0"/>
              <a:t> результата найдёт слова  поддержки)</a:t>
            </a:r>
            <a:endParaRPr lang="ru-RU" dirty="0"/>
          </a:p>
          <a:p>
            <a:pPr>
              <a:defRPr/>
            </a:pPr>
            <a:r>
              <a:rPr lang="ru-RU" sz="1400" dirty="0">
                <a:solidFill>
                  <a:srgbClr val="1893E0"/>
                </a:solidFill>
              </a:rPr>
              <a:t>*Чек-лист –  структурированный перечень действий, задач или критериев, который необходимо выполнить или проверить для достижения определённого результата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 dirty="0"/>
              <a:t>1. Мотивация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 bwMode="auto">
          <a:xfrm>
            <a:off x="477837" y="4487010"/>
            <a:ext cx="2082483" cy="556846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3000" dirty="0"/>
              <a:t>Личная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5"/>
          </p:nvPr>
        </p:nvSpPr>
        <p:spPr bwMode="auto">
          <a:xfrm>
            <a:off x="8768348" y="4487010"/>
            <a:ext cx="3066464" cy="556846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ru-RU" sz="3000" dirty="0"/>
              <a:t>Материальная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7"/>
          </p:nvPr>
        </p:nvSpPr>
        <p:spPr bwMode="auto">
          <a:xfrm>
            <a:off x="3451477" y="4487010"/>
            <a:ext cx="5015295" cy="556846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3000" dirty="0"/>
              <a:t>Карьерная (аттестация)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B9ADE89-B984-8F9E-C0E3-A75FBA611C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626" t="8128" r="13484" b="76761"/>
          <a:stretch>
            <a:fillRect/>
          </a:stretch>
        </p:blipFill>
        <p:spPr>
          <a:xfrm>
            <a:off x="1008538" y="3429000"/>
            <a:ext cx="1021080" cy="103632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FA33846-F66F-477F-4C58-4DC35E482D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11778" b="12222"/>
          <a:stretch>
            <a:fillRect/>
          </a:stretch>
        </p:blipFill>
        <p:spPr>
          <a:xfrm rot="20223493">
            <a:off x="9113389" y="2848909"/>
            <a:ext cx="1402810" cy="14208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A1761E0-9F7E-523D-2C6D-FF972509B5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09" b="99825" l="166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04990" y="3125402"/>
            <a:ext cx="1272719" cy="133846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971C21A-1EF8-7BC4-0974-9D62AC1FCE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39" b="100000" l="0" r="100000">
                        <a14:foregroundMark x1="67811" y1="17062" x2="67811" y2="17062"/>
                        <a14:foregroundMark x1="66524" y1="13270" x2="66524" y2="13270"/>
                        <a14:foregroundMark x1="69957" y1="12796" x2="69957" y2="12796"/>
                        <a14:foregroundMark x1="70386" y1="10427" x2="70386" y2="10427"/>
                        <a14:foregroundMark x1="66953" y1="22749" x2="73820" y2="12796"/>
                        <a14:foregroundMark x1="74249" y1="18483" x2="74249" y2="18483"/>
                        <a14:foregroundMark x1="74678" y1="25592" x2="74678" y2="25592"/>
                        <a14:foregroundMark x1="67811" y1="33175" x2="67811" y2="331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1757" y="3280840"/>
            <a:ext cx="1134734" cy="102759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A8DE2A-7B1A-048B-1C43-8F2ED6B67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Методическая основа: Создаём «Круг опоры»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F02419-14F6-4F2A-E3C0-FDEA714DDE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837" y="2490968"/>
            <a:ext cx="5015295" cy="938031"/>
          </a:xfrm>
        </p:spPr>
        <p:txBody>
          <a:bodyPr>
            <a:noAutofit/>
          </a:bodyPr>
          <a:lstStyle/>
          <a:p>
            <a:r>
              <a:rPr lang="ru-RU" sz="1800" dirty="0"/>
              <a:t>Старший воспитатель:</a:t>
            </a:r>
            <a:r>
              <a:rPr lang="ru-RU" sz="1800" b="0" dirty="0"/>
              <a:t> Проверяет документы, структуру занятия по ФОП ДО, критерии оценивания</a:t>
            </a:r>
            <a:endParaRPr lang="ru-RU" sz="18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73A6993-4CC3-6675-F0AF-68A2A1BDF5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7837" y="4161691"/>
            <a:ext cx="5015295" cy="1356499"/>
          </a:xfrm>
        </p:spPr>
        <p:txBody>
          <a:bodyPr>
            <a:noAutofit/>
          </a:bodyPr>
          <a:lstStyle/>
          <a:p>
            <a:r>
              <a:rPr lang="ru-RU" sz="1800" dirty="0"/>
              <a:t>Чек-лист действия:</a:t>
            </a:r>
            <a:r>
              <a:rPr lang="ru-RU" sz="1800" b="0" dirty="0"/>
              <a:t> Расписать, кто за что отвечает (кто шьет пособия, кто ищет литературу, кто берет твоих детей на час, пока ты репетируешь).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AED7A5C-7FF4-7BA3-0C43-56C99C7AF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19517" y="2511111"/>
            <a:ext cx="5015295" cy="938031"/>
          </a:xfrm>
        </p:spPr>
        <p:txBody>
          <a:bodyPr>
            <a:noAutofit/>
          </a:bodyPr>
          <a:lstStyle/>
          <a:p>
            <a:r>
              <a:rPr lang="ru-RU" sz="1800" dirty="0"/>
              <a:t>Коллеги (группа поддержки):</a:t>
            </a:r>
            <a:r>
              <a:rPr lang="ru-RU" sz="1800" b="0" dirty="0"/>
              <a:t> снимают тебя на видео, подсказывают, как действовать в непредвиденных ситуациях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8D707C5D-95DF-668A-4586-2375C752EE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19517" y="4161692"/>
            <a:ext cx="5015295" cy="1356498"/>
          </a:xfrm>
        </p:spPr>
        <p:txBody>
          <a:bodyPr>
            <a:noAutofit/>
          </a:bodyPr>
          <a:lstStyle/>
          <a:p>
            <a:r>
              <a:rPr lang="ru-RU" sz="1800" dirty="0"/>
              <a:t>Наставник-методист:</a:t>
            </a:r>
            <a:r>
              <a:rPr lang="ru-RU" sz="1800" b="0" dirty="0"/>
              <a:t> Тот, кто скажет правду про недостатки, но без обесценивания («Давай переделаем этот момент, здесь дети заскучают»).</a:t>
            </a:r>
          </a:p>
        </p:txBody>
      </p:sp>
    </p:spTree>
    <p:extLst>
      <p:ext uri="{BB962C8B-B14F-4D97-AF65-F5344CB8AC3E}">
        <p14:creationId xmlns:p14="http://schemas.microsoft.com/office/powerpoint/2010/main" val="4283247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001FECD7-BEC3-F3BA-38BC-7E770564B42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dirty="0"/>
              <a:t>Роль наставника: «Покажи мне 3 лучших занятия конкурсантов прошлого года. Что из их приемов ты можешь адаптировать под себя»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86104CDC-3580-EAC7-1628-165CA2CA8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7" y="1339809"/>
            <a:ext cx="11356975" cy="752759"/>
          </a:xfrm>
        </p:spPr>
        <p:txBody>
          <a:bodyPr/>
          <a:lstStyle/>
          <a:p>
            <a:r>
              <a:rPr lang="ru-RU" b="1" dirty="0"/>
              <a:t>Творческая составляющая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10956512-2039-3C86-77B9-B14E42DD26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838" y="2490969"/>
            <a:ext cx="5015295" cy="556846"/>
          </a:xfrm>
        </p:spPr>
        <p:txBody>
          <a:bodyPr/>
          <a:lstStyle/>
          <a:p>
            <a:r>
              <a:rPr lang="ru-RU" dirty="0"/>
              <a:t>Смотрим конкурсы прошлых лет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0774FCB9-0D9C-4169-2FD8-91D39B8944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19517" y="2490969"/>
            <a:ext cx="5015295" cy="2274464"/>
          </a:xfrm>
        </p:spPr>
        <p:txBody>
          <a:bodyPr>
            <a:noAutofit/>
          </a:bodyPr>
          <a:lstStyle/>
          <a:p>
            <a:r>
              <a:rPr lang="ru-RU" dirty="0"/>
              <a:t>Банк идей: Завести папку или доску в </a:t>
            </a:r>
            <a:r>
              <a:rPr lang="ru-RU" dirty="0" err="1"/>
              <a:t>Pinterest</a:t>
            </a:r>
            <a:r>
              <a:rPr lang="ru-RU" dirty="0"/>
              <a:t>, куда скидывать нестандартные приемы (например, как объявить тайминг занятия через песочные часы с игрушкой)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27B4091B-DD7F-72FD-EB67-8C851DBB43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7838" y="3399507"/>
            <a:ext cx="5015295" cy="556846"/>
          </a:xfrm>
        </p:spPr>
        <p:txBody>
          <a:bodyPr>
            <a:noAutofit/>
          </a:bodyPr>
          <a:lstStyle/>
          <a:p>
            <a:r>
              <a:rPr lang="ru-RU" dirty="0"/>
              <a:t>Смотрим не только занятия:</a:t>
            </a:r>
            <a:r>
              <a:rPr lang="ru-RU" b="0" dirty="0"/>
              <a:t> Обращаем внимание на самопрезентацию (как воспитатель стоит, как одет, как держит паузу) и на мастер-классы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1024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3000" b="1" dirty="0"/>
              <a:t>Неформальные встречи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7D0154FA-C078-AFD0-D513-F36B65C03ACB}"/>
              </a:ext>
            </a:extLst>
          </p:cNvPr>
          <p:cNvSpPr txBox="1">
            <a:spLocks/>
          </p:cNvSpPr>
          <p:nvPr/>
        </p:nvSpPr>
        <p:spPr bwMode="auto">
          <a:xfrm>
            <a:off x="477837" y="2319131"/>
            <a:ext cx="11101249" cy="34180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/>
              <a:buAutoNum type="arabicPeriod"/>
              <a:defRPr/>
            </a:pPr>
            <a:r>
              <a:rPr lang="ru-RU" dirty="0"/>
              <a:t>Формат: обсуждать идеи для подготовки к конкурсным испытаниям не в кабинете, а на прогулке в парке, совместный обед (заказ пиццы в методический кабинет), чаепитие после работы.</a:t>
            </a:r>
          </a:p>
          <a:p>
            <a:pPr marL="342900" indent="-342900">
              <a:buFont typeface="Arial"/>
              <a:buAutoNum type="arabicPeriod"/>
              <a:defRPr/>
            </a:pPr>
            <a:endParaRPr lang="ru-RU" dirty="0"/>
          </a:p>
          <a:p>
            <a:pPr marL="342900" indent="-342900">
              <a:buFont typeface="Arial"/>
              <a:buAutoNum type="arabicPeriod"/>
              <a:defRPr/>
            </a:pPr>
            <a:r>
              <a:rPr lang="ru-RU" dirty="0"/>
              <a:t>Суть: Моделируем стрессовые вопросы жюри в игровой форме. Пьем чай и рассматриваем кейсы.</a:t>
            </a:r>
          </a:p>
          <a:p>
            <a:pPr marL="342900" indent="-342900">
              <a:buFont typeface="Arial"/>
              <a:buAutoNum type="arabicPeriod"/>
              <a:defRPr/>
            </a:pPr>
            <a:endParaRPr lang="ru-RU" dirty="0"/>
          </a:p>
          <a:p>
            <a:pPr marL="342900" indent="-342900">
              <a:buFont typeface="Arial"/>
              <a:buAutoNum type="arabicPeriod"/>
              <a:defRPr/>
            </a:pPr>
            <a:r>
              <a:rPr lang="ru-RU" dirty="0"/>
              <a:t>Результат: Молодой педагог перестает бояться старших коллег и как следствие воспринимает иначе членов жюри.</a:t>
            </a:r>
            <a:endParaRPr lang="ru-RU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B76B8-857C-14DE-8954-A5013007C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F6CCD985-B189-C580-69E6-55C18B9F171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7837" y="5518191"/>
            <a:ext cx="11356975" cy="861890"/>
          </a:xfrm>
        </p:spPr>
        <p:txBody>
          <a:bodyPr>
            <a:normAutofit/>
          </a:bodyPr>
          <a:lstStyle/>
          <a:p>
            <a:r>
              <a:rPr lang="ru-RU" sz="2500" b="1" dirty="0"/>
              <a:t>Совет:</a:t>
            </a:r>
            <a:r>
              <a:rPr lang="ru-RU" sz="2500" dirty="0"/>
              <a:t> Сделать «Копилку успехов» за неделю до конкурса, чтобы в случае проигрыша перечитать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7D812B4-BB8B-A6B8-8C1E-48118CE4E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837" y="1339809"/>
            <a:ext cx="11356975" cy="752759"/>
          </a:xfrm>
        </p:spPr>
        <p:txBody>
          <a:bodyPr/>
          <a:lstStyle/>
          <a:p>
            <a:r>
              <a:rPr lang="ru-RU" b="1" dirty="0"/>
              <a:t>Рефлексия: Планирую жизнь «После»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C131073E-F9E8-6E89-49FD-5C1E0999D7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19517" y="2490969"/>
            <a:ext cx="5015295" cy="27254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Сценарий Б (Не попал в призеры):</a:t>
            </a:r>
          </a:p>
          <a:p>
            <a:pPr marL="0" indent="0">
              <a:buNone/>
            </a:pPr>
            <a:r>
              <a:rPr lang="ru-RU" dirty="0"/>
              <a:t>Кому позвоню? (Наставник должен быть готов к этому звонку).</a:t>
            </a:r>
          </a:p>
          <a:p>
            <a:pPr marL="0" indent="0">
              <a:buNone/>
            </a:pPr>
            <a:r>
              <a:rPr lang="ru-RU" dirty="0"/>
              <a:t>Что конкретно я улучшу к следующему году? </a:t>
            </a: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3413A82A-5672-AB78-0884-B4C64626DE19}"/>
              </a:ext>
            </a:extLst>
          </p:cNvPr>
          <p:cNvSpPr txBox="1">
            <a:spLocks/>
          </p:cNvSpPr>
          <p:nvPr/>
        </p:nvSpPr>
        <p:spPr bwMode="auto">
          <a:xfrm>
            <a:off x="357189" y="2490969"/>
            <a:ext cx="5015295" cy="19314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5750" indent="-285750" algn="l" defTabSz="914400">
              <a:lnSpc>
                <a:spcPct val="90000"/>
              </a:lnSpc>
              <a:spcBef>
                <a:spcPts val="1000"/>
              </a:spcBef>
              <a:buClr>
                <a:srgbClr val="E13500"/>
              </a:buClr>
              <a:buSzPct val="100000"/>
              <a:buFont typeface="Arial"/>
              <a:buChar char="•"/>
              <a:defRPr sz="2400" b="1">
                <a:solidFill>
                  <a:srgbClr val="E13500"/>
                </a:solidFill>
                <a:latin typeface="Golos Tex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rgbClr val="C536D5"/>
                </a:solidFill>
              </a:rPr>
              <a:t>Сценарий А (Победа):</a:t>
            </a:r>
          </a:p>
          <a:p>
            <a:pPr marL="0" indent="0">
              <a:buNone/>
            </a:pPr>
            <a:r>
              <a:rPr lang="ru-RU" dirty="0">
                <a:solidFill>
                  <a:srgbClr val="C536D5"/>
                </a:solidFill>
              </a:rPr>
              <a:t>Куда поеду представлять регион?</a:t>
            </a:r>
          </a:p>
          <a:p>
            <a:pPr marL="0" indent="0">
              <a:buNone/>
            </a:pPr>
            <a:r>
              <a:rPr lang="ru-RU" dirty="0">
                <a:solidFill>
                  <a:srgbClr val="C536D5"/>
                </a:solidFill>
              </a:rPr>
              <a:t>План саморазвития: курсы, публикации.</a:t>
            </a:r>
          </a:p>
        </p:txBody>
      </p:sp>
    </p:spTree>
    <p:extLst>
      <p:ext uri="{BB962C8B-B14F-4D97-AF65-F5344CB8AC3E}">
        <p14:creationId xmlns:p14="http://schemas.microsoft.com/office/powerpoint/2010/main" val="643257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ED54E10-385E-7E76-AF4B-6ADC4C0A4CE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08DCE632-88FB-7BBF-8507-C183CE9048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 bwMode="auto">
          <a:xfrm>
            <a:off x="1233892" y="1698932"/>
            <a:ext cx="9204208" cy="4609270"/>
          </a:xfrm>
        </p:spPr>
        <p:txBody>
          <a:bodyPr>
            <a:noAutofit/>
          </a:bodyPr>
          <a:lstStyle/>
          <a:p>
            <a:pPr>
              <a:defRPr/>
            </a:pPr>
            <a:endParaRPr lang="ru-RU" sz="1800" dirty="0"/>
          </a:p>
          <a:p>
            <a:pPr algn="ctr">
              <a:defRPr/>
            </a:pPr>
            <a:r>
              <a:rPr lang="ru-RU" sz="6000" b="1" dirty="0"/>
              <a:t>Спасибо за внимание</a:t>
            </a:r>
          </a:p>
          <a:p>
            <a:pPr>
              <a:defRPr/>
            </a:pPr>
            <a:endParaRPr lang="ru-RU" sz="1800" dirty="0"/>
          </a:p>
          <a:p>
            <a:pPr>
              <a:defRPr/>
            </a:pPr>
            <a:endParaRPr lang="ru-RU" sz="1800" dirty="0"/>
          </a:p>
          <a:p>
            <a:pPr>
              <a:defRPr/>
            </a:pPr>
            <a:r>
              <a:rPr lang="ru-RU" sz="1800" dirty="0">
                <a:solidFill>
                  <a:srgbClr val="C536D5"/>
                </a:solidFill>
              </a:rPr>
              <a:t>МАДОУ МО г. Краснодар </a:t>
            </a:r>
          </a:p>
          <a:p>
            <a:pPr>
              <a:defRPr/>
            </a:pPr>
            <a:r>
              <a:rPr lang="ru-RU" sz="1800" dirty="0">
                <a:solidFill>
                  <a:srgbClr val="C536D5"/>
                </a:solidFill>
              </a:rPr>
              <a:t>«Центр – детский сад № 110»</a:t>
            </a:r>
          </a:p>
          <a:p>
            <a:pPr>
              <a:defRPr/>
            </a:pPr>
            <a:r>
              <a:rPr lang="ru-RU" sz="1800" dirty="0">
                <a:solidFill>
                  <a:srgbClr val="C536D5"/>
                </a:solidFill>
              </a:rPr>
              <a:t>г. Краснодар, ул. Жлобы, 2</a:t>
            </a:r>
          </a:p>
          <a:p>
            <a:pPr>
              <a:defRPr/>
            </a:pPr>
            <a:r>
              <a:rPr lang="ru-RU" sz="1800" dirty="0">
                <a:solidFill>
                  <a:srgbClr val="C536D5"/>
                </a:solidFill>
              </a:rPr>
              <a:t>8(861)275-29-62</a:t>
            </a:r>
          </a:p>
          <a:p>
            <a:pPr>
              <a:defRPr/>
            </a:pPr>
            <a:r>
              <a:rPr lang="ru-RU" sz="1800" dirty="0">
                <a:solidFill>
                  <a:srgbClr val="C536D5"/>
                </a:solidFill>
              </a:rPr>
              <a:t>detsad110@kubannet.ru</a:t>
            </a:r>
          </a:p>
          <a:p>
            <a:pPr>
              <a:defRPr/>
            </a:pPr>
            <a:r>
              <a:rPr lang="ru-RU" sz="1800" dirty="0">
                <a:solidFill>
                  <a:srgbClr val="C536D5"/>
                </a:solidFill>
              </a:rPr>
              <a:t>https://ds110krd.gosuslugi.ru/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33F071-1004-42D5-393D-DF85BA3AA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250" r="9875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94114" y="178161"/>
            <a:ext cx="1137188" cy="113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72100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Liberation Sans"/>
        <a:cs typeface="Liberation Sans"/>
      </a:majorFont>
      <a:minorFont>
        <a:latin typeface="Aptos"/>
        <a:ea typeface="Liberation Sans"/>
        <a:cs typeface="Liberation Sans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</TotalTime>
  <Words>564</Words>
  <Application>Microsoft Office PowerPoint</Application>
  <DocSecurity>0</DocSecurity>
  <PresentationFormat>Широкоэкранный</PresentationFormat>
  <Paragraphs>56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Специальное оформление</vt:lpstr>
      <vt:lpstr>Презентация PowerPoint</vt:lpstr>
      <vt:lpstr>С чего началось?</vt:lpstr>
      <vt:lpstr>Чек-лист* для конкурсанта</vt:lpstr>
      <vt:lpstr>1. Мотивация</vt:lpstr>
      <vt:lpstr>Методическая основа: Создаём «Круг опоры» </vt:lpstr>
      <vt:lpstr>Творческая составляющая</vt:lpstr>
      <vt:lpstr>Неформальные встречи</vt:lpstr>
      <vt:lpstr>Рефлексия: Планирую жизнь «После»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aleksmirnova@proton.me</dc:creator>
  <cp:keywords/>
  <dc:description/>
  <cp:lastModifiedBy>kroshka.alina2017@gmail.com</cp:lastModifiedBy>
  <cp:revision>14</cp:revision>
  <dcterms:created xsi:type="dcterms:W3CDTF">2026-02-04T19:22:04Z</dcterms:created>
  <dcterms:modified xsi:type="dcterms:W3CDTF">2026-04-16T22:03:30Z</dcterms:modified>
  <cp:category/>
  <dc:identifier/>
  <cp:contentStatus/>
  <dc:language/>
  <cp:version/>
</cp:coreProperties>
</file>