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2" y="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NMC-15\Desktop\&#1043;&#1048;&#1040;2026\&#1048;&#1071;%20&#1056;&#1077;&#1079;&#1091;&#1083;&#1100;&#1090;&#1072;&#1090;&#1099;%20&#1043;&#1048;&#1040;_\&#1040;&#1085;&#1072;&#1083;&#1080;&#1090;&#1080;&#1095;&#1077;&#1089;&#1082;&#1080;&#1077;%20&#1089;&#1087;&#1088;&#1072;&#1074;&#1082;&#1080;%20&#1080;%20&#1090;&#1072;&#1073;&#1083;&#1080;&#1094;&#1099;%20&#1054;&#1043;&#1069;\&#1040;&#1053;&#1043;&#1051;%20&#1071;&#1079;%20&#1054;&#1043;&#106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Сравнительная диаграмма ОГЭ-2025 и ОГЭ-2026</a:t>
            </a:r>
          </a:p>
        </c:rich>
      </c:tx>
      <c:layout>
        <c:manualLayout>
          <c:xMode val="edge"/>
          <c:yMode val="edge"/>
          <c:x val="0.1379438096739693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445419189041386E-2"/>
          <c:y val="4.3867609769117841E-2"/>
          <c:w val="0.81013801399825025"/>
          <c:h val="0.9203470399533392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Лист5!$C$5</c:f>
              <c:strCache>
                <c:ptCount val="1"/>
                <c:pt idx="0">
                  <c:v>«2»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Лист5!$C$6:$C$10</c:f>
              <c:numCache>
                <c:formatCode>General</c:formatCode>
                <c:ptCount val="5"/>
                <c:pt idx="0">
                  <c:v>32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9F-4A06-BA51-685AA2DEB077}"/>
            </c:ext>
          </c:extLst>
        </c:ser>
        <c:ser>
          <c:idx val="1"/>
          <c:order val="1"/>
          <c:tx>
            <c:strRef>
              <c:f>Лист5!$D$5</c:f>
              <c:strCache>
                <c:ptCount val="1"/>
                <c:pt idx="0">
                  <c:v>«3»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val>
            <c:numRef>
              <c:f>Лист5!$D$6:$D$10</c:f>
              <c:numCache>
                <c:formatCode>General</c:formatCode>
                <c:ptCount val="5"/>
                <c:pt idx="0">
                  <c:v>498</c:v>
                </c:pt>
                <c:pt idx="2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9F-4A06-BA51-685AA2DEB077}"/>
            </c:ext>
          </c:extLst>
        </c:ser>
        <c:ser>
          <c:idx val="2"/>
          <c:order val="2"/>
          <c:tx>
            <c:strRef>
              <c:f>Лист5!$E$5</c:f>
              <c:strCache>
                <c:ptCount val="1"/>
                <c:pt idx="0">
                  <c:v>«4»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val>
            <c:numRef>
              <c:f>Лист5!$E$6:$E$10</c:f>
              <c:numCache>
                <c:formatCode>General</c:formatCode>
                <c:ptCount val="5"/>
                <c:pt idx="0">
                  <c:v>859</c:v>
                </c:pt>
                <c:pt idx="2">
                  <c:v>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9F-4A06-BA51-685AA2DEB077}"/>
            </c:ext>
          </c:extLst>
        </c:ser>
        <c:ser>
          <c:idx val="3"/>
          <c:order val="3"/>
          <c:tx>
            <c:strRef>
              <c:f>Лист5!$F$5</c:f>
              <c:strCache>
                <c:ptCount val="1"/>
                <c:pt idx="0">
                  <c:v>«5»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val>
            <c:numRef>
              <c:f>Лист5!$F$6:$F$10</c:f>
              <c:numCache>
                <c:formatCode>General</c:formatCode>
                <c:ptCount val="5"/>
                <c:pt idx="0">
                  <c:v>825</c:v>
                </c:pt>
                <c:pt idx="2">
                  <c:v>1304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9F-4A06-BA51-685AA2DEB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5832704"/>
        <c:axId val="73966720"/>
        <c:axId val="68000832"/>
      </c:bar3DChart>
      <c:catAx>
        <c:axId val="7583270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2025 	</a:t>
                </a:r>
                <a:r>
                  <a:rPr lang="ru-RU" baseline="0" dirty="0"/>
                  <a:t>                         </a:t>
                </a:r>
                <a:r>
                  <a:rPr lang="ru-RU" dirty="0"/>
                  <a:t>2026</a:t>
                </a:r>
              </a:p>
            </c:rich>
          </c:tx>
          <c:layout>
            <c:manualLayout>
              <c:xMode val="edge"/>
              <c:yMode val="edge"/>
              <c:x val="0.10848108131347706"/>
              <c:y val="0.891082273933635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out"/>
        <c:minorTickMark val="none"/>
        <c:tickLblPos val="nextTo"/>
        <c:crossAx val="73966720"/>
        <c:crosses val="autoZero"/>
        <c:auto val="1"/>
        <c:lblAlgn val="ctr"/>
        <c:lblOffset val="100"/>
        <c:noMultiLvlLbl val="0"/>
      </c:catAx>
      <c:valAx>
        <c:axId val="73966720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Кол-во</a:t>
                </a:r>
                <a:r>
                  <a:rPr lang="ru-RU" baseline="0" dirty="0"/>
                  <a:t> учащихся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832704"/>
        <c:crosses val="autoZero"/>
        <c:crossBetween val="between"/>
      </c:valAx>
      <c:serAx>
        <c:axId val="68000832"/>
        <c:scaling>
          <c:orientation val="minMax"/>
        </c:scaling>
        <c:delete val="1"/>
        <c:axPos val="b"/>
        <c:majorTickMark val="out"/>
        <c:minorTickMark val="none"/>
        <c:tickLblPos val="nextTo"/>
        <c:crossAx val="73966720"/>
        <c:crosses val="autoZero"/>
      </c:ser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91003770348661006"/>
          <c:y val="0.3906478194716238"/>
          <c:w val="6.265532312944673E-2"/>
          <c:h val="0.252557425292108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tx1"/>
                </a:solidFill>
              </a:rPr>
              <a:t>Анализ выполнения заданий письменной части </a:t>
            </a:r>
          </a:p>
        </c:rich>
      </c:tx>
      <c:layout>
        <c:manualLayout>
          <c:xMode val="edge"/>
          <c:yMode val="edge"/>
          <c:x val="0.1463016464678504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"/>
          <c:w val="1"/>
          <c:h val="0.9033499080840056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96-4F32-B4AC-7BD540775256}"/>
              </c:ext>
            </c:extLst>
          </c:dPt>
          <c:dPt>
            <c:idx val="1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D96-4F32-B4AC-7BD540775256}"/>
              </c:ext>
            </c:extLst>
          </c:dPt>
          <c:dPt>
            <c:idx val="3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96-4F32-B4AC-7BD5407752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Лист8!$A$1:$A$35</c:f>
              <c:strCache>
                <c:ptCount val="35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</c:strCache>
            </c:strRef>
          </c:cat>
          <c:val>
            <c:numRef>
              <c:f>Лист8!$B$1:$B$35</c:f>
              <c:numCache>
                <c:formatCode>General</c:formatCode>
                <c:ptCount val="35"/>
                <c:pt idx="0">
                  <c:v>93.63</c:v>
                </c:pt>
                <c:pt idx="1">
                  <c:v>90.99</c:v>
                </c:pt>
                <c:pt idx="2">
                  <c:v>92.87</c:v>
                </c:pt>
                <c:pt idx="3">
                  <c:v>76.680000000000007</c:v>
                </c:pt>
                <c:pt idx="4">
                  <c:v>96.73</c:v>
                </c:pt>
                <c:pt idx="5">
                  <c:v>97.13</c:v>
                </c:pt>
                <c:pt idx="6">
                  <c:v>96.64</c:v>
                </c:pt>
                <c:pt idx="7">
                  <c:v>98.48</c:v>
                </c:pt>
                <c:pt idx="8">
                  <c:v>82.6</c:v>
                </c:pt>
                <c:pt idx="9">
                  <c:v>97.09</c:v>
                </c:pt>
                <c:pt idx="10">
                  <c:v>97.98</c:v>
                </c:pt>
                <c:pt idx="11">
                  <c:v>98.16</c:v>
                </c:pt>
                <c:pt idx="12">
                  <c:v>81.88</c:v>
                </c:pt>
                <c:pt idx="13">
                  <c:v>88.43</c:v>
                </c:pt>
                <c:pt idx="14">
                  <c:v>83.86</c:v>
                </c:pt>
                <c:pt idx="15">
                  <c:v>74.66</c:v>
                </c:pt>
                <c:pt idx="16">
                  <c:v>89.24</c:v>
                </c:pt>
                <c:pt idx="17">
                  <c:v>79.69</c:v>
                </c:pt>
                <c:pt idx="18">
                  <c:v>82.65</c:v>
                </c:pt>
                <c:pt idx="19">
                  <c:v>90.72</c:v>
                </c:pt>
                <c:pt idx="20">
                  <c:v>77.17</c:v>
                </c:pt>
                <c:pt idx="21">
                  <c:v>86.1</c:v>
                </c:pt>
                <c:pt idx="22">
                  <c:v>78.7</c:v>
                </c:pt>
                <c:pt idx="23">
                  <c:v>79.73</c:v>
                </c:pt>
                <c:pt idx="24">
                  <c:v>64.75</c:v>
                </c:pt>
                <c:pt idx="25">
                  <c:v>85.96</c:v>
                </c:pt>
                <c:pt idx="26">
                  <c:v>83.68</c:v>
                </c:pt>
                <c:pt idx="27">
                  <c:v>75.25</c:v>
                </c:pt>
                <c:pt idx="28">
                  <c:v>87.49</c:v>
                </c:pt>
                <c:pt idx="29">
                  <c:v>83.5</c:v>
                </c:pt>
                <c:pt idx="30">
                  <c:v>83.68</c:v>
                </c:pt>
                <c:pt idx="31">
                  <c:v>80.72</c:v>
                </c:pt>
                <c:pt idx="32">
                  <c:v>84.22</c:v>
                </c:pt>
                <c:pt idx="33">
                  <c:v>86.14</c:v>
                </c:pt>
                <c:pt idx="34">
                  <c:v>31.35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96-4F32-B4AC-7BD5407752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3942144"/>
        <c:axId val="76275712"/>
      </c:barChart>
      <c:catAx>
        <c:axId val="73942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275712"/>
        <c:crosses val="autoZero"/>
        <c:auto val="1"/>
        <c:lblAlgn val="ctr"/>
        <c:lblOffset val="100"/>
        <c:noMultiLvlLbl val="0"/>
      </c:catAx>
      <c:valAx>
        <c:axId val="7627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94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87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9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3819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966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905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58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706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15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2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29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7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9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30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4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77525-1348-48E3-87CB-38ACAAD9B72B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AC89E8-CCAB-4C00-953D-D95D26395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303E1-5918-4CFF-9824-0C4BD07B9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645" y="1577943"/>
            <a:ext cx="9698562" cy="2669060"/>
          </a:xfrm>
        </p:spPr>
        <p:txBody>
          <a:bodyPr anchor="b"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Анализ результатов ОГЭ-2026.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Точки трудностей и способы решения.</a:t>
            </a:r>
            <a:endParaRPr lang="ru-RU" sz="5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A70FF0-D318-4E2C-A0D3-2B0482C58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225" y="5280057"/>
            <a:ext cx="5449982" cy="68207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2"/>
                </a:solidFill>
              </a:rPr>
              <a:t>Скрипникова Юлия Анатольевна</a:t>
            </a:r>
          </a:p>
          <a:p>
            <a:r>
              <a:rPr lang="ru-RU" dirty="0">
                <a:solidFill>
                  <a:schemeClr val="tx2"/>
                </a:solidFill>
              </a:rPr>
              <a:t>МАОУ СОШ №52 </a:t>
            </a:r>
            <a:r>
              <a:rPr lang="ru-RU" dirty="0" err="1">
                <a:solidFill>
                  <a:schemeClr val="tx2"/>
                </a:solidFill>
              </a:rPr>
              <a:t>г.Краснодар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9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6CBCEB7-D70B-43C4-ADE7-77F54849C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137741"/>
              </p:ext>
            </p:extLst>
          </p:nvPr>
        </p:nvGraphicFramePr>
        <p:xfrm>
          <a:off x="1143000" y="1544382"/>
          <a:ext cx="8075140" cy="4080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0383">
                  <a:extLst>
                    <a:ext uri="{9D8B030D-6E8A-4147-A177-3AD203B41FA5}">
                      <a16:colId xmlns:a16="http://schemas.microsoft.com/office/drawing/2014/main" val="2525739934"/>
                    </a:ext>
                  </a:extLst>
                </a:gridCol>
                <a:gridCol w="743835">
                  <a:extLst>
                    <a:ext uri="{9D8B030D-6E8A-4147-A177-3AD203B41FA5}">
                      <a16:colId xmlns:a16="http://schemas.microsoft.com/office/drawing/2014/main" val="3427161388"/>
                    </a:ext>
                  </a:extLst>
                </a:gridCol>
                <a:gridCol w="1407127">
                  <a:extLst>
                    <a:ext uri="{9D8B030D-6E8A-4147-A177-3AD203B41FA5}">
                      <a16:colId xmlns:a16="http://schemas.microsoft.com/office/drawing/2014/main" val="3948038870"/>
                    </a:ext>
                  </a:extLst>
                </a:gridCol>
                <a:gridCol w="1481265">
                  <a:extLst>
                    <a:ext uri="{9D8B030D-6E8A-4147-A177-3AD203B41FA5}">
                      <a16:colId xmlns:a16="http://schemas.microsoft.com/office/drawing/2014/main" val="1438842461"/>
                    </a:ext>
                  </a:extLst>
                </a:gridCol>
                <a:gridCol w="1481265">
                  <a:extLst>
                    <a:ext uri="{9D8B030D-6E8A-4147-A177-3AD203B41FA5}">
                      <a16:colId xmlns:a16="http://schemas.microsoft.com/office/drawing/2014/main" val="1955552066"/>
                    </a:ext>
                  </a:extLst>
                </a:gridCol>
                <a:gridCol w="1481265">
                  <a:extLst>
                    <a:ext uri="{9D8B030D-6E8A-4147-A177-3AD203B41FA5}">
                      <a16:colId xmlns:a16="http://schemas.microsoft.com/office/drawing/2014/main" val="1559509589"/>
                    </a:ext>
                  </a:extLst>
                </a:gridCol>
              </a:tblGrid>
              <a:tr h="1501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Год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Кол-во детей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4800" dirty="0">
                          <a:effectLst/>
                        </a:rPr>
                        <a:t>«2»</a:t>
                      </a:r>
                      <a:endParaRPr lang="ru-RU" sz="4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4800" dirty="0">
                          <a:effectLst/>
                        </a:rPr>
                        <a:t>«3»</a:t>
                      </a:r>
                      <a:endParaRPr lang="ru-RU" sz="4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4800" dirty="0">
                          <a:effectLst/>
                        </a:rPr>
                        <a:t>«4»</a:t>
                      </a:r>
                      <a:endParaRPr lang="ru-RU" sz="4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4800" dirty="0">
                          <a:effectLst/>
                        </a:rPr>
                        <a:t>«5»</a:t>
                      </a:r>
                      <a:endParaRPr lang="ru-RU" sz="4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3996029"/>
                  </a:ext>
                </a:extLst>
              </a:tr>
              <a:tr h="5559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2025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2214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32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498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859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825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1243490"/>
                  </a:ext>
                </a:extLst>
              </a:tr>
              <a:tr h="5479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1,4 %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22,5 %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38,3 %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37,3 %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4967752"/>
                  </a:ext>
                </a:extLst>
              </a:tr>
              <a:tr h="61333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2026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2230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247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663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1304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850600"/>
                  </a:ext>
                </a:extLst>
              </a:tr>
              <a:tr h="861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0,7%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11,1%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29,7%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58,5%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7907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66A7DD2-F70B-44AF-B612-63E211F4C9E0}"/>
              </a:ext>
            </a:extLst>
          </p:cNvPr>
          <p:cNvSpPr txBox="1"/>
          <p:nvPr/>
        </p:nvSpPr>
        <p:spPr>
          <a:xfrm>
            <a:off x="1143000" y="386255"/>
            <a:ext cx="8284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Результаты ОГЭ-2026 по английскому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24802243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6080C219-23E8-4EF9-858B-6109BA280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259920"/>
              </p:ext>
            </p:extLst>
          </p:nvPr>
        </p:nvGraphicFramePr>
        <p:xfrm>
          <a:off x="-118241" y="354724"/>
          <a:ext cx="10641723" cy="6385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68200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5B8A69B-25B1-46D2-9EE4-1BDFA49AC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300223"/>
              </p:ext>
            </p:extLst>
          </p:nvPr>
        </p:nvGraphicFramePr>
        <p:xfrm>
          <a:off x="624017" y="957648"/>
          <a:ext cx="7784755" cy="5433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147">
                  <a:extLst>
                    <a:ext uri="{9D8B030D-6E8A-4147-A177-3AD203B41FA5}">
                      <a16:colId xmlns:a16="http://schemas.microsoft.com/office/drawing/2014/main" val="3226564310"/>
                    </a:ext>
                  </a:extLst>
                </a:gridCol>
                <a:gridCol w="1390733">
                  <a:extLst>
                    <a:ext uri="{9D8B030D-6E8A-4147-A177-3AD203B41FA5}">
                      <a16:colId xmlns:a16="http://schemas.microsoft.com/office/drawing/2014/main" val="2841708123"/>
                    </a:ext>
                  </a:extLst>
                </a:gridCol>
                <a:gridCol w="1390733">
                  <a:extLst>
                    <a:ext uri="{9D8B030D-6E8A-4147-A177-3AD203B41FA5}">
                      <a16:colId xmlns:a16="http://schemas.microsoft.com/office/drawing/2014/main" val="3078901660"/>
                    </a:ext>
                  </a:extLst>
                </a:gridCol>
                <a:gridCol w="1391571">
                  <a:extLst>
                    <a:ext uri="{9D8B030D-6E8A-4147-A177-3AD203B41FA5}">
                      <a16:colId xmlns:a16="http://schemas.microsoft.com/office/drawing/2014/main" val="837176904"/>
                    </a:ext>
                  </a:extLst>
                </a:gridCol>
                <a:gridCol w="1391571">
                  <a:extLst>
                    <a:ext uri="{9D8B030D-6E8A-4147-A177-3AD203B41FA5}">
                      <a16:colId xmlns:a16="http://schemas.microsoft.com/office/drawing/2014/main" val="1633214687"/>
                    </a:ext>
                  </a:extLst>
                </a:gridCol>
              </a:tblGrid>
              <a:tr h="324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Число участников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"2" 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"3" 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"4" 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"5"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7309114"/>
                  </a:ext>
                </a:extLst>
              </a:tr>
              <a:tr h="32449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ЗВО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187671"/>
                  </a:ext>
                </a:extLst>
              </a:tr>
              <a:tr h="64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397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9,5%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27,5%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63,%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5318840"/>
                  </a:ext>
                </a:extLst>
              </a:tr>
              <a:tr h="37851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КВО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804837"/>
                  </a:ext>
                </a:extLst>
              </a:tr>
              <a:tr h="64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480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0,4%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8,7%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30,3%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60,6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300915"/>
                  </a:ext>
                </a:extLst>
              </a:tr>
              <a:tr h="37851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ПВО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984423"/>
                  </a:ext>
                </a:extLst>
              </a:tr>
              <a:tr h="64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1017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0,8%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12,5%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30,6%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56,1%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950389"/>
                  </a:ext>
                </a:extLst>
              </a:tr>
              <a:tr h="37851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ЦВО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943076"/>
                  </a:ext>
                </a:extLst>
              </a:tr>
              <a:tr h="648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336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0,9%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11,3%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29,8%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58%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911797"/>
                  </a:ext>
                </a:extLst>
              </a:tr>
              <a:tr h="32449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971985"/>
                  </a:ext>
                </a:extLst>
              </a:tr>
              <a:tr h="4030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247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663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1304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35413662"/>
                  </a:ext>
                </a:extLst>
              </a:tr>
              <a:tr h="325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0,7%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11,1%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29,7%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58,5%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748223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F51D097-25D4-4338-9801-6366F5671C6A}"/>
              </a:ext>
            </a:extLst>
          </p:cNvPr>
          <p:cNvSpPr txBox="1"/>
          <p:nvPr/>
        </p:nvSpPr>
        <p:spPr>
          <a:xfrm>
            <a:off x="624017" y="96734"/>
            <a:ext cx="9044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Результаты ОГЭ по английскому языку по округам</a:t>
            </a:r>
          </a:p>
        </p:txBody>
      </p:sp>
    </p:spTree>
    <p:extLst>
      <p:ext uri="{BB962C8B-B14F-4D97-AF65-F5344CB8AC3E}">
        <p14:creationId xmlns:p14="http://schemas.microsoft.com/office/powerpoint/2010/main" val="325403548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68E7009-3016-4C50-996F-74DE031512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660645"/>
              </p:ext>
            </p:extLst>
          </p:nvPr>
        </p:nvGraphicFramePr>
        <p:xfrm>
          <a:off x="425669" y="307427"/>
          <a:ext cx="10255469" cy="627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275767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3A384906-1F9D-412D-8CEE-3FAEB23BA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979608"/>
              </p:ext>
            </p:extLst>
          </p:nvPr>
        </p:nvGraphicFramePr>
        <p:xfrm>
          <a:off x="1615581" y="1368403"/>
          <a:ext cx="5915864" cy="871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4421">
                  <a:extLst>
                    <a:ext uri="{9D8B030D-6E8A-4147-A177-3AD203B41FA5}">
                      <a16:colId xmlns:a16="http://schemas.microsoft.com/office/drawing/2014/main" val="2685044181"/>
                    </a:ext>
                  </a:extLst>
                </a:gridCol>
                <a:gridCol w="1154871">
                  <a:extLst>
                    <a:ext uri="{9D8B030D-6E8A-4147-A177-3AD203B41FA5}">
                      <a16:colId xmlns:a16="http://schemas.microsoft.com/office/drawing/2014/main" val="504677547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1339973214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3350318965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3907906063"/>
                    </a:ext>
                  </a:extLst>
                </a:gridCol>
              </a:tblGrid>
              <a:tr h="328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Отметка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763933"/>
                  </a:ext>
                </a:extLst>
              </a:tr>
              <a:tr h="479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Количество: 2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922779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C1B5D86C-F637-4CE5-83E8-BCD3DE21C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335029"/>
              </p:ext>
            </p:extLst>
          </p:nvPr>
        </p:nvGraphicFramePr>
        <p:xfrm>
          <a:off x="1615581" y="3799108"/>
          <a:ext cx="5915865" cy="797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4422">
                  <a:extLst>
                    <a:ext uri="{9D8B030D-6E8A-4147-A177-3AD203B41FA5}">
                      <a16:colId xmlns:a16="http://schemas.microsoft.com/office/drawing/2014/main" val="556638928"/>
                    </a:ext>
                  </a:extLst>
                </a:gridCol>
                <a:gridCol w="1154871">
                  <a:extLst>
                    <a:ext uri="{9D8B030D-6E8A-4147-A177-3AD203B41FA5}">
                      <a16:colId xmlns:a16="http://schemas.microsoft.com/office/drawing/2014/main" val="4269368551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4016645838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2703154257"/>
                    </a:ext>
                  </a:extLst>
                </a:gridCol>
                <a:gridCol w="1155524">
                  <a:extLst>
                    <a:ext uri="{9D8B030D-6E8A-4147-A177-3AD203B41FA5}">
                      <a16:colId xmlns:a16="http://schemas.microsoft.com/office/drawing/2014/main" val="3053984245"/>
                    </a:ext>
                  </a:extLst>
                </a:gridCol>
              </a:tblGrid>
              <a:tr h="398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Отметка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6410619"/>
                  </a:ext>
                </a:extLst>
              </a:tr>
              <a:tr h="398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Количество: 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36911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B8C2E27-0CB9-46D7-B543-625B7B80D01C}"/>
              </a:ext>
            </a:extLst>
          </p:cNvPr>
          <p:cNvSpPr txBox="1"/>
          <p:nvPr/>
        </p:nvSpPr>
        <p:spPr>
          <a:xfrm>
            <a:off x="1615581" y="654908"/>
            <a:ext cx="6974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Анализ ОГЭ-2026 по испанскому языку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912FDD-D5C3-42C0-94E2-D534AA3CC5D6}"/>
              </a:ext>
            </a:extLst>
          </p:cNvPr>
          <p:cNvSpPr txBox="1"/>
          <p:nvPr/>
        </p:nvSpPr>
        <p:spPr>
          <a:xfrm>
            <a:off x="1615581" y="3167390"/>
            <a:ext cx="7443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Анализ ОГЭ-2026 по французскому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228247049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EFA8AF-D11D-43B2-891B-8A88C6935F12}"/>
              </a:ext>
            </a:extLst>
          </p:cNvPr>
          <p:cNvSpPr txBox="1"/>
          <p:nvPr/>
        </p:nvSpPr>
        <p:spPr>
          <a:xfrm>
            <a:off x="747584" y="426307"/>
            <a:ext cx="821724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Рекомендации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1. Организовать внутришкольный аудит и повышение квалификации учителей английского языка в ОО, попавших в группу риска (высокий % «2»), с акцентом на ликвидацию пробелов в базовых языковых и речевых навыках.</a:t>
            </a:r>
          </a:p>
          <a:p>
            <a:endParaRPr lang="ru-RU" dirty="0"/>
          </a:p>
          <a:p>
            <a:pPr algn="just"/>
            <a:r>
              <a:rPr lang="ru-RU" dirty="0"/>
              <a:t>2. Изучить и внедрить позитивный опыт школ-лидеров (в частности, показавших 100% отличных результатов) в рамках городских методических объединений.</a:t>
            </a:r>
          </a:p>
          <a:p>
            <a:endParaRPr lang="ru-RU" dirty="0"/>
          </a:p>
          <a:p>
            <a:pPr algn="just"/>
            <a:r>
              <a:rPr lang="ru-RU" dirty="0"/>
              <a:t>3. Обеспечить адресное сопровождение слабоуспевающих обучающихся на этапе подготовки к ОГЭ-2027, используя ресурсы муниципальной методической службы.</a:t>
            </a:r>
          </a:p>
          <a:p>
            <a:endParaRPr lang="ru-RU" dirty="0"/>
          </a:p>
          <a:p>
            <a:pPr algn="just"/>
            <a:r>
              <a:rPr lang="ru-RU" dirty="0"/>
              <a:t>4. Учитывая положительную динамику, продолжить работу по совершенствованию содержания и технологий преподавания иностранного языка с ориентацией на достижение высоких образовательных результатов всеми категориями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69206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307</Words>
  <Application>Microsoft Office PowerPoint</Application>
  <PresentationFormat>Широкоэкранный</PresentationFormat>
  <Paragraphs>112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Аспект</vt:lpstr>
      <vt:lpstr>Анализ результатов ОГЭ-2026.  Точки трудностей и способы решения.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ОГЭ-2026. Точки трудностей и способы решения.</dc:title>
  <dc:creator>yulyok87@gmail.com</dc:creator>
  <cp:lastModifiedBy>yulyok87@gmail.com</cp:lastModifiedBy>
  <cp:revision>15</cp:revision>
  <dcterms:created xsi:type="dcterms:W3CDTF">2026-08-24T19:13:37Z</dcterms:created>
  <dcterms:modified xsi:type="dcterms:W3CDTF">2026-08-26T03:53:25Z</dcterms:modified>
</cp:coreProperties>
</file>