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9" r:id="rId1"/>
    <p:sldMasterId id="2147483663" r:id="rId2"/>
  </p:sldMasterIdLst>
  <p:notesMasterIdLst>
    <p:notesMasterId r:id="rId12"/>
  </p:notesMasterIdLst>
  <p:sldIdLst>
    <p:sldId id="308" r:id="rId3"/>
    <p:sldId id="338" r:id="rId4"/>
    <p:sldId id="284" r:id="rId5"/>
    <p:sldId id="344" r:id="rId6"/>
    <p:sldId id="324" r:id="rId7"/>
    <p:sldId id="343" r:id="rId8"/>
    <p:sldId id="345" r:id="rId9"/>
    <p:sldId id="346" r:id="rId10"/>
    <p:sldId id="323" r:id="rId11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0000"/>
    <a:srgbClr val="391FF9"/>
    <a:srgbClr val="008000"/>
    <a:srgbClr val="0000FF"/>
    <a:srgbClr val="009E33"/>
    <a:srgbClr val="009900"/>
    <a:srgbClr val="006600"/>
    <a:srgbClr val="990099"/>
    <a:srgbClr val="003399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19" autoAdjust="0"/>
    <p:restoredTop sz="91566" autoAdjust="0"/>
  </p:normalViewPr>
  <p:slideViewPr>
    <p:cSldViewPr showGuides="1">
      <p:cViewPr varScale="1">
        <p:scale>
          <a:sx n="58" d="100"/>
          <a:sy n="58" d="100"/>
        </p:scale>
        <p:origin x="1272" y="28"/>
      </p:cViewPr>
      <p:guideLst>
        <p:guide orient="horz" pos="225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0E307-7E31-44E7-AE5E-C4CBFCD46B72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9CFF8-1046-49D6-A2A6-5034D012FE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80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81400" y="685800"/>
            <a:ext cx="5561013" cy="3352800"/>
          </a:xfrm>
        </p:spPr>
        <p:txBody>
          <a:bodyPr/>
          <a:lstStyle>
            <a:lvl1pPr>
              <a:defRPr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181600" y="4038600"/>
            <a:ext cx="3960813" cy="17526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marL="0" indent="0" algn="ctr">
              <a:buFont typeface="Wingdings" panose="05000000000000000000" pitchFamily="2" charset="2"/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EAEAEA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EAEAEA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EAEAEA"/>
                </a:solidFill>
              </a:defRPr>
            </a:lvl1pPr>
          </a:lstStyle>
          <a:p>
            <a:fld id="{273F3423-FC36-46D7-811B-700821DF024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0872EF-6725-43A5-A177-0E8E1C3F0D1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8504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6600" y="533400"/>
            <a:ext cx="1905000" cy="5562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71600" y="533400"/>
            <a:ext cx="5562600" cy="55626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B3B4F3-DB62-4D64-A6DA-8E7E6417D79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9057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533400"/>
            <a:ext cx="7543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371600" y="1981200"/>
            <a:ext cx="37338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7338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6764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3429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2390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E3F20DB-4C2E-4B65-A8F3-AE9C4A9F3DC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1732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533400"/>
            <a:ext cx="7543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371600" y="1981200"/>
            <a:ext cx="76200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6764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3429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2390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6C79AF7-1728-4E9F-972F-D26514436E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85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857250"/>
            <a:ext cx="9956800" cy="1102519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149600" y="2286000"/>
            <a:ext cx="8534400" cy="131445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10DF4-0EFC-447F-B601-93DCC08481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603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012BF-A894-46FD-BC5D-BED24FDC52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163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305176"/>
            <a:ext cx="103632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180035"/>
            <a:ext cx="103632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0EB43-8203-44D6-B103-909EF41A09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695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30400" y="1200151"/>
            <a:ext cx="47244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0" y="1200151"/>
            <a:ext cx="47244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91923F-BD7C-4104-AD7E-8678CF0438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6198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109728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51335"/>
            <a:ext cx="5386917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631156"/>
            <a:ext cx="5386917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151335"/>
            <a:ext cx="5389033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631156"/>
            <a:ext cx="5389033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BBE01-331B-496C-8506-A97AB9141E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0570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BCC67-145E-4018-AB63-5C9E13ABE4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23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4C0B5-1C82-4658-9481-355E1F314CC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44611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D78E-0159-476B-B176-29C0C8152D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534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04787"/>
            <a:ext cx="4011084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04788"/>
            <a:ext cx="6815667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076326"/>
            <a:ext cx="4011084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5A470-C3D3-4E34-8B5F-46B4D482D4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8439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3600450"/>
            <a:ext cx="73152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459581"/>
            <a:ext cx="73152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4025503"/>
            <a:ext cx="73152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81CCE-3F6A-4DBB-B9C9-76BCD48CDF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280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4B1BD-CF0D-4422-BED2-63038EE772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0009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05979"/>
            <a:ext cx="2438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800" y="205979"/>
            <a:ext cx="71120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C9B61-007B-4ADB-A337-94F54DBBE8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118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ACD3C8-2459-4310-B088-EE01B76F799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5838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71600" y="1981200"/>
            <a:ext cx="37338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7338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C406F0-85E2-4020-9A4D-4814C46AE0B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1017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5C47B5-8897-4002-8760-040B740A7CD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3576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5DE68B-6C88-4968-847F-04C5CD9E4B1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1376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49F7FD-0644-4079-B273-7925541274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357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54E38-7A4A-44C4-9D63-C047B72AEE5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3350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2F5C05-8B6D-4C71-81DE-2A52E6BACE8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4784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533400"/>
            <a:ext cx="7543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50000"/>
              </a:spcBef>
              <a:defRPr sz="1400"/>
            </a:lvl1pPr>
          </a:lstStyle>
          <a:p>
            <a:endParaRPr lang="ru-RU" alt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ru-RU" alt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B6AE853B-BA92-4B48-BDA3-6B61E5F5F554}" type="slidenum">
              <a:rPr lang="ru-RU" altLang="ru-RU"/>
              <a:pPr/>
              <a:t>‹#›</a:t>
            </a:fld>
            <a:endParaRPr lang="ru-RU" altLang="ru-RU"/>
          </a:p>
        </p:txBody>
      </p:sp>
      <p:pic>
        <p:nvPicPr>
          <p:cNvPr id="3078" name="Picture 6" descr="strtegic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981200"/>
            <a:ext cx="762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w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95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74638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239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7800" y="6245225"/>
            <a:ext cx="1905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A88AEC64-E3DC-4DCD-83B8-E0754FE986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048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643063" y="1143000"/>
            <a:ext cx="7196137" cy="1470025"/>
          </a:xfrm>
        </p:spPr>
        <p:txBody>
          <a:bodyPr/>
          <a:lstStyle/>
          <a:p>
            <a:pPr algn="ctr" eaLnBrk="1" hangingPunct="1"/>
            <a:r>
              <a:rPr lang="ru-RU" sz="4000">
                <a:latin typeface="Arial" charset="0"/>
              </a:rPr>
              <a:t>О ком идёт речь?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2362200" y="3048000"/>
            <a:ext cx="6400800" cy="1752600"/>
          </a:xfrm>
        </p:spPr>
        <p:txBody>
          <a:bodyPr/>
          <a:lstStyle/>
          <a:p>
            <a:pPr eaLnBrk="1" hangingPunct="1"/>
            <a:endParaRPr lang="ru-RU">
              <a:latin typeface="Arial" charset="0"/>
            </a:endParaRPr>
          </a:p>
        </p:txBody>
      </p:sp>
      <p:pic>
        <p:nvPicPr>
          <p:cNvPr id="4" name="Picture 4" descr="master11_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4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71868" y="785794"/>
            <a:ext cx="528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3309E7"/>
                </a:solidFill>
                <a:latin typeface="Arial Black" pitchFamily="34" charset="0"/>
              </a:rPr>
              <a:t>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3309E7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3347864" y="476671"/>
            <a:ext cx="5616624" cy="3768305"/>
          </a:xfrm>
          <a:prstGeom prst="rect">
            <a:avLst/>
          </a:prstGeom>
          <a:solidFill>
            <a:schemeClr val="accent3">
              <a:alpha val="50000"/>
            </a:schemeClr>
          </a:solidFill>
          <a:ln w="76200">
            <a:solidFill>
              <a:srgbClr val="CC33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3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algn="ctr">
              <a:lnSpc>
                <a:spcPts val="4300"/>
              </a:lnSpc>
              <a:spcBef>
                <a:spcPts val="0"/>
              </a:spcBef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Итоги ЕГЭ по истории 2026 года: анализ результатов и тенденции развития</a:t>
            </a:r>
            <a:endParaRPr lang="ru-RU" altLang="ru-RU" sz="48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 Pro Black" panose="02040A02050405020203" pitchFamily="18" charset="0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4932040" y="4679952"/>
            <a:ext cx="4032448" cy="1917399"/>
          </a:xfrm>
          <a:prstGeom prst="rect">
            <a:avLst/>
          </a:prstGeom>
          <a:solidFill>
            <a:schemeClr val="accent3">
              <a:alpha val="50000"/>
            </a:schemeClr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3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algn="ctr">
              <a:lnSpc>
                <a:spcPts val="2800"/>
              </a:lnSpc>
              <a:spcBef>
                <a:spcPts val="0"/>
              </a:spcBef>
            </a:pPr>
            <a:r>
              <a:rPr lang="ru-RU" altLang="ru-RU" sz="3000" b="1" kern="0" dirty="0">
                <a:solidFill>
                  <a:srgbClr val="000099"/>
                </a:solidFill>
              </a:rPr>
              <a:t>  </a:t>
            </a:r>
            <a:r>
              <a:rPr lang="ru-RU" altLang="ru-RU" sz="3000" b="1" kern="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Беляева Татьяна Ивановна, </a:t>
            </a:r>
          </a:p>
          <a:p>
            <a:pPr algn="ctr">
              <a:lnSpc>
                <a:spcPts val="2800"/>
              </a:lnSpc>
              <a:spcBef>
                <a:spcPts val="0"/>
              </a:spcBef>
            </a:pPr>
            <a:r>
              <a:rPr lang="ru-RU" altLang="ru-RU" sz="3000" b="1" kern="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истории </a:t>
            </a:r>
          </a:p>
          <a:p>
            <a:pPr algn="ctr">
              <a:lnSpc>
                <a:spcPts val="2800"/>
              </a:lnSpc>
              <a:spcBef>
                <a:spcPts val="0"/>
              </a:spcBef>
            </a:pPr>
            <a:r>
              <a:rPr lang="ru-RU" altLang="ru-RU" sz="3000" b="1" kern="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МАОУ гимназии №23 </a:t>
            </a:r>
          </a:p>
          <a:p>
            <a:pPr algn="ctr">
              <a:lnSpc>
                <a:spcPts val="2800"/>
              </a:lnSpc>
              <a:spcBef>
                <a:spcPts val="0"/>
              </a:spcBef>
            </a:pPr>
            <a:r>
              <a:rPr lang="ru-RU" altLang="ru-RU" sz="3000" b="1" kern="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Краснодара</a:t>
            </a:r>
          </a:p>
        </p:txBody>
      </p:sp>
    </p:spTree>
    <p:extLst>
      <p:ext uri="{BB962C8B-B14F-4D97-AF65-F5344CB8AC3E}">
        <p14:creationId xmlns:p14="http://schemas.microsoft.com/office/powerpoint/2010/main" val="151191077"/>
      </p:ext>
    </p:extLst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619672" y="116632"/>
            <a:ext cx="7200800" cy="1296144"/>
          </a:xfrm>
          <a:prstGeom prst="rect">
            <a:avLst/>
          </a:prstGeom>
          <a:ln w="57150">
            <a:solidFill>
              <a:srgbClr val="A5002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Общая статистика        экзамена 2026 года</a:t>
            </a:r>
            <a:endParaRPr lang="ru-RU" alt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 Pro Black" panose="02040A02050405020203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0BBECB-A3BB-A94C-014E-886217C4E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632" y="1628800"/>
            <a:ext cx="7731968" cy="5112568"/>
          </a:xfrm>
        </p:spPr>
        <p:txBody>
          <a:bodyPr/>
          <a:lstStyle/>
          <a:p>
            <a:pPr algn="just">
              <a:lnSpc>
                <a:spcPts val="4500"/>
              </a:lnSpc>
              <a:spcBef>
                <a:spcPts val="0"/>
              </a:spcBef>
            </a:pPr>
            <a:r>
              <a:rPr lang="ru-RU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Всего заданий – 21; из них по типу задания: с кратким ответом–12; с развёрнутым ответом – 9; </a:t>
            </a:r>
          </a:p>
          <a:p>
            <a:pPr algn="just">
              <a:lnSpc>
                <a:spcPts val="4500"/>
              </a:lnSpc>
              <a:spcBef>
                <a:spcPts val="0"/>
              </a:spcBef>
            </a:pPr>
            <a:r>
              <a:rPr lang="ru-RU" sz="44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Максимальный первичный балл за работу – 42. </a:t>
            </a:r>
          </a:p>
          <a:p>
            <a:pPr algn="just">
              <a:lnSpc>
                <a:spcPts val="4500"/>
              </a:lnSpc>
              <a:spcBef>
                <a:spcPts val="0"/>
              </a:spcBef>
            </a:pPr>
            <a:r>
              <a:rPr lang="ru-RU" sz="4400" b="1" dirty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Общее время выполнения работы – 3 часа 30 минут (210 мин.).</a:t>
            </a:r>
          </a:p>
          <a:p>
            <a:pPr marL="0" indent="0" algn="just">
              <a:lnSpc>
                <a:spcPts val="4000"/>
              </a:lnSpc>
              <a:spcBef>
                <a:spcPts val="0"/>
              </a:spcBef>
              <a:buNone/>
            </a:pP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446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340926" y="116632"/>
            <a:ext cx="7803074" cy="122413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rgbClr val="A50021"/>
            </a:solidFill>
          </a:ln>
          <a:effectLst>
            <a:outerShdw blurRad="50800" dist="635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endParaRPr lang="ru-RU" sz="3600" b="1" dirty="0">
              <a:solidFill>
                <a:srgbClr val="96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  <a:p>
            <a:pPr>
              <a:lnSpc>
                <a:spcPts val="4000"/>
              </a:lnSpc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Структура КИМ и проблемы выполнения заданий</a:t>
            </a:r>
          </a:p>
          <a:p>
            <a:endParaRPr lang="ru-RU" altLang="ru-RU" sz="3600" b="1" dirty="0">
              <a:solidFill>
                <a:srgbClr val="96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0BBECB-A3BB-A94C-014E-886217C4E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496" y="1196752"/>
            <a:ext cx="8020000" cy="5661248"/>
          </a:xfrm>
        </p:spPr>
        <p:txBody>
          <a:bodyPr/>
          <a:lstStyle/>
          <a:p>
            <a:pPr marL="0" indent="0" algn="just">
              <a:lnSpc>
                <a:spcPts val="2700"/>
              </a:lnSpc>
              <a:spcBef>
                <a:spcPts val="0"/>
              </a:spcBef>
              <a:buNone/>
            </a:pPr>
            <a:r>
              <a:rPr lang="ru-RU" sz="27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D684A0-4608-F2E7-2580-022972F634A4}"/>
              </a:ext>
            </a:extLst>
          </p:cNvPr>
          <p:cNvSpPr txBox="1"/>
          <p:nvPr/>
        </p:nvSpPr>
        <p:spPr>
          <a:xfrm>
            <a:off x="1187624" y="1484784"/>
            <a:ext cx="7956376" cy="52959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700"/>
              </a:lnSpc>
            </a:pPr>
            <a:r>
              <a:rPr lang="ru-RU" sz="2900" b="1" dirty="0">
                <a:solidFill>
                  <a:srgbClr val="0000FF"/>
                </a:solidFill>
                <a:latin typeface="Georgia Pro Black" panose="02040A02050405020203" pitchFamily="18" charset="0"/>
              </a:rPr>
              <a:t>Часть 1. Высокий процент </a:t>
            </a:r>
            <a:r>
              <a:rPr lang="ru-RU" sz="2900" b="1" dirty="0" err="1">
                <a:solidFill>
                  <a:srgbClr val="0000FF"/>
                </a:solidFill>
                <a:latin typeface="Georgia Pro Black" panose="02040A02050405020203" pitchFamily="18" charset="0"/>
              </a:rPr>
              <a:t>выпол</a:t>
            </a:r>
            <a:r>
              <a:rPr lang="ru-RU" sz="2900" b="1" dirty="0">
                <a:solidFill>
                  <a:srgbClr val="0000FF"/>
                </a:solidFill>
                <a:latin typeface="Georgia Pro Black" panose="02040A02050405020203" pitchFamily="18" charset="0"/>
              </a:rPr>
              <a:t>-нения базовых дат и терминов. Ошибки возникают из-за </a:t>
            </a:r>
            <a:r>
              <a:rPr lang="ru-RU" sz="2900" b="1" dirty="0" err="1">
                <a:solidFill>
                  <a:srgbClr val="0000FF"/>
                </a:solidFill>
                <a:latin typeface="Georgia Pro Black" panose="02040A02050405020203" pitchFamily="18" charset="0"/>
              </a:rPr>
              <a:t>невнима-мательности</a:t>
            </a:r>
            <a:r>
              <a:rPr lang="ru-RU" sz="2900" b="1" dirty="0">
                <a:solidFill>
                  <a:srgbClr val="0000FF"/>
                </a:solidFill>
                <a:latin typeface="Georgia Pro Black" panose="02040A02050405020203" pitchFamily="18" charset="0"/>
              </a:rPr>
              <a:t> абитуриентов при пе-</a:t>
            </a:r>
            <a:r>
              <a:rPr lang="ru-RU" sz="2900" b="1" dirty="0" err="1">
                <a:solidFill>
                  <a:srgbClr val="0000FF"/>
                </a:solidFill>
                <a:latin typeface="Georgia Pro Black" panose="02040A02050405020203" pitchFamily="18" charset="0"/>
              </a:rPr>
              <a:t>реносе</a:t>
            </a:r>
            <a:r>
              <a:rPr lang="ru-RU" sz="2900" b="1" dirty="0">
                <a:solidFill>
                  <a:srgbClr val="0000FF"/>
                </a:solidFill>
                <a:latin typeface="Georgia Pro Black" panose="02040A02050405020203" pitchFamily="18" charset="0"/>
              </a:rPr>
              <a:t> ответов.</a:t>
            </a:r>
          </a:p>
          <a:p>
            <a:pPr algn="just">
              <a:lnSpc>
                <a:spcPts val="3700"/>
              </a:lnSpc>
            </a:pPr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Часть 2. Задания на работу с исто-</a:t>
            </a:r>
            <a:r>
              <a:rPr lang="ru-RU" sz="3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рическими</a:t>
            </a:r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 источниками (задания 18–19) и причинно-следственные связи (задание 20–21) выявляют нехватку навыков аргументации у части школьников.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CEA4096-023B-44D2-528C-BF35D4B5E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>
            <a:extLst>
              <a:ext uri="{FF2B5EF4-FFF2-40B4-BE49-F238E27FC236}">
                <a16:creationId xmlns:a16="http://schemas.microsoft.com/office/drawing/2014/main" id="{8F0E9515-30C4-0777-CE5F-0A1C8AFFA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0" y="116632"/>
            <a:ext cx="7632848" cy="86409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rgbClr val="A50021"/>
            </a:solidFill>
          </a:ln>
          <a:effectLst>
            <a:outerShdw blurRad="50800" dist="635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ru-RU" alt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Типичные ошибки участников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E23306-681F-7AA2-E459-63675223A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624" y="1052736"/>
            <a:ext cx="7956376" cy="5805264"/>
          </a:xfrm>
        </p:spPr>
        <p:txBody>
          <a:bodyPr/>
          <a:lstStyle/>
          <a:p>
            <a:pPr marL="0" indent="0" algn="just">
              <a:lnSpc>
                <a:spcPts val="37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1) Всемирная история: незнание синхронизации отечественных и зарубежных процессов.</a:t>
            </a:r>
          </a:p>
          <a:p>
            <a:pPr marL="0" indent="0" algn="just">
              <a:lnSpc>
                <a:spcPts val="37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2) Великая Отечественная вой- на: путаница в деталях </a:t>
            </a:r>
            <a:r>
              <a:rPr lang="ru-RU" b="1" dirty="0" err="1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фронто-вых</a:t>
            </a:r>
            <a:r>
              <a:rPr lang="ru-RU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 операций, именах </a:t>
            </a:r>
            <a:r>
              <a:rPr lang="ru-RU" b="1" dirty="0" err="1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полко-водцев</a:t>
            </a:r>
            <a:r>
              <a:rPr lang="ru-RU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 и названиях документов.</a:t>
            </a:r>
          </a:p>
          <a:p>
            <a:pPr marL="0" indent="0" algn="just">
              <a:lnSpc>
                <a:spcPts val="37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3) Неумение формулировать ар-</a:t>
            </a:r>
            <a:r>
              <a:rPr lang="ru-RU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гументы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: приведение абстракт-</a:t>
            </a:r>
            <a:r>
              <a:rPr lang="ru-RU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ных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 фактов вместо конкретных исторических единиц (дат, имён, названий).</a:t>
            </a:r>
          </a:p>
        </p:txBody>
      </p:sp>
    </p:spTree>
    <p:extLst>
      <p:ext uri="{BB962C8B-B14F-4D97-AF65-F5344CB8AC3E}">
        <p14:creationId xmlns:p14="http://schemas.microsoft.com/office/powerpoint/2010/main" val="3901997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619672" y="0"/>
            <a:ext cx="7272808" cy="69269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rgbClr val="A50021"/>
            </a:solidFill>
          </a:ln>
          <a:effectLst>
            <a:outerShdw blurRad="50800" dist="635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ru-RU" alt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Изменения в ЕГЭ 2027 года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0BBECB-A3BB-A94C-014E-886217C4E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640" y="692696"/>
            <a:ext cx="7659960" cy="6165304"/>
          </a:xfrm>
        </p:spPr>
        <p:txBody>
          <a:bodyPr/>
          <a:lstStyle/>
          <a:p>
            <a:pPr marL="0" indent="0" algn="just">
              <a:lnSpc>
                <a:spcPts val="2500"/>
              </a:lnSpc>
              <a:spcBef>
                <a:spcPts val="0"/>
              </a:spcBef>
              <a:buNone/>
            </a:pPr>
            <a:r>
              <a:rPr lang="ru-RU" sz="25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Серьезных изменений и усложнений в самом формате ЕГЭ по истории на 2027 год Минпросвещения и Рособрнадзор не планируют, однако структура КИМ претерпевает точечные корректировки. </a:t>
            </a:r>
          </a:p>
          <a:p>
            <a:pPr marL="0" indent="0" algn="just">
              <a:lnSpc>
                <a:spcPts val="2500"/>
              </a:lnSpc>
              <a:spcBef>
                <a:spcPts val="0"/>
              </a:spcBef>
              <a:buNone/>
            </a:pPr>
            <a:r>
              <a:rPr lang="ru-RU" sz="25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Главные изменения в КИМ ЕГЭ по истории:</a:t>
            </a:r>
          </a:p>
          <a:p>
            <a:pPr marL="0" indent="0" algn="just">
              <a:lnSpc>
                <a:spcPts val="2500"/>
              </a:lnSpc>
              <a:spcBef>
                <a:spcPts val="0"/>
              </a:spcBef>
              <a:buNone/>
            </a:pPr>
            <a:r>
              <a:rPr lang="ru-RU" sz="25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новое задание № 15: добавлено задание на работу с историческим источником, которое нацелено на проверку знаний по всеобщей истории;</a:t>
            </a:r>
          </a:p>
          <a:p>
            <a:pPr marL="0" indent="0" algn="just">
              <a:lnSpc>
                <a:spcPts val="2500"/>
              </a:lnSpc>
              <a:spcBef>
                <a:spcPts val="0"/>
              </a:spcBef>
              <a:buNone/>
            </a:pPr>
            <a:r>
              <a:rPr lang="ru-RU" sz="2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корректировка задания № 20 (бывшее № 19): фокус смещён на глубокое понимание исторических понятий и способность грамотно использовать их в контексте;</a:t>
            </a:r>
          </a:p>
          <a:p>
            <a:pPr marL="0" indent="0" algn="just">
              <a:lnSpc>
                <a:spcPts val="2500"/>
              </a:lnSpc>
              <a:spcBef>
                <a:spcPts val="0"/>
              </a:spcBef>
              <a:buNone/>
            </a:pPr>
            <a:r>
              <a:rPr lang="ru-RU" sz="2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изменения в задании № 22 (бывшее № 21): из него полностью убран блок по всеобщей истории. Теперь требуется привести два аргумента в подтверждение точки зрения исключительно по истории России, а максимальный балл снижен с 3 до 2. </a:t>
            </a:r>
          </a:p>
          <a:p>
            <a:pPr marL="0" indent="0" algn="just">
              <a:lnSpc>
                <a:spcPts val="2500"/>
              </a:lnSpc>
              <a:spcBef>
                <a:spcPts val="0"/>
              </a:spcBef>
              <a:buNone/>
            </a:pPr>
            <a:endParaRPr lang="ru-RU" sz="25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lnSpc>
                <a:spcPts val="2500"/>
              </a:lnSpc>
              <a:spcBef>
                <a:spcPts val="0"/>
              </a:spcBef>
              <a:buNone/>
            </a:pPr>
            <a:endParaRPr lang="ru-RU" sz="25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4444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3C6218E-4D77-781D-DADD-BF23C7EB7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>
            <a:extLst>
              <a:ext uri="{FF2B5EF4-FFF2-40B4-BE49-F238E27FC236}">
                <a16:creationId xmlns:a16="http://schemas.microsoft.com/office/drawing/2014/main" id="{D2D8D5E4-C4ED-4529-360D-148FA4865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16632"/>
            <a:ext cx="7272808" cy="79208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rgbClr val="A50021"/>
            </a:solidFill>
          </a:ln>
          <a:effectLst>
            <a:outerShdw blurRad="50800" dist="635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ru-RU" alt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Тенденции в развитии ЕГЭ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B8528F-FFC1-45ED-922F-1CB6E9BA4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632" y="980728"/>
            <a:ext cx="7884368" cy="5877272"/>
          </a:xfrm>
        </p:spPr>
        <p:txBody>
          <a:bodyPr/>
          <a:lstStyle/>
          <a:p>
            <a:pPr marL="0" indent="0" algn="just">
              <a:lnSpc>
                <a:spcPts val="2700"/>
              </a:lnSpc>
              <a:spcBef>
                <a:spcPts val="0"/>
              </a:spcBef>
              <a:buNone/>
            </a:pPr>
            <a:r>
              <a:rPr lang="ru-RU" sz="2700" b="1" dirty="0">
                <a:solidFill>
                  <a:srgbClr val="391F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В демонстрационный вариант КИМ добавлено Приложение, в котором указаны параграфы государственных учебников истории, </a:t>
            </a:r>
            <a:r>
              <a:rPr lang="ru-RU" sz="2700" b="1" dirty="0" err="1">
                <a:solidFill>
                  <a:srgbClr val="391F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содер-жащие</a:t>
            </a:r>
            <a:r>
              <a:rPr lang="ru-RU" sz="2700" b="1" dirty="0">
                <a:solidFill>
                  <a:srgbClr val="391F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учебный материал, который необходим для выполнения каждого задания демон-</a:t>
            </a:r>
            <a:r>
              <a:rPr lang="ru-RU" sz="2700" b="1" dirty="0" err="1">
                <a:solidFill>
                  <a:srgbClr val="391F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страционного</a:t>
            </a:r>
            <a:r>
              <a:rPr lang="ru-RU" sz="2700" b="1" dirty="0">
                <a:solidFill>
                  <a:srgbClr val="391F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варианта ЕГЭ.</a:t>
            </a:r>
          </a:p>
          <a:p>
            <a:pPr marL="0" indent="0" algn="just">
              <a:lnSpc>
                <a:spcPts val="2700"/>
              </a:lnSpc>
              <a:spcBef>
                <a:spcPts val="0"/>
              </a:spcBef>
              <a:buNone/>
            </a:pPr>
            <a:r>
              <a:rPr lang="ru-RU" sz="27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Слухи о том, что ЕГЭ по истории сделают обязательным для всех выпускников 11 классов, не подтвердились – экзамен по-прежнему сдают только по выбору (обязателен для поступления на ряд гуманитарных специальностей). </a:t>
            </a:r>
          </a:p>
          <a:p>
            <a:pPr marL="0" indent="0" algn="just">
              <a:lnSpc>
                <a:spcPts val="2700"/>
              </a:lnSpc>
              <a:spcBef>
                <a:spcPts val="0"/>
              </a:spcBef>
              <a:buNone/>
            </a:pPr>
            <a:r>
              <a:rPr lang="ru-RU" sz="27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Нововведения для ОГЭ: важное изменение затронет девятиклассников – вводится устный зачёт/экзамен по истории как допуск к ГИА (отработка механизма запланирована на ближайшие годы), что усилит общую подготовку к старшей школе. </a:t>
            </a:r>
          </a:p>
          <a:p>
            <a:pPr marL="0" indent="0" algn="just">
              <a:lnSpc>
                <a:spcPts val="2500"/>
              </a:lnSpc>
              <a:spcBef>
                <a:spcPts val="0"/>
              </a:spcBef>
              <a:buNone/>
            </a:pPr>
            <a:endParaRPr lang="ru-RU" sz="25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lnSpc>
                <a:spcPts val="2500"/>
              </a:lnSpc>
              <a:spcBef>
                <a:spcPts val="0"/>
              </a:spcBef>
              <a:buNone/>
            </a:pPr>
            <a:endParaRPr lang="ru-RU" sz="25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lnSpc>
                <a:spcPts val="2500"/>
              </a:lnSpc>
              <a:spcBef>
                <a:spcPts val="0"/>
              </a:spcBef>
              <a:buNone/>
            </a:pPr>
            <a:endParaRPr lang="ru-RU" sz="25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lnSpc>
                <a:spcPts val="2500"/>
              </a:lnSpc>
              <a:spcBef>
                <a:spcPts val="0"/>
              </a:spcBef>
              <a:buNone/>
            </a:pPr>
            <a:endParaRPr lang="ru-RU" sz="25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lnSpc>
                <a:spcPts val="2500"/>
              </a:lnSpc>
              <a:spcBef>
                <a:spcPts val="0"/>
              </a:spcBef>
              <a:buNone/>
            </a:pPr>
            <a:endParaRPr lang="ru-RU" sz="25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9759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63ECC0F-F3A6-92AE-39F3-7B4177DCC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>
            <a:extLst>
              <a:ext uri="{FF2B5EF4-FFF2-40B4-BE49-F238E27FC236}">
                <a16:creationId xmlns:a16="http://schemas.microsoft.com/office/drawing/2014/main" id="{52D5BA1A-8C79-20F9-B4C9-40C1BAE85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664" y="0"/>
            <a:ext cx="7272808" cy="69269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rgbClr val="A50021"/>
            </a:solidFill>
          </a:ln>
          <a:effectLst>
            <a:outerShdw blurRad="50800" dist="635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ru-RU" alt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Критерии оценивания заданий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C5A0BD-F7AA-FC47-DA9C-B6F3A8B76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836712"/>
            <a:ext cx="8172400" cy="6021288"/>
          </a:xfrm>
        </p:spPr>
        <p:txBody>
          <a:bodyPr/>
          <a:lstStyle/>
          <a:p>
            <a:pPr algn="just">
              <a:lnSpc>
                <a:spcPts val="2600"/>
              </a:lnSpc>
              <a:spcBef>
                <a:spcPts val="0"/>
              </a:spcBef>
            </a:pPr>
            <a:r>
              <a:rPr lang="ru-RU" sz="2700" b="1" dirty="0">
                <a:solidFill>
                  <a:srgbClr val="009E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ЕГЭ по истории в 2027 году предполагает выполнение 22 заданий. Из них 8 – это задания базового уровня сложности, 11 – повышенного уровня сложности, 3 – высокого уровня сложности. </a:t>
            </a:r>
          </a:p>
          <a:p>
            <a:pPr algn="just">
              <a:lnSpc>
                <a:spcPts val="2600"/>
              </a:lnSpc>
              <a:spcBef>
                <a:spcPts val="0"/>
              </a:spcBef>
            </a:pPr>
            <a:r>
              <a:rPr lang="ru-RU" sz="27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На 12 заданий нужно дать краткий ответ, а 10 заданий требуют развернутого ответа. Первые</a:t>
            </a:r>
          </a:p>
          <a:p>
            <a:pPr algn="just">
              <a:lnSpc>
                <a:spcPts val="2600"/>
              </a:lnSpc>
              <a:spcBef>
                <a:spcPts val="0"/>
              </a:spcBef>
            </a:pPr>
            <a:r>
              <a:rPr lang="ru-RU" sz="27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заданий включают в себя проверку знания дат, фактов, исторических процессов и явлений; умения определять исторические термины, устанавливать исторические соответствия, систематизировать историческую информацию, работать с текстами документов, источников и историческими картами. </a:t>
            </a:r>
          </a:p>
          <a:p>
            <a:pPr algn="just">
              <a:lnSpc>
                <a:spcPts val="2600"/>
              </a:lnSpc>
              <a:spcBef>
                <a:spcPts val="0"/>
              </a:spcBef>
            </a:pPr>
            <a:r>
              <a:rPr lang="ru-RU" sz="27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Задания </a:t>
            </a:r>
            <a:r>
              <a:rPr lang="ru-RU" sz="2700" b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№13-22 </a:t>
            </a:r>
            <a:r>
              <a:rPr lang="ru-RU" sz="27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предполагают проверку умения проводить поиск исторической </a:t>
            </a:r>
            <a:r>
              <a:rPr lang="ru-RU" sz="27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инфор-мации</a:t>
            </a:r>
            <a:r>
              <a:rPr lang="ru-RU" sz="27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использовать исторические сведения для аргументации в ходе дискуссии.</a:t>
            </a:r>
          </a:p>
          <a:p>
            <a:pPr algn="just">
              <a:lnSpc>
                <a:spcPts val="2500"/>
              </a:lnSpc>
              <a:spcBef>
                <a:spcPts val="0"/>
              </a:spcBef>
            </a:pPr>
            <a:endParaRPr lang="ru-RU" sz="27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ts val="2500"/>
              </a:lnSpc>
              <a:spcBef>
                <a:spcPts val="0"/>
              </a:spcBef>
            </a:pPr>
            <a:endParaRPr lang="ru-RU" sz="23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0536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FCE2CEA-CE8E-7ABC-C538-A66D5EC94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>
            <a:extLst>
              <a:ext uri="{FF2B5EF4-FFF2-40B4-BE49-F238E27FC236}">
                <a16:creationId xmlns:a16="http://schemas.microsoft.com/office/drawing/2014/main" id="{2EFE5807-79D3-3D33-DA0E-1DABD79E4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16632"/>
            <a:ext cx="6912768" cy="72008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rgbClr val="A50021"/>
            </a:solidFill>
          </a:ln>
          <a:effectLst>
            <a:outerShdw blurRad="50800" dist="635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ru-RU" alt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Black" panose="02040A02050405020203" pitchFamily="18" charset="0"/>
              </a:rPr>
              <a:t>Пересдача ЕГЭ и апелляция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0D1081-6509-96BE-C031-11F173605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908720"/>
            <a:ext cx="8244408" cy="5949280"/>
          </a:xfrm>
        </p:spPr>
        <p:txBody>
          <a:bodyPr/>
          <a:lstStyle/>
          <a:p>
            <a:pPr algn="just">
              <a:lnSpc>
                <a:spcPts val="25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По новым правилам, пересдать ЕГЭ по истории могут выпускники, получившие удовлетворительные оценки, но недовольные своими низкими баллами. </a:t>
            </a:r>
          </a:p>
          <a:p>
            <a:pPr algn="just">
              <a:lnSpc>
                <a:spcPts val="25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391F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К пересдаче не допускаются учащиеся, не сдавшие более двух предметов, нарушившие правила поведения на экзамене (использование шпаргалок, телефона), не явившиеся на экзамен без уважительной причины.</a:t>
            </a:r>
          </a:p>
          <a:p>
            <a:pPr algn="just">
              <a:lnSpc>
                <a:spcPts val="25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Апелляция возможна в следующих случаях: технические сбои, нарушение порядка </a:t>
            </a:r>
            <a:r>
              <a:rPr lang="ru-RU" sz="2800" b="1" dirty="0" err="1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проведе-ния</a:t>
            </a:r>
            <a:r>
              <a:rPr lang="ru-RU" sz="2800" b="1" dirty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экзамена, несогласие с результатами оценки 2-ой части ЕГЭ. </a:t>
            </a:r>
          </a:p>
          <a:p>
            <a:pPr algn="just">
              <a:lnSpc>
                <a:spcPts val="25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 Заявление на апелляцию необходимо подать в течение двух рабочих дней после </a:t>
            </a: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опубли-кования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результатов ЕГЭ. Его специальная комиссия должна рассмотреть в течение четырех рабочих дней.</a:t>
            </a:r>
          </a:p>
          <a:p>
            <a:pPr algn="just">
              <a:lnSpc>
                <a:spcPts val="2500"/>
              </a:lnSpc>
              <a:spcBef>
                <a:spcPts val="0"/>
              </a:spcBef>
            </a:pPr>
            <a:endParaRPr lang="ru-RU" sz="23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0049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3581401" y="1484784"/>
            <a:ext cx="5095056" cy="2553816"/>
          </a:xfrm>
          <a:effectLst>
            <a:outerShdw blurRad="50800" dist="635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5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684649158"/>
      </p:ext>
    </p:extLst>
  </p:cSld>
  <p:clrMapOvr>
    <a:masterClrMapping/>
  </p:clrMapOvr>
</p:sld>
</file>

<file path=ppt/theme/theme1.xml><?xml version="1.0" encoding="utf-8"?>
<a:theme xmlns:a="http://schemas.openxmlformats.org/drawingml/2006/main" name="Стратегия">
  <a:themeElements>
    <a:clrScheme name="Стратегия 2">
      <a:dk1>
        <a:srgbClr val="000000"/>
      </a:dk1>
      <a:lt1>
        <a:srgbClr val="E9E2B6"/>
      </a:lt1>
      <a:dk2>
        <a:srgbClr val="996600"/>
      </a:dk2>
      <a:lt2>
        <a:srgbClr val="786950"/>
      </a:lt2>
      <a:accent1>
        <a:srgbClr val="727DE0"/>
      </a:accent1>
      <a:accent2>
        <a:srgbClr val="D54F41"/>
      </a:accent2>
      <a:accent3>
        <a:srgbClr val="F2EED7"/>
      </a:accent3>
      <a:accent4>
        <a:srgbClr val="000000"/>
      </a:accent4>
      <a:accent5>
        <a:srgbClr val="BCBFED"/>
      </a:accent5>
      <a:accent6>
        <a:srgbClr val="C1473A"/>
      </a:accent6>
      <a:hlink>
        <a:srgbClr val="003300"/>
      </a:hlink>
      <a:folHlink>
        <a:srgbClr val="339933"/>
      </a:folHlink>
    </a:clrScheme>
    <a:fontScheme name="Стратег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Стратегия 1">
        <a:dk1>
          <a:srgbClr val="000000"/>
        </a:dk1>
        <a:lt1>
          <a:srgbClr val="EAEAEA"/>
        </a:lt1>
        <a:dk2>
          <a:srgbClr val="819E81"/>
        </a:dk2>
        <a:lt2>
          <a:srgbClr val="FFCC66"/>
        </a:lt2>
        <a:accent1>
          <a:srgbClr val="727DE0"/>
        </a:accent1>
        <a:accent2>
          <a:srgbClr val="D54F41"/>
        </a:accent2>
        <a:accent3>
          <a:srgbClr val="C1CCC1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003300"/>
        </a:hlink>
        <a:folHlink>
          <a:srgbClr val="66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ратегия 2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003300"/>
        </a:hlink>
        <a:folHlink>
          <a:srgbClr val="33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ратегия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ратегия 4">
        <a:dk1>
          <a:srgbClr val="000000"/>
        </a:dk1>
        <a:lt1>
          <a:srgbClr val="EAEAEA"/>
        </a:lt1>
        <a:dk2>
          <a:srgbClr val="BC6262"/>
        </a:dk2>
        <a:lt2>
          <a:srgbClr val="FFCC66"/>
        </a:lt2>
        <a:accent1>
          <a:srgbClr val="727DE0"/>
        </a:accent1>
        <a:accent2>
          <a:srgbClr val="D54F41"/>
        </a:accent2>
        <a:accent3>
          <a:srgbClr val="DAB7B7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000066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ратегия 5">
        <a:dk1>
          <a:srgbClr val="000000"/>
        </a:dk1>
        <a:lt1>
          <a:srgbClr val="EAEAEA"/>
        </a:lt1>
        <a:dk2>
          <a:srgbClr val="5C74A4"/>
        </a:dk2>
        <a:lt2>
          <a:srgbClr val="FFCC99"/>
        </a:lt2>
        <a:accent1>
          <a:srgbClr val="727DE0"/>
        </a:accent1>
        <a:accent2>
          <a:srgbClr val="D54F41"/>
        </a:accent2>
        <a:accent3>
          <a:srgbClr val="B5BCCF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FFFFCC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ратегия 6">
        <a:dk1>
          <a:srgbClr val="000000"/>
        </a:dk1>
        <a:lt1>
          <a:srgbClr val="EAEAEA"/>
        </a:lt1>
        <a:dk2>
          <a:srgbClr val="996600"/>
        </a:dk2>
        <a:lt2>
          <a:srgbClr val="FFCC99"/>
        </a:lt2>
        <a:accent1>
          <a:srgbClr val="727DE0"/>
        </a:accent1>
        <a:accent2>
          <a:srgbClr val="D54F41"/>
        </a:accent2>
        <a:accent3>
          <a:srgbClr val="CAB8AA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Шаблон оформления 'Опавшие листья'">
  <a:themeElements>
    <a:clrScheme name="Office Theme 13">
      <a:dk1>
        <a:srgbClr val="000000"/>
      </a:dk1>
      <a:lt1>
        <a:srgbClr val="F1ECD8"/>
      </a:lt1>
      <a:dk2>
        <a:srgbClr val="4F261E"/>
      </a:dk2>
      <a:lt2>
        <a:srgbClr val="777777"/>
      </a:lt2>
      <a:accent1>
        <a:srgbClr val="909082"/>
      </a:accent1>
      <a:accent2>
        <a:srgbClr val="809EA8"/>
      </a:accent2>
      <a:accent3>
        <a:srgbClr val="F7F4E9"/>
      </a:accent3>
      <a:accent4>
        <a:srgbClr val="000000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Office Them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1ECD8"/>
        </a:lt1>
        <a:dk2>
          <a:srgbClr val="4F261E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F7F4E9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Designs\Стратегия.pot</Template>
  <TotalTime>1881</TotalTime>
  <Words>669</Words>
  <Application>Microsoft Office PowerPoint</Application>
  <PresentationFormat>Экран (4:3)</PresentationFormat>
  <Paragraphs>44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Arial Black</vt:lpstr>
      <vt:lpstr>Calibri</vt:lpstr>
      <vt:lpstr>Garamond</vt:lpstr>
      <vt:lpstr>Georgia Pro Black</vt:lpstr>
      <vt:lpstr>Times New Roman</vt:lpstr>
      <vt:lpstr>Wingdings</vt:lpstr>
      <vt:lpstr>Стратегия</vt:lpstr>
      <vt:lpstr>Шаблон оформления 'Опавшие листья'</vt:lpstr>
      <vt:lpstr>О ком идёт речь?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Татьяна Беляева</cp:lastModifiedBy>
  <cp:revision>381</cp:revision>
  <dcterms:created xsi:type="dcterms:W3CDTF">2004-01-09T02:57:12Z</dcterms:created>
  <dcterms:modified xsi:type="dcterms:W3CDTF">2026-08-28T05:31:10Z</dcterms:modified>
</cp:coreProperties>
</file>