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7" d="100"/>
          <a:sy n="117" d="100"/>
        </p:scale>
        <p:origin x="-31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609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609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73A0E0-EA0F-4A3A-8B05-216341BDE98F}" type="datetimeFigureOut">
              <a:rPr lang="ru-RU" smtClean="0"/>
              <a:t>26.08.2026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635000" y="914400"/>
            <a:ext cx="8128000" cy="4572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1580813"/>
            <a:ext cx="2971800" cy="609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11580813"/>
            <a:ext cx="2971800" cy="609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76BBC9-A4CF-4FA7-9466-3A3C2AFEE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262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676275" y="2571750"/>
            <a:ext cx="5467350" cy="2171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3505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Изменения ФГОС и ФРП по иностранному языку в 5 классе</a:t>
            </a:r>
            <a:endParaRPr lang="en-US" sz="3505" dirty="0"/>
          </a:p>
        </p:txBody>
      </p:sp>
      <p:sp>
        <p:nvSpPr>
          <p:cNvPr id="4" name="Text 1"/>
          <p:cNvSpPr txBox="1"/>
          <p:nvPr/>
        </p:nvSpPr>
        <p:spPr>
          <a:xfrm>
            <a:off x="1009650" y="5391150"/>
            <a:ext cx="4724400" cy="581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023"/>
              </a:lnSpc>
              <a:buNone/>
            </a:pPr>
            <a:r>
              <a:rPr lang="ru-RU" sz="15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Карпенко О.С.</a:t>
            </a:r>
          </a:p>
          <a:p>
            <a:pPr marL="0" indent="0" algn="l">
              <a:lnSpc>
                <a:spcPct val="121023"/>
              </a:lnSpc>
              <a:buNone/>
            </a:pPr>
            <a:r>
              <a:rPr lang="ru-RU" sz="1500" dirty="0" smtClean="0">
                <a:solidFill>
                  <a:srgbClr val="000000"/>
                </a:solidFill>
                <a:latin typeface="Arial" pitchFamily="34" charset="0"/>
                <a:cs typeface="Arial" pitchFamily="34" charset="-120"/>
              </a:rPr>
              <a:t>Заместитель директора МАОУ гимназия № 72</a:t>
            </a:r>
            <a:endParaRPr lang="en-US" sz="1500" dirty="0"/>
          </a:p>
        </p:txBody>
      </p:sp>
      <p:sp>
        <p:nvSpPr>
          <p:cNvPr id="5" name="Text 2"/>
          <p:cNvSpPr txBox="1"/>
          <p:nvPr/>
        </p:nvSpPr>
        <p:spPr>
          <a:xfrm>
            <a:off x="733425" y="1981200"/>
            <a:ext cx="4105275" cy="2190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023"/>
              </a:lnSpc>
              <a:buNone/>
            </a:pPr>
            <a:endParaRPr lang="en-US" sz="1425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3175" y="839019"/>
            <a:ext cx="5429250" cy="513233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52450" y="3124200"/>
            <a:ext cx="5219700" cy="6477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Снижение объема сопровождается более точным отбором содержания и заданий.</a:t>
            </a:r>
            <a:endParaRPr lang="en-US" sz="1725" dirty="0"/>
          </a:p>
        </p:txBody>
      </p:sp>
      <p:sp>
        <p:nvSpPr>
          <p:cNvPr id="4" name="Text 1"/>
          <p:cNvSpPr txBox="1"/>
          <p:nvPr/>
        </p:nvSpPr>
        <p:spPr>
          <a:xfrm>
            <a:off x="6048375" y="5534025"/>
            <a:ext cx="578167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Обновленные ФРП по иностранному языку для 5 класса</a:t>
            </a:r>
            <a:endParaRPr lang="en-US" sz="1350" dirty="0"/>
          </a:p>
        </p:txBody>
      </p:sp>
      <p:sp>
        <p:nvSpPr>
          <p:cNvPr id="5" name="Text 2"/>
          <p:cNvSpPr txBox="1"/>
          <p:nvPr/>
        </p:nvSpPr>
        <p:spPr>
          <a:xfrm>
            <a:off x="552450" y="3933825"/>
            <a:ext cx="5219700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Требования к объему текста и лексике сокращены, но целевая языковая база остается высокой.</a:t>
            </a:r>
            <a:endParaRPr lang="en-US" sz="1725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8375" y="2047875"/>
            <a:ext cx="5800725" cy="3200400"/>
          </a:xfrm>
          <a:prstGeom prst="rect">
            <a:avLst/>
          </a:prstGeom>
        </p:spPr>
      </p:pic>
      <p:sp>
        <p:nvSpPr>
          <p:cNvPr id="7" name="Text 3"/>
          <p:cNvSpPr txBox="1"/>
          <p:nvPr/>
        </p:nvSpPr>
        <p:spPr>
          <a:xfrm>
            <a:off x="552450" y="781050"/>
            <a:ext cx="11020425" cy="8858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33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меняется в требованиях и объеме</a:t>
            </a:r>
            <a:endParaRPr lang="en-US" sz="3300" dirty="0"/>
          </a:p>
        </p:txBody>
      </p:sp>
      <p:sp>
        <p:nvSpPr>
          <p:cNvPr id="8" name="Text 4"/>
          <p:cNvSpPr txBox="1"/>
          <p:nvPr/>
        </p:nvSpPr>
        <p:spPr>
          <a:xfrm>
            <a:off x="11572875" y="6438900"/>
            <a:ext cx="56197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27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247775" y="4419600"/>
            <a:ext cx="41243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1477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Ближе к опыту детей</a:t>
            </a:r>
            <a:endParaRPr lang="en-US" sz="1477" dirty="0"/>
          </a:p>
        </p:txBody>
      </p:sp>
      <p:sp>
        <p:nvSpPr>
          <p:cNvPr id="4" name="Text 1"/>
          <p:cNvSpPr txBox="1"/>
          <p:nvPr/>
        </p:nvSpPr>
        <p:spPr>
          <a:xfrm>
            <a:off x="1247775" y="4800600"/>
            <a:ext cx="4124325" cy="1285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СМИ объединена с досугом подростка, поскольку журналы, газеты и телевидение сегодня реже входят в повседневный опыт детей, чем хобби, свободное время и общение со сверстниками.</a:t>
            </a:r>
            <a:endParaRPr lang="en-US" sz="1500" dirty="0"/>
          </a:p>
        </p:txBody>
      </p:sp>
      <p:sp>
        <p:nvSpPr>
          <p:cNvPr id="5" name="Text 2"/>
          <p:cNvSpPr txBox="1"/>
          <p:nvPr/>
        </p:nvSpPr>
        <p:spPr>
          <a:xfrm>
            <a:off x="1247775" y="2047875"/>
            <a:ext cx="41243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023"/>
              </a:lnSpc>
              <a:buNone/>
            </a:pPr>
            <a:r>
              <a:rPr lang="en-US" sz="1487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Одна линия содержания</a:t>
            </a:r>
            <a:endParaRPr lang="en-US" sz="1487" dirty="0"/>
          </a:p>
        </p:txBody>
      </p:sp>
      <p:sp>
        <p:nvSpPr>
          <p:cNvPr id="6" name="Text 3"/>
          <p:cNvSpPr txBox="1"/>
          <p:nvPr/>
        </p:nvSpPr>
        <p:spPr>
          <a:xfrm>
            <a:off x="1247775" y="2438400"/>
            <a:ext cx="4124325" cy="1285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023"/>
              </a:lnSpc>
              <a:buNone/>
            </a:pPr>
            <a:r>
              <a:rPr lang="en-US" sz="147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Описание внешности и характера литературного героя теперь встроено в линию «Семья и друзья»: так сохраняется лексика, но экономятся часы и не разрывается логика темы от 5 до 9 класса.</a:t>
            </a:r>
            <a:endParaRPr lang="en-US" sz="1475" dirty="0"/>
          </a:p>
        </p:txBody>
      </p:sp>
      <p:sp>
        <p:nvSpPr>
          <p:cNvPr id="7" name="Text 4"/>
          <p:cNvSpPr txBox="1"/>
          <p:nvPr/>
        </p:nvSpPr>
        <p:spPr>
          <a:xfrm>
            <a:off x="7162800" y="2047875"/>
            <a:ext cx="39052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023"/>
              </a:lnSpc>
              <a:buNone/>
            </a:pPr>
            <a:r>
              <a:rPr lang="en-US" sz="1487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Повторение без перегрузки</a:t>
            </a:r>
            <a:endParaRPr lang="en-US" sz="1487" dirty="0"/>
          </a:p>
        </p:txBody>
      </p:sp>
      <p:sp>
        <p:nvSpPr>
          <p:cNvPr id="8" name="Text 5"/>
          <p:cNvSpPr txBox="1"/>
          <p:nvPr/>
        </p:nvSpPr>
        <p:spPr>
          <a:xfrm>
            <a:off x="7162800" y="2438400"/>
            <a:ext cx="3905250" cy="1285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023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Укрупнение тем помогает повторять язык в разных контекстах без перегрузки: одна и та же лексика работает в диалогах, описаниях и мини-проектах, а не остается изолированным материалом.</a:t>
            </a:r>
            <a:endParaRPr lang="en-US" sz="1500" dirty="0"/>
          </a:p>
        </p:txBody>
      </p:sp>
      <p:sp>
        <p:nvSpPr>
          <p:cNvPr id="9" name="Text 6"/>
          <p:cNvSpPr txBox="1"/>
          <p:nvPr/>
        </p:nvSpPr>
        <p:spPr>
          <a:xfrm>
            <a:off x="561975" y="523875"/>
            <a:ext cx="110109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33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Почему темы укрупняются</a:t>
            </a:r>
            <a:endParaRPr lang="en-US" sz="3300" dirty="0"/>
          </a:p>
        </p:txBody>
      </p:sp>
      <p:sp>
        <p:nvSpPr>
          <p:cNvPr id="10" name="Text 7"/>
          <p:cNvSpPr txBox="1"/>
          <p:nvPr/>
        </p:nvSpPr>
        <p:spPr>
          <a:xfrm>
            <a:off x="11572875" y="6438900"/>
            <a:ext cx="56197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275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4505325" y="4524375"/>
            <a:ext cx="3048000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Переходная модель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4505325" y="4905375"/>
            <a:ext cx="3133725" cy="781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1008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Конструктор становится инструментом переходного периода: он помогает соотнести сокращенный объем часов, новые тематические акценты и требования к результату без механического копирования прежней модели.</a:t>
            </a:r>
            <a:endParaRPr lang="en-US" sz="1008" dirty="0"/>
          </a:p>
        </p:txBody>
      </p:sp>
      <p:sp>
        <p:nvSpPr>
          <p:cNvPr id="5" name="Text 2"/>
          <p:cNvSpPr txBox="1"/>
          <p:nvPr/>
        </p:nvSpPr>
        <p:spPr>
          <a:xfrm>
            <a:off x="819150" y="4524375"/>
            <a:ext cx="3133725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Сохранение логики</a:t>
            </a:r>
            <a:endParaRPr lang="en-US" sz="1500" dirty="0"/>
          </a:p>
        </p:txBody>
      </p:sp>
      <p:sp>
        <p:nvSpPr>
          <p:cNvPr id="6" name="Text 3"/>
          <p:cNvSpPr txBox="1"/>
          <p:nvPr/>
        </p:nvSpPr>
        <p:spPr>
          <a:xfrm>
            <a:off x="819150" y="4905375"/>
            <a:ext cx="3133725" cy="781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1008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Вариативность допускается, однако ключевые единицы содержания и вертикаль 5–9 классов сохраняются. Менять можно порядок отдельных элементов, если не нарушается общая логика изучения.</a:t>
            </a:r>
            <a:endParaRPr lang="en-US" sz="1008" dirty="0"/>
          </a:p>
        </p:txBody>
      </p:sp>
      <p:sp>
        <p:nvSpPr>
          <p:cNvPr id="7" name="Text 4"/>
          <p:cNvSpPr txBox="1"/>
          <p:nvPr/>
        </p:nvSpPr>
        <p:spPr>
          <a:xfrm>
            <a:off x="4524375" y="2028825"/>
            <a:ext cx="3114675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Уточнение формулировок</a:t>
            </a:r>
            <a:endParaRPr lang="en-US" sz="1500" dirty="0"/>
          </a:p>
        </p:txBody>
      </p:sp>
      <p:sp>
        <p:nvSpPr>
          <p:cNvPr id="8" name="Text 5"/>
          <p:cNvSpPr txBox="1"/>
          <p:nvPr/>
        </p:nvSpPr>
        <p:spPr>
          <a:xfrm>
            <a:off x="4524375" y="2409825"/>
            <a:ext cx="3114675" cy="781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98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Обновлены формулировки по контролю и тематическим блокам: появляются уточнения по объединению тем и распределению проверочных работ, но структура программы должна оставаться педагогически последовательной.</a:t>
            </a:r>
            <a:endParaRPr lang="en-US" sz="983" dirty="0"/>
          </a:p>
        </p:txBody>
      </p:sp>
      <p:sp>
        <p:nvSpPr>
          <p:cNvPr id="9" name="Text 6"/>
          <p:cNvSpPr txBox="1"/>
          <p:nvPr/>
        </p:nvSpPr>
        <p:spPr>
          <a:xfrm>
            <a:off x="781050" y="2028825"/>
            <a:ext cx="3171825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023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Выбор параметров</a:t>
            </a:r>
            <a:endParaRPr lang="en-US" sz="1500" dirty="0"/>
          </a:p>
        </p:txBody>
      </p:sp>
      <p:sp>
        <p:nvSpPr>
          <p:cNvPr id="10" name="Text 7"/>
          <p:cNvSpPr txBox="1"/>
          <p:nvPr/>
        </p:nvSpPr>
        <p:spPr>
          <a:xfrm>
            <a:off x="781050" y="2419350"/>
            <a:ext cx="3171825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023"/>
              </a:lnSpc>
              <a:buNone/>
            </a:pPr>
            <a:r>
              <a:rPr lang="en-US" sz="100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 конструкторе рабочих программ для 5 класса нужно выбирать уровень «Основное общее образование (5–9 класс)» и предмет «Иностранный язык», после чего опираться на доступные шаблоны программ.</a:t>
            </a:r>
            <a:endParaRPr lang="en-US" sz="1003" dirty="0"/>
          </a:p>
        </p:txBody>
      </p:sp>
      <p:sp>
        <p:nvSpPr>
          <p:cNvPr id="11" name="Text 8"/>
          <p:cNvSpPr txBox="1"/>
          <p:nvPr/>
        </p:nvSpPr>
        <p:spPr>
          <a:xfrm>
            <a:off x="561975" y="523875"/>
            <a:ext cx="110109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33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изменилось в конструкторе рабочих программ</a:t>
            </a:r>
            <a:endParaRPr lang="en-US" sz="3300" dirty="0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7109" y="1447800"/>
            <a:ext cx="3674883" cy="4781550"/>
          </a:xfrm>
          <a:prstGeom prst="rect">
            <a:avLst/>
          </a:prstGeom>
        </p:spPr>
      </p:pic>
      <p:sp>
        <p:nvSpPr>
          <p:cNvPr id="13" name="Text 9"/>
          <p:cNvSpPr txBox="1"/>
          <p:nvPr/>
        </p:nvSpPr>
        <p:spPr>
          <a:xfrm>
            <a:off x="11572875" y="6438900"/>
            <a:ext cx="56197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127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BBC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076325" y="2790825"/>
            <a:ext cx="10039350" cy="828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3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Практический ориентир на 2026/27</a:t>
            </a:r>
            <a:endParaRPr lang="en-US" sz="3600" dirty="0"/>
          </a:p>
        </p:txBody>
      </p:sp>
      <p:sp>
        <p:nvSpPr>
          <p:cNvPr id="4" name="Text 1"/>
          <p:cNvSpPr txBox="1"/>
          <p:nvPr/>
        </p:nvSpPr>
        <p:spPr>
          <a:xfrm>
            <a:off x="1076325" y="3781425"/>
            <a:ext cx="9401175" cy="22193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023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Новый ФРП для 5 класса задает переходный период до единого учебника: содержание отбирается точнее, темы интегрируются, уровень A2 сохраняется, а уроки перестраиваются через ядро содержания, мини-проекты и контроль до 10%.</a:t>
            </a:r>
            <a:endParaRPr lang="en-US" sz="1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485775" y="495300"/>
            <a:ext cx="4695825" cy="2038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3309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Почему 5 класс становится ключевой точкой изменений</a:t>
            </a:r>
            <a:endParaRPr lang="en-US" sz="3309" dirty="0"/>
          </a:p>
        </p:txBody>
      </p:sp>
      <p:sp>
        <p:nvSpPr>
          <p:cNvPr id="4" name="Text 1"/>
          <p:cNvSpPr txBox="1"/>
          <p:nvPr/>
        </p:nvSpPr>
        <p:spPr>
          <a:xfrm>
            <a:off x="523875" y="2743200"/>
            <a:ext cx="4657725" cy="2800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19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Для 5 класса одновременно меняются нормативная база, тематика, требования к видам речевой деятельности, контроль и способы интеграции уроков.</a:t>
            </a:r>
            <a:endParaRPr lang="en-US" sz="19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3175" y="495300"/>
            <a:ext cx="5429250" cy="5791200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2"/>
          <p:cNvSpPr txBox="1"/>
          <p:nvPr/>
        </p:nvSpPr>
        <p:spPr>
          <a:xfrm>
            <a:off x="11572875" y="6438900"/>
            <a:ext cx="56197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27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238250" y="2647950"/>
            <a:ext cx="4114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lnSpc>
                <a:spcPct val="121900"/>
              </a:lnSpc>
              <a:buNone/>
            </a:pPr>
            <a:r>
              <a:rPr lang="en-US" sz="4427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510 → 408</a:t>
            </a:r>
            <a:endParaRPr lang="en-US" sz="4427" dirty="0"/>
          </a:p>
        </p:txBody>
      </p:sp>
      <p:sp>
        <p:nvSpPr>
          <p:cNvPr id="4" name="Text 1"/>
          <p:cNvSpPr txBox="1"/>
          <p:nvPr/>
        </p:nvSpPr>
        <p:spPr>
          <a:xfrm>
            <a:off x="981075" y="3495675"/>
            <a:ext cx="4695825" cy="4857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19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Так меняется общий объем иностранного языка в ООО с 1 сентября 2026 года.</a:t>
            </a:r>
            <a:endParaRPr lang="en-US" sz="1500" dirty="0"/>
          </a:p>
        </p:txBody>
      </p:sp>
      <p:sp>
        <p:nvSpPr>
          <p:cNvPr id="5" name="Text 2"/>
          <p:cNvSpPr txBox="1"/>
          <p:nvPr/>
        </p:nvSpPr>
        <p:spPr>
          <a:xfrm>
            <a:off x="6753225" y="2438400"/>
            <a:ext cx="4333875" cy="2000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Приказ № 808 закрепил новые условия работы: сокращение объема идет поэтапно и связано с введением ОДНКР.</a:t>
            </a:r>
            <a:endParaRPr lang="en-US" sz="1650" dirty="0"/>
          </a:p>
        </p:txBody>
      </p:sp>
      <p:sp>
        <p:nvSpPr>
          <p:cNvPr id="6" name="Text 3"/>
          <p:cNvSpPr txBox="1"/>
          <p:nvPr/>
        </p:nvSpPr>
        <p:spPr>
          <a:xfrm>
            <a:off x="981075" y="4038600"/>
            <a:ext cx="4695825" cy="4857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19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Приказ Минпросвещения России от 10.11.2025 № 808</a:t>
            </a:r>
            <a:endParaRPr lang="en-US" sz="1200" dirty="0"/>
          </a:p>
        </p:txBody>
      </p:sp>
      <p:sp>
        <p:nvSpPr>
          <p:cNvPr id="7" name="Text 4"/>
          <p:cNvSpPr txBox="1"/>
          <p:nvPr/>
        </p:nvSpPr>
        <p:spPr>
          <a:xfrm>
            <a:off x="11572875" y="6438900"/>
            <a:ext cx="56197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27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52450" y="3124200"/>
            <a:ext cx="5219700" cy="6477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148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 5 классе новая нагрузка стартует с 1 сентября 2026 года и задает ритм дальнейшему поэтапному снижению часов.</a:t>
            </a:r>
            <a:endParaRPr lang="en-US" sz="1481" dirty="0"/>
          </a:p>
        </p:txBody>
      </p:sp>
      <p:sp>
        <p:nvSpPr>
          <p:cNvPr id="4" name="Text 1"/>
          <p:cNvSpPr txBox="1"/>
          <p:nvPr/>
        </p:nvSpPr>
        <p:spPr>
          <a:xfrm>
            <a:off x="6048375" y="5534025"/>
            <a:ext cx="578167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1143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Обновленные ФРП: поэтапное сокращение часовой нагрузки, с 1 сентября 2026 года</a:t>
            </a:r>
            <a:endParaRPr lang="en-US" sz="1143" dirty="0"/>
          </a:p>
        </p:txBody>
      </p:sp>
      <p:sp>
        <p:nvSpPr>
          <p:cNvPr id="5" name="Text 2"/>
          <p:cNvSpPr txBox="1"/>
          <p:nvPr/>
        </p:nvSpPr>
        <p:spPr>
          <a:xfrm>
            <a:off x="552450" y="3933825"/>
            <a:ext cx="5219700" cy="1104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Сокращение затрагивает 5–7 классы, а 8–9 классы сохраняют прежний объем.</a:t>
            </a:r>
            <a:endParaRPr lang="en-US" sz="1725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8375" y="2047875"/>
            <a:ext cx="5800725" cy="3200400"/>
          </a:xfrm>
          <a:prstGeom prst="rect">
            <a:avLst/>
          </a:prstGeom>
        </p:spPr>
      </p:pic>
      <p:sp>
        <p:nvSpPr>
          <p:cNvPr id="7" name="Text 3"/>
          <p:cNvSpPr txBox="1"/>
          <p:nvPr/>
        </p:nvSpPr>
        <p:spPr>
          <a:xfrm>
            <a:off x="552450" y="781050"/>
            <a:ext cx="11020425" cy="8858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33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Поэтапное сокращение часовой нагрузки</a:t>
            </a:r>
            <a:endParaRPr lang="en-US" sz="3300" dirty="0"/>
          </a:p>
        </p:txBody>
      </p:sp>
      <p:sp>
        <p:nvSpPr>
          <p:cNvPr id="8" name="Text 4"/>
          <p:cNvSpPr txBox="1"/>
          <p:nvPr/>
        </p:nvSpPr>
        <p:spPr>
          <a:xfrm>
            <a:off x="11572875" y="6438900"/>
            <a:ext cx="56197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27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6496050" y="4524375"/>
            <a:ext cx="4772025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Реальное общение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6496050" y="4914900"/>
            <a:ext cx="4772025" cy="7524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130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Содержание ориентировано на реальные ситуации общения школьника: то, что меньше востребовано, сокращается, а практико-ориентированные темы сохраняются.</a:t>
            </a:r>
            <a:endParaRPr lang="en-US" sz="1305" dirty="0"/>
          </a:p>
        </p:txBody>
      </p:sp>
      <p:sp>
        <p:nvSpPr>
          <p:cNvPr id="5" name="Text 2"/>
          <p:cNvSpPr txBox="1"/>
          <p:nvPr/>
        </p:nvSpPr>
        <p:spPr>
          <a:xfrm>
            <a:off x="923925" y="4524375"/>
            <a:ext cx="4772025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Уровень без потерь</a:t>
            </a:r>
            <a:endParaRPr lang="en-US" sz="1500" dirty="0"/>
          </a:p>
        </p:txBody>
      </p:sp>
      <p:sp>
        <p:nvSpPr>
          <p:cNvPr id="6" name="Text 3"/>
          <p:cNvSpPr txBox="1"/>
          <p:nvPr/>
        </p:nvSpPr>
        <p:spPr>
          <a:xfrm>
            <a:off x="923925" y="4914900"/>
            <a:ext cx="4772025" cy="7524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Целевой уровень A2 остается прежним, но часть грамматики и речевых тем в 5–7 классах подается проще и компактнее.</a:t>
            </a:r>
            <a:endParaRPr lang="en-US" sz="1500" dirty="0"/>
          </a:p>
        </p:txBody>
      </p:sp>
      <p:sp>
        <p:nvSpPr>
          <p:cNvPr id="7" name="Text 4"/>
          <p:cNvSpPr txBox="1"/>
          <p:nvPr/>
        </p:nvSpPr>
        <p:spPr>
          <a:xfrm>
            <a:off x="6467475" y="2038350"/>
            <a:ext cx="4800600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Преемственность</a:t>
            </a:r>
            <a:endParaRPr lang="en-US" sz="1500" dirty="0"/>
          </a:p>
        </p:txBody>
      </p:sp>
      <p:sp>
        <p:nvSpPr>
          <p:cNvPr id="8" name="Text 5"/>
          <p:cNvSpPr txBox="1"/>
          <p:nvPr/>
        </p:nvSpPr>
        <p:spPr>
          <a:xfrm>
            <a:off x="6467475" y="2419350"/>
            <a:ext cx="4800600" cy="781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1354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Сохраняется концентрическая логика: темы возвращаются и усложняются по годам, поэтому вертикаль 5–9 классов нельзя разрушать даже при уменьшении объема.</a:t>
            </a:r>
            <a:endParaRPr lang="en-US" sz="1354" dirty="0"/>
          </a:p>
        </p:txBody>
      </p:sp>
      <p:sp>
        <p:nvSpPr>
          <p:cNvPr id="9" name="Text 6"/>
          <p:cNvSpPr txBox="1"/>
          <p:nvPr/>
        </p:nvSpPr>
        <p:spPr>
          <a:xfrm>
            <a:off x="923925" y="2038350"/>
            <a:ext cx="4772025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023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Пять языков</a:t>
            </a:r>
            <a:endParaRPr lang="en-US" sz="1500" dirty="0"/>
          </a:p>
        </p:txBody>
      </p:sp>
      <p:sp>
        <p:nvSpPr>
          <p:cNvPr id="10" name="Text 7"/>
          <p:cNvSpPr txBox="1"/>
          <p:nvPr/>
        </p:nvSpPr>
        <p:spPr>
          <a:xfrm>
            <a:off x="923925" y="2428875"/>
            <a:ext cx="4657725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023"/>
              </a:lnSpc>
              <a:buNone/>
            </a:pPr>
            <a:r>
              <a:rPr lang="en-US" sz="1254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Переработаны программы по английскому, немецкому, французскому, испанскому и китайскому языкам. Изменения согласованы с действующими учебниками, содержанием обучения и итоговой аттестацией.</a:t>
            </a:r>
            <a:endParaRPr lang="en-US" sz="1254" dirty="0"/>
          </a:p>
        </p:txBody>
      </p:sp>
      <p:sp>
        <p:nvSpPr>
          <p:cNvPr id="11" name="Text 8"/>
          <p:cNvSpPr txBox="1"/>
          <p:nvPr/>
        </p:nvSpPr>
        <p:spPr>
          <a:xfrm>
            <a:off x="561975" y="523875"/>
            <a:ext cx="1090612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33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заложено в обновленных ФРП</a:t>
            </a:r>
            <a:endParaRPr lang="en-US" sz="3300" dirty="0"/>
          </a:p>
        </p:txBody>
      </p:sp>
      <p:sp>
        <p:nvSpPr>
          <p:cNvPr id="12" name="Text 9"/>
          <p:cNvSpPr txBox="1"/>
          <p:nvPr/>
        </p:nvSpPr>
        <p:spPr>
          <a:xfrm>
            <a:off x="11572875" y="6438900"/>
            <a:ext cx="56197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27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4410075" y="2000250"/>
            <a:ext cx="3486150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Гибкость без потери логики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4410075" y="2381250"/>
            <a:ext cx="3486150" cy="990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1387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Порядок тем в конструкторе можно менять, но вертикаль 5–9 классов должна сохраняться; именно так удерживается преемственность обучения.</a:t>
            </a:r>
            <a:endParaRPr lang="en-US" sz="1387" dirty="0"/>
          </a:p>
        </p:txBody>
      </p:sp>
      <p:sp>
        <p:nvSpPr>
          <p:cNvPr id="5" name="Text 2"/>
          <p:cNvSpPr txBox="1"/>
          <p:nvPr/>
        </p:nvSpPr>
        <p:spPr>
          <a:xfrm>
            <a:off x="619125" y="4152900"/>
            <a:ext cx="3486150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2026/27: старт перехода</a:t>
            </a:r>
            <a:endParaRPr lang="en-US" sz="1500" dirty="0"/>
          </a:p>
        </p:txBody>
      </p:sp>
      <p:sp>
        <p:nvSpPr>
          <p:cNvPr id="6" name="Text 3"/>
          <p:cNvSpPr txBox="1"/>
          <p:nvPr/>
        </p:nvSpPr>
        <p:spPr>
          <a:xfrm>
            <a:off x="619125" y="4533900"/>
            <a:ext cx="3486150" cy="990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1452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 единого учебника программа работает как переходная. Учителю важно не сокращать уроки механически и не разрушать логику тем.</a:t>
            </a:r>
            <a:endParaRPr lang="en-US" sz="1452" dirty="0"/>
          </a:p>
        </p:txBody>
      </p:sp>
      <p:sp>
        <p:nvSpPr>
          <p:cNvPr id="7" name="Text 4"/>
          <p:cNvSpPr txBox="1"/>
          <p:nvPr/>
        </p:nvSpPr>
        <p:spPr>
          <a:xfrm>
            <a:off x="7077075" y="4152900"/>
            <a:ext cx="3486150" cy="3524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1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2032 и далее</a:t>
            </a:r>
            <a:endParaRPr lang="en-US" sz="1500" dirty="0"/>
          </a:p>
        </p:txBody>
      </p:sp>
      <p:sp>
        <p:nvSpPr>
          <p:cNvPr id="8" name="Text 5"/>
          <p:cNvSpPr txBox="1"/>
          <p:nvPr/>
        </p:nvSpPr>
        <p:spPr>
          <a:xfrm>
            <a:off x="7077075" y="4533900"/>
            <a:ext cx="3486150" cy="990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149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 раньше 2032 года ожидается единый государственный учебник; обновления ФГОС уточнят требования к текстам, аудированию и лексике.</a:t>
            </a:r>
            <a:endParaRPr lang="en-US" sz="1490" dirty="0"/>
          </a:p>
        </p:txBody>
      </p:sp>
      <p:sp>
        <p:nvSpPr>
          <p:cNvPr id="9" name="Text 6"/>
          <p:cNvSpPr txBox="1"/>
          <p:nvPr/>
        </p:nvSpPr>
        <p:spPr>
          <a:xfrm>
            <a:off x="561975" y="523875"/>
            <a:ext cx="110109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33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 устроен переходный период</a:t>
            </a:r>
            <a:endParaRPr lang="en-US" sz="3300" dirty="0"/>
          </a:p>
        </p:txBody>
      </p:sp>
      <p:sp>
        <p:nvSpPr>
          <p:cNvPr id="10" name="Text 7"/>
          <p:cNvSpPr txBox="1"/>
          <p:nvPr/>
        </p:nvSpPr>
        <p:spPr>
          <a:xfrm>
            <a:off x="11572875" y="6438900"/>
            <a:ext cx="56197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27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61975" y="523875"/>
            <a:ext cx="1090612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33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Контроль без перегрузки</a:t>
            </a:r>
            <a:endParaRPr lang="en-US" sz="3300" dirty="0"/>
          </a:p>
        </p:txBody>
      </p:sp>
      <p:sp>
        <p:nvSpPr>
          <p:cNvPr id="4" name="Text 1"/>
          <p:cNvSpPr txBox="1"/>
          <p:nvPr/>
        </p:nvSpPr>
        <p:spPr>
          <a:xfrm>
            <a:off x="6743700" y="2857500"/>
            <a:ext cx="4667250" cy="714375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1538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Контроль распределяется по году равномерно и объединяет тематические проверки с итоговыми процедурами.</a:t>
            </a:r>
            <a:endParaRPr lang="en-US" sz="1538" dirty="0"/>
          </a:p>
        </p:txBody>
      </p:sp>
      <p:sp>
        <p:nvSpPr>
          <p:cNvPr id="5" name="Text 2"/>
          <p:cNvSpPr txBox="1"/>
          <p:nvPr/>
        </p:nvSpPr>
        <p:spPr>
          <a:xfrm>
            <a:off x="561975" y="5686425"/>
            <a:ext cx="5181600" cy="7524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Обновленные ФРП и методические решения для 5 класса</a:t>
            </a:r>
            <a:endParaRPr lang="en-US" sz="1350" dirty="0"/>
          </a:p>
        </p:txBody>
      </p:sp>
      <p:sp>
        <p:nvSpPr>
          <p:cNvPr id="6" name="Text 3"/>
          <p:cNvSpPr txBox="1"/>
          <p:nvPr/>
        </p:nvSpPr>
        <p:spPr>
          <a:xfrm>
            <a:off x="6743700" y="3724275"/>
            <a:ext cx="4667250" cy="952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Модель снижает перегрузку и позволяет оценивать результаты без избыточного числа отдельных работ.</a:t>
            </a:r>
            <a:endParaRPr lang="en-US" sz="1725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900" y="2661523"/>
            <a:ext cx="5019675" cy="1963579"/>
          </a:xfrm>
          <a:prstGeom prst="rect">
            <a:avLst/>
          </a:prstGeom>
        </p:spPr>
      </p:pic>
      <p:sp>
        <p:nvSpPr>
          <p:cNvPr id="8" name="Text 4"/>
          <p:cNvSpPr txBox="1"/>
          <p:nvPr/>
        </p:nvSpPr>
        <p:spPr>
          <a:xfrm>
            <a:off x="11572875" y="6438900"/>
            <a:ext cx="56197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27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6953250" y="4248150"/>
            <a:ext cx="4391025" cy="447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1725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Более реалистичное содержание</a:t>
            </a:r>
            <a:endParaRPr lang="en-US" sz="1725" dirty="0"/>
          </a:p>
        </p:txBody>
      </p:sp>
      <p:sp>
        <p:nvSpPr>
          <p:cNvPr id="4" name="Text 1"/>
          <p:cNvSpPr txBox="1"/>
          <p:nvPr/>
        </p:nvSpPr>
        <p:spPr>
          <a:xfrm>
            <a:off x="6267450" y="4867275"/>
            <a:ext cx="5076825" cy="10953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023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Блок про сказочного героя исчезает: в основной школе акцент смещается к реальным людям, ситуациям и языковым действиям, полезным для общения.</a:t>
            </a:r>
            <a:endParaRPr lang="en-US" sz="1725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6038" y="4229100"/>
            <a:ext cx="333375" cy="381000"/>
          </a:xfrm>
          <a:prstGeom prst="rect">
            <a:avLst/>
          </a:prstGeom>
        </p:spPr>
      </p:pic>
      <p:sp>
        <p:nvSpPr>
          <p:cNvPr id="6" name="Text 2"/>
          <p:cNvSpPr txBox="1"/>
          <p:nvPr/>
        </p:nvSpPr>
        <p:spPr>
          <a:xfrm>
            <a:off x="1381125" y="4248150"/>
            <a:ext cx="4391025" cy="447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1725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СМИ как часть досуга</a:t>
            </a:r>
            <a:endParaRPr lang="en-US" sz="1725" dirty="0"/>
          </a:p>
        </p:txBody>
      </p:sp>
      <p:sp>
        <p:nvSpPr>
          <p:cNvPr id="7" name="Text 3"/>
          <p:cNvSpPr txBox="1"/>
          <p:nvPr/>
        </p:nvSpPr>
        <p:spPr>
          <a:xfrm>
            <a:off x="695325" y="4867275"/>
            <a:ext cx="5076825" cy="10953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023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СМИ больше не выделяется отдельно: журналы, газеты, телевидение и интернет обсуждаются внутри разговора о свободном времени подростка.</a:t>
            </a:r>
            <a:endParaRPr lang="en-US" sz="1725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100" y="4267200"/>
            <a:ext cx="381000" cy="304800"/>
          </a:xfrm>
          <a:prstGeom prst="rect">
            <a:avLst/>
          </a:prstGeom>
        </p:spPr>
      </p:pic>
      <p:sp>
        <p:nvSpPr>
          <p:cNvPr id="9" name="Text 4"/>
          <p:cNvSpPr txBox="1"/>
          <p:nvPr/>
        </p:nvSpPr>
        <p:spPr>
          <a:xfrm>
            <a:off x="6953250" y="1762125"/>
            <a:ext cx="4391025" cy="447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1725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Крупные блоки</a:t>
            </a:r>
            <a:endParaRPr lang="en-US" sz="1725" dirty="0"/>
          </a:p>
        </p:txBody>
      </p:sp>
      <p:sp>
        <p:nvSpPr>
          <p:cNvPr id="10" name="Text 5"/>
          <p:cNvSpPr txBox="1"/>
          <p:nvPr/>
        </p:nvSpPr>
        <p:spPr>
          <a:xfrm>
            <a:off x="6267450" y="2381250"/>
            <a:ext cx="5076825" cy="10953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023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ЗОЖ, досуг, покупки, школа, природа, родной город и страна объединяются в крупные смысловые блоки, которые легче повторять и связывать между собой.</a:t>
            </a:r>
            <a:endParaRPr lang="en-US" sz="1725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72225" y="1754717"/>
            <a:ext cx="381000" cy="338667"/>
          </a:xfrm>
          <a:prstGeom prst="rect">
            <a:avLst/>
          </a:prstGeom>
        </p:spPr>
      </p:pic>
      <p:sp>
        <p:nvSpPr>
          <p:cNvPr id="12" name="Text 6"/>
          <p:cNvSpPr txBox="1"/>
          <p:nvPr/>
        </p:nvSpPr>
        <p:spPr>
          <a:xfrm>
            <a:off x="1381125" y="1762125"/>
            <a:ext cx="4391025" cy="447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1725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Близкое окружение</a:t>
            </a:r>
            <a:endParaRPr lang="en-US" sz="1725" dirty="0"/>
          </a:p>
        </p:txBody>
      </p:sp>
      <p:sp>
        <p:nvSpPr>
          <p:cNvPr id="13" name="Text 7"/>
          <p:cNvSpPr txBox="1"/>
          <p:nvPr/>
        </p:nvSpPr>
        <p:spPr>
          <a:xfrm>
            <a:off x="695325" y="2381250"/>
            <a:ext cx="5076825" cy="10953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023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 центре остаются семья, друзья, внешность и характер, но описание персонажа теперь встроено в более широкую тему семьи и близких отношений.</a:t>
            </a:r>
            <a:endParaRPr lang="en-US" sz="1725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100" y="1762125"/>
            <a:ext cx="381000" cy="304800"/>
          </a:xfrm>
          <a:prstGeom prst="rect">
            <a:avLst/>
          </a:prstGeom>
        </p:spPr>
      </p:pic>
      <p:sp>
        <p:nvSpPr>
          <p:cNvPr id="15" name="Text 8"/>
          <p:cNvSpPr txBox="1"/>
          <p:nvPr/>
        </p:nvSpPr>
        <p:spPr>
          <a:xfrm>
            <a:off x="561975" y="523875"/>
            <a:ext cx="10906125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33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Новые тематические акценты 5 класса</a:t>
            </a:r>
            <a:endParaRPr lang="en-US" sz="3300" dirty="0"/>
          </a:p>
        </p:txBody>
      </p:sp>
      <p:sp>
        <p:nvSpPr>
          <p:cNvPr id="16" name="Text 9"/>
          <p:cNvSpPr txBox="1"/>
          <p:nvPr/>
        </p:nvSpPr>
        <p:spPr>
          <a:xfrm>
            <a:off x="11572875" y="6438900"/>
            <a:ext cx="56197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27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6572250" y="344805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1477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Повторение в контексте</a:t>
            </a:r>
            <a:endParaRPr lang="en-US" sz="1477" dirty="0"/>
          </a:p>
        </p:txBody>
      </p:sp>
      <p:sp>
        <p:nvSpPr>
          <p:cNvPr id="4" name="Text 1"/>
          <p:cNvSpPr txBox="1"/>
          <p:nvPr/>
        </p:nvSpPr>
        <p:spPr>
          <a:xfrm>
            <a:off x="6572250" y="3829050"/>
            <a:ext cx="3657600" cy="1285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Лексика одежды, обуви и продуктов питания повторяется в каникулах, погоде, школе и досуге, поэтому ученики легче удерживают материал в памяти.</a:t>
            </a:r>
            <a:endParaRPr lang="en-US" sz="1500" dirty="0"/>
          </a:p>
        </p:txBody>
      </p:sp>
      <p:sp>
        <p:nvSpPr>
          <p:cNvPr id="5" name="Text 2"/>
          <p:cNvSpPr txBox="1"/>
          <p:nvPr/>
        </p:nvSpPr>
        <p:spPr>
          <a:xfrm>
            <a:off x="1247775" y="394335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1477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Поступательное расширение</a:t>
            </a:r>
            <a:endParaRPr lang="en-US" sz="1477" dirty="0"/>
          </a:p>
        </p:txBody>
      </p:sp>
      <p:sp>
        <p:nvSpPr>
          <p:cNvPr id="6" name="Text 3"/>
          <p:cNvSpPr txBox="1"/>
          <p:nvPr/>
        </p:nvSpPr>
        <p:spPr>
          <a:xfrm>
            <a:off x="1247775" y="4324350"/>
            <a:ext cx="3657600" cy="12858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 8 классе к теме добавляются карманные деньги, а в 9 классе — молодежная мода. Так содержание расширяется, не перегружая стартовые темы.</a:t>
            </a:r>
            <a:endParaRPr lang="en-US" sz="1500" dirty="0"/>
          </a:p>
        </p:txBody>
      </p:sp>
      <p:sp>
        <p:nvSpPr>
          <p:cNvPr id="7" name="Text 4"/>
          <p:cNvSpPr txBox="1"/>
          <p:nvPr/>
        </p:nvSpPr>
        <p:spPr>
          <a:xfrm>
            <a:off x="1247775" y="1981200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023"/>
              </a:lnSpc>
              <a:buNone/>
            </a:pPr>
            <a:r>
              <a:rPr lang="en-US" sz="1487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Единая линия</a:t>
            </a:r>
            <a:endParaRPr lang="en-US" sz="1487" dirty="0"/>
          </a:p>
        </p:txBody>
      </p:sp>
      <p:sp>
        <p:nvSpPr>
          <p:cNvPr id="8" name="Text 5"/>
          <p:cNvSpPr txBox="1"/>
          <p:nvPr/>
        </p:nvSpPr>
        <p:spPr>
          <a:xfrm>
            <a:off x="1247775" y="2371725"/>
            <a:ext cx="3657600" cy="1343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023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покупок сохраняется как постоянная линия на всем уровне 5–9 классов. Это дает возможность возвращаться к одной и той же лексике в разных ситуациях.</a:t>
            </a:r>
            <a:endParaRPr lang="en-US" sz="1500" dirty="0"/>
          </a:p>
        </p:txBody>
      </p:sp>
      <p:sp>
        <p:nvSpPr>
          <p:cNvPr id="9" name="Text 6"/>
          <p:cNvSpPr txBox="1"/>
          <p:nvPr/>
        </p:nvSpPr>
        <p:spPr>
          <a:xfrm>
            <a:off x="561975" y="523875"/>
            <a:ext cx="110109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33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Сквозная тема покупок</a:t>
            </a:r>
            <a:endParaRPr lang="en-US" sz="3300" dirty="0"/>
          </a:p>
        </p:txBody>
      </p:sp>
      <p:sp>
        <p:nvSpPr>
          <p:cNvPr id="10" name="Text 7"/>
          <p:cNvSpPr txBox="1"/>
          <p:nvPr/>
        </p:nvSpPr>
        <p:spPr>
          <a:xfrm>
            <a:off x="11572875" y="6438900"/>
            <a:ext cx="561975" cy="3714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21900"/>
              </a:lnSpc>
              <a:buNone/>
            </a:pPr>
            <a:r>
              <a:rPr lang="en-US" sz="1275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27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264</Words>
  <Application>Microsoft Office PowerPoint</Application>
  <PresentationFormat>Произвольный</PresentationFormat>
  <Paragraphs>95</Paragraphs>
  <Slides>13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Пользователь</cp:lastModifiedBy>
  <cp:revision>2</cp:revision>
  <dcterms:created xsi:type="dcterms:W3CDTF">2026-08-26T06:44:59Z</dcterms:created>
  <dcterms:modified xsi:type="dcterms:W3CDTF">2026-08-26T06:48:41Z</dcterms:modified>
</cp:coreProperties>
</file>