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media/image13.png" ContentType="image/png"/>
  <Override PartName="/ppt/media/image4.png" ContentType="image/png"/>
  <Override PartName="/ppt/media/image14.jpeg" ContentType="image/jpeg"/>
  <Override PartName="/ppt/media/image5.png" ContentType="image/png"/>
  <Override PartName="/ppt/media/image15.png" ContentType="image/png"/>
  <Override PartName="/ppt/media/image6.png" ContentType="image/png"/>
  <Override PartName="/ppt/media/image10.png" ContentType="image/png"/>
  <Override PartName="/ppt/media/image1.png" ContentType="image/png"/>
  <Override PartName="/ppt/media/image2.png" ContentType="image/png"/>
  <Override PartName="/ppt/media/image11.png" ContentType="image/png"/>
  <Override PartName="/ppt/media/image8.png" ContentType="image/png"/>
  <Override PartName="/ppt/media/image3.png" ContentType="image/png"/>
  <Override PartName="/ppt/media/image12.png" ContentType="image/png"/>
  <Override PartName="/ppt/media/image7.jpeg" ContentType="image/jpeg"/>
  <Override PartName="/ppt/media/image9.png" ContentType="image/png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19.xml.rels" ContentType="application/vnd.openxmlformats-package.relationships+xml"/>
  <Override PartName="/ppt/slides/_rels/slide4.xml.rels" ContentType="application/vnd.openxmlformats-package.relationships+xml"/>
  <Override PartName="/ppt/slides/_rels/slide18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9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.xml.rels" ContentType="application/vnd.openxmlformats-package.relationships+xml"/>
  <Override PartName="/ppt/slides/_rels/slide16.xml.rels" ContentType="application/vnd.openxmlformats-package.relationships+xml"/>
  <Override PartName="/ppt/slides/_rels/slide2.xml.rels" ContentType="application/vnd.openxmlformats-package.relationships+xml"/>
  <Override PartName="/ppt/slides/_rels/slide17.xml.rels" ContentType="application/vnd.openxmlformats-package.relationships+xml"/>
  <Override PartName="/ppt/slides/_rels/slide3.xml.rels" ContentType="application/vnd.openxmlformats-package.relationshi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Slides/_rels/notesSlide9.xml.rels" ContentType="application/vnd.openxmlformats-package.relationships+xml"/>
  <Override PartName="/ppt/notesSlides/_rels/notesSlide6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5.xml.rels" ContentType="application/vnd.openxmlformats-package.relationships+xml"/>
  <Override PartName="/ppt/notesSlides/_rels/notesSlide8.xml.rels" ContentType="application/vnd.openxmlformats-package.relationships+xml"/>
  <Override PartName="/ppt/notesSlides/_rels/notesSlide7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1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4.xml.rels" ContentType="application/vnd.openxmlformats-package.relationships+xml"/>
  <Override PartName="/ppt/notesSlides/_rels/notesSlide11.xml.rels" ContentType="application/vnd.openxmlformats-package.relationships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</p:sldIdLst>
  <p:sldSz cx="12192000" cy="6858000"/>
  <p:notesSz cx="6858000" cy="12192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chemeClr val="dk1"/>
                </a:solidFill>
                <a:latin typeface="Aptos"/>
              </a:rPr>
              <a:t>Для перемещения страницы щёлкните мышью</a:t>
            </a:r>
            <a:endParaRPr b="0" lang="ru-RU" sz="1800" spc="-1" strike="noStrike">
              <a:solidFill>
                <a:schemeClr val="dk1"/>
              </a:solidFill>
              <a:latin typeface="Aptos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ru-RU" sz="2000" spc="-1" strike="noStrike">
                <a:solidFill>
                  <a:srgbClr val="000000"/>
                </a:solidFill>
                <a:latin typeface="XO Oriel"/>
              </a:rPr>
              <a:t>Для правки формата примечаний щёлкните мышью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nos"/>
              </a:rPr>
              <a:t>&lt;верхний колонтитул&gt;</a:t>
            </a:r>
            <a:endParaRPr b="0" lang="ru-RU" sz="1400" spc="-1" strike="noStrike">
              <a:solidFill>
                <a:srgbClr val="000000"/>
              </a:solidFill>
              <a:latin typeface="Tinos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dt" idx="2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nos"/>
              </a:defRPr>
            </a:lvl1pPr>
          </a:lstStyle>
          <a:p>
            <a:pPr indent="0" algn="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nos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nos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ftr" idx="3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nos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nos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nos"/>
            </a:endParaRPr>
          </a:p>
        </p:txBody>
      </p:sp>
      <p:sp>
        <p:nvSpPr>
          <p:cNvPr id="9" name="PlaceHolder 6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nos"/>
              </a:defRPr>
            </a:lvl1pPr>
          </a:lstStyle>
          <a:p>
            <a:pPr indent="0" algn="r">
              <a:buNone/>
            </a:pPr>
            <a:fld id="{250FAEC1-C314-4F74-9C6B-8857F1C62ECC}" type="slidenum">
              <a:rPr b="0" lang="ru-RU" sz="1400" spc="-1" strike="noStrike">
                <a:solidFill>
                  <a:srgbClr val="000000"/>
                </a:solidFill>
                <a:latin typeface="Tinos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no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00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Уважаемые коллеги, тема сегодняшнего выступления звучит довольно официально: методические рекомендации как инструмент реализации рабочих программ, как применять и адаптировать. Но за этой формулировкой стоит очень практический вопрос: как сделать так, чтобы документы не оставались в папке, а реально помогали учителю планировать урок, выбирать задания, выстраивать оценивание и видеть результат.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-216000">
              <a:buNone/>
            </a:pP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Я предлагаю рассматривать методические рекомендации не как дополнительную нагрузку, а как навигационную карту. Наша задача на уровне методического объединения - помочь учителю увидеть, что именно из рекомендаций можно использовать в конкретном классе, на конкретной теме, с конкретными учениками.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01" name="PlaceHolder 3"/>
          <p:cNvSpPr>
            <a:spLocks noGrp="1"/>
          </p:cNvSpPr>
          <p:nvPr>
            <p:ph type="sldNum" idx="20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+mn-lt"/>
              <a:ea typeface="+mn-ea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27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Еще один практический блок - оценивание. Методические рекомендации полезны тогда, когда помогают связать обучение и проверку. Мы должны задавать себе три вопроса: что проверяем, как фиксируем, что делаем дальше?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-216000">
              <a:buNone/>
            </a:pP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Если ученик не справился, важно не говорить “он не понял тему”, а увидеть, какое действие просело: не нашел аргумент в тексте, не объяснил выбор орфограммы, не удержал структуру ответа, не смог сформулировать вывод. Тогда коррекция становится точной.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28" name="PlaceHolder 3"/>
          <p:cNvSpPr>
            <a:spLocks noGrp="1"/>
          </p:cNvSpPr>
          <p:nvPr>
            <p:ph type="sldNum" idx="29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+mn-lt"/>
              <a:ea typeface="+mn-ea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30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Для руководителя методического объединения важно превратить рекомендации в систему поддержки коллег. Я предлагаю пять инструментов.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-216000">
              <a:buNone/>
            </a:pP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Первый - карта рекомендаций: где в рабочей программе какой методический материал можно использовать. Второй - банк заданий, но обязательно с привязкой к результату и критерию. Третий - короткие чек-листы для ключевых видов работ. Четвертый - регулярный разбор типичных трудностей. Пятый - взаимоэкспертиза рабочих материалов, когда коллеги смотрят задания друг друга до того, как они попадут к ученикам.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31" name="PlaceHolder 3"/>
          <p:cNvSpPr>
            <a:spLocks noGrp="1"/>
          </p:cNvSpPr>
          <p:nvPr>
            <p:ph type="sldNum" idx="30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+mn-lt"/>
              <a:ea typeface="+mn-ea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33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Отдельно стоит проговорить типичные ошибки. Первая - копировать рекомендации в рабочую программу без осмысления. Вторая - планировать тему, но не планировать действие ученика. Третья - брать готовое задание, не понимая, какой результат оно проверяет.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-216000">
              <a:buNone/>
            </a:pP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Главный критерий качества такой: после работы с рекомендациями у учителя должно стать понятнее, что делать на уроке, как поддержать ученика и как проверить результат.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34" name="PlaceHolder 3"/>
          <p:cNvSpPr>
            <a:spLocks noGrp="1"/>
          </p:cNvSpPr>
          <p:nvPr>
            <p:ph type="sldNum" idx="31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+mn-lt"/>
              <a:ea typeface="+mn-ea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36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На этом слайде - практический шаблон, который можно использовать уже на ближайшем заседании методического объединения. Берем любую тему рабочей программы и задаем пять вопросов.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-216000">
              <a:buNone/>
            </a:pP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Если учитель может ответить на эти вопросы, значит, программа начинает работать. Если на каком-то вопросе возникает пауза, это не ошибка, а точка методической помощи.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37" name="PlaceHolder 3"/>
          <p:cNvSpPr>
            <a:spLocks noGrp="1"/>
          </p:cNvSpPr>
          <p:nvPr>
            <p:ph type="sldNum" idx="32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+mn-lt"/>
              <a:ea typeface="+mn-ea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39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В завершение хочу подчеркнуть: методические рекомендации сами по себе не улучшают качество образования. Качество меняется тогда, когда рекомендации начинают влиять на выбор урока, задания, критериев, способов поддержки ученика.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-216000">
              <a:buNone/>
            </a:pP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Наша задача как методического сообщества - не увеличить объем бумажной работы, а сделать ее осмысленной. Тогда рабочая программа становится не формальным документом, а рабочим инструментом учителя.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40" name="PlaceHolder 3"/>
          <p:cNvSpPr>
            <a:spLocks noGrp="1"/>
          </p:cNvSpPr>
          <p:nvPr>
            <p:ph type="sldNum" idx="33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+mn-lt"/>
              <a:ea typeface="+mn-ea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42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Этот слайд можно оставить в конце презентации как источник, а можно не показывать при выступлении, если регламент жесткий. Главное, чтобы у выступающего была понятная опора на официальные документы и методические материалы.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-216000">
              <a:buNone/>
            </a:pP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Перед финальным выступлением стоит уточнить региональные акценты совещания и при необходимости добавить один слайд с региональными задачами.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43" name="PlaceHolder 3"/>
          <p:cNvSpPr>
            <a:spLocks noGrp="1"/>
          </p:cNvSpPr>
          <p:nvPr>
            <p:ph type="sldNum" idx="34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+mn-lt"/>
              <a:ea typeface="+mn-ea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03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В 2026/2027 учебном году мы снова входим в учебный год с необходимостью сверять рабочие программы с федеральной рамкой и методическими материалами. Для руководителей методических объединений важно не просто сообщить коллегам перечень документов. Важно помочь им понять, как этими материалами пользоваться.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-216000">
              <a:buNone/>
            </a:pP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Главная мысль здесь такая: качество образования обеспечивается не количеством документов, а качеством решений, которые учитель принимает на основе этих документов. Поэтому методические рекомендации должны стать инструментом, а не формальностью.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04" name="PlaceHolder 3"/>
          <p:cNvSpPr>
            <a:spLocks noGrp="1"/>
          </p:cNvSpPr>
          <p:nvPr>
            <p:ph type="sldNum" idx="21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+mn-lt"/>
              <a:ea typeface="+mn-ea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06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Важно развести три уровня. Первый уровень - федеральная рамка: ФГОС, ФОП, федеральные рабочие программы, изменения к ним. Это то, что задает обязательные ориентиры.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-216000">
              <a:buNone/>
            </a:pP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Второй уровень - рабочая программа образовательной организации. Она не существует отдельно от федеральной рамки, но должна быть соотнесена с реальными условиями школы.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-216000">
              <a:buNone/>
            </a:pP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Третий уровень - методическая реализация. Именно здесь учитель выбирает приемы, задания, формы работы, способы текущей оценки. Методические рекомендации как раз и помогают сделать этот переход от документа к действию.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07" name="PlaceHolder 3"/>
          <p:cNvSpPr>
            <a:spLocks noGrp="1"/>
          </p:cNvSpPr>
          <p:nvPr>
            <p:ph type="sldNum" idx="22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+mn-lt"/>
              <a:ea typeface="+mn-ea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09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Методические рекомендации удобнее всего понимать как инструмент настройки. Они не заменяют рабочую программу и не отменяют профессионального решения учителя. Но они помогают учителю точнее увидеть ожидаемый результат, подобрать способ работы и продумать проверку достижения результата.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-216000">
              <a:buNone/>
            </a:pP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Здесь важно снять возможный страх у коллег. Рекомендации - это не требование вести одинаковые уроки. Это основа для профессионального выбора. Один и тот же результат может достигаться разными путями, но путь должен быть осознанным.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10" name="PlaceHolder 3"/>
          <p:cNvSpPr>
            <a:spLocks noGrp="1"/>
          </p:cNvSpPr>
          <p:nvPr>
            <p:ph type="sldNum" idx="23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+mn-lt"/>
              <a:ea typeface="+mn-ea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12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Для практической работы можно использовать простой алгоритм из пяти шагов. Первое: найти результат. Не тему, а именно результат. Что ученик должен научиться делать?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-216000">
              <a:buNone/>
            </a:pP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Второе: уточнить содержание. Через какой текст, языковой материал или понятие этот результат будет формироваться? Третье: выбрать прием, то есть способ организации деятельности. Четвертое: адаптировать к реальному классу. Пятое: продумать проверку результата.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-216000">
              <a:buNone/>
            </a:pP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Такой алгоритм можно дать учителям как универсальную схему методической работы с любой рекомендацией.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13" name="PlaceHolder 3"/>
          <p:cNvSpPr>
            <a:spLocks noGrp="1"/>
          </p:cNvSpPr>
          <p:nvPr>
            <p:ph type="sldNum" idx="24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+mn-lt"/>
              <a:ea typeface="+mn-ea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15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Самое трудное слово в теме - адаптировать. Иногда его понимают как “упростить” или “убрать сложное”. Но адаптация не означает отказ от результата. Адаптировать можно путь к результату: темп, количество тренировочных заданий, степень подсказки, подбор текстов, форму работы.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-216000">
              <a:buNone/>
            </a:pP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А вот планируемые результаты, обязательное содержание и критерии оценивания подменять нельзя. Это особенно важно для руководителей методических объединений, потому что именно они помогают удерживать общую рамку качества.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16" name="PlaceHolder 3"/>
          <p:cNvSpPr>
            <a:spLocks noGrp="1"/>
          </p:cNvSpPr>
          <p:nvPr>
            <p:ph type="sldNum" idx="25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+mn-lt"/>
              <a:ea typeface="+mn-ea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18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На уроках русского языка методические рекомендации особенно ценны тогда, когда помогают уйти от механической отработки к осознанному действию. Например, если результат связан с применением языкового правила, важно не только дать упражнение на вставку буквы или знака, но и организовать путь: наблюдение, формулировка вывода, тренировка, перенос в собственную речь или текст.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-216000">
              <a:buNone/>
            </a:pP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В качестве практического примера можно взять любую тему, с которой у коллег часто возникают трудности: орфографическое правило, пунктуационный анализ, работа с типами речи, анализ текста. Важно показать связку: результат - прием - задание для проверки.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19" name="PlaceHolder 3"/>
          <p:cNvSpPr>
            <a:spLocks noGrp="1"/>
          </p:cNvSpPr>
          <p:nvPr>
            <p:ph type="sldNum" idx="26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+mn-lt"/>
              <a:ea typeface="+mn-ea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21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В литературе методические рекомендации помогают не сводить урок к пересказу содержания. Их задача - подсказать, как организовать читательскую деятельность: до чтения, во время чтения и после чтения.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-216000">
              <a:buNone/>
            </a:pP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Например, до чтения можно поставить проблемный вопрос. Во время чтения - организовать наблюдение за деталью, речью героя, конфликтом, авторской позицией. После чтения - дать задание, где ученик оформляет понимание и аргументирует его текстом.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-216000">
              <a:buNone/>
            </a:pP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Так мы выходим на результат: не просто “ученик знает произведение”, а “ученик умеет работать с художественным текстом”.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22" name="PlaceHolder 3"/>
          <p:cNvSpPr>
            <a:spLocks noGrp="1"/>
          </p:cNvSpPr>
          <p:nvPr>
            <p:ph type="sldNum" idx="27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+mn-lt"/>
              <a:ea typeface="+mn-ea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24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Методические рекомендации позволяют выстроить дифференциацию без разрушения единого результата. Один и тот же результат может иметь разные маршруты.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-216000">
              <a:buNone/>
            </a:pP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Для ученика, которому трудно, мы даем образец, алгоритм, опорные вопросы. Для базового уровня - самостоятельное выполнение по алгоритму. Для сильного ученика - задание на выбор способа, перенос, оценку или создание собственного примера.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-216000">
              <a:buNone/>
            </a:pP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XO Oriel"/>
              </a:rPr>
              <a:t>Такой подход особенно полезно обсудить на методическом объединении: не “кому упростить”, а “какую поддержку дать, чтобы ученик все равно двигался к результату”.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25" name="PlaceHolder 3"/>
          <p:cNvSpPr>
            <a:spLocks noGrp="1"/>
          </p:cNvSpPr>
          <p:nvPr>
            <p:ph type="sldNum" idx="28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+mn-lt"/>
              <a:ea typeface="+mn-ea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213D8B36-DA4C-47ED-8CF2-7AAE4B3F6909}" type="slidenum">
              <a:t>&lt;#&gt;</a:t>
            </a:fld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8f5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Shape 0"/>
          <p:cNvSpPr/>
          <p:nvPr/>
        </p:nvSpPr>
        <p:spPr>
          <a:xfrm>
            <a:off x="502920" y="6537960"/>
            <a:ext cx="11201400" cy="360"/>
          </a:xfrm>
          <a:prstGeom prst="line">
            <a:avLst/>
          </a:prstGeom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" name="PlaceHolder 1"/>
          <p:cNvSpPr>
            <a:spLocks noGrp="1"/>
          </p:cNvSpPr>
          <p:nvPr>
            <p:ph type="sldNum" idx="1"/>
          </p:nvPr>
        </p:nvSpPr>
        <p:spPr>
          <a:xfrm>
            <a:off x="11155680" y="65653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buNone/>
            </a:pPr>
            <a:endParaRPr b="0" lang="ru-RU" sz="800" spc="-1" strike="noStrike">
              <a:solidFill>
                <a:srgbClr val="000000"/>
              </a:solidFill>
              <a:latin typeface="Tinos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Aptos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chemeClr val="dk1"/>
              </a:solidFill>
              <a:latin typeface="Aptos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chemeClr val="dk1"/>
                </a:solidFill>
                <a:latin typeface="Aptos"/>
              </a:rPr>
              <a:t>Для правки структуры щёлкните мышью</a:t>
            </a:r>
            <a:endParaRPr b="0" lang="ru-RU" sz="3200" spc="-1" strike="noStrike">
              <a:solidFill>
                <a:schemeClr val="dk1"/>
              </a:solidFill>
              <a:latin typeface="Apto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chemeClr val="dk1"/>
                </a:solidFill>
                <a:latin typeface="Aptos"/>
              </a:rPr>
              <a:t>Второй уровень структуры</a:t>
            </a:r>
            <a:endParaRPr b="0" lang="ru-RU" sz="2400" spc="-1" strike="noStrike">
              <a:solidFill>
                <a:schemeClr val="dk1"/>
              </a:solidFill>
              <a:latin typeface="Apto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Aptos"/>
              </a:rPr>
              <a:t>Третий уровень структуры</a:t>
            </a:r>
            <a:endParaRPr b="0" lang="ru-RU" sz="2000" spc="-1" strike="noStrike">
              <a:solidFill>
                <a:schemeClr val="dk1"/>
              </a:solidFill>
              <a:latin typeface="Apto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chemeClr val="dk1"/>
                </a:solidFill>
                <a:latin typeface="Aptos"/>
              </a:rPr>
              <a:t>Четвёртый уровень структуры</a:t>
            </a:r>
            <a:endParaRPr b="0" lang="ru-RU" sz="2000" spc="-1" strike="noStrike">
              <a:solidFill>
                <a:schemeClr val="dk1"/>
              </a:solidFill>
              <a:latin typeface="Apto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Aptos"/>
              </a:rPr>
              <a:t>Пятый уровень структуры</a:t>
            </a:r>
            <a:endParaRPr b="0" lang="ru-RU" sz="2000" spc="-1" strike="noStrike">
              <a:solidFill>
                <a:schemeClr val="dk1"/>
              </a:solidFill>
              <a:latin typeface="Apto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Aptos"/>
              </a:rPr>
              <a:t>Шестой уровень структуры</a:t>
            </a:r>
            <a:endParaRPr b="0" lang="ru-RU" sz="2000" spc="-1" strike="noStrike">
              <a:solidFill>
                <a:schemeClr val="dk1"/>
              </a:solidFill>
              <a:latin typeface="Apto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Aptos"/>
              </a:rPr>
              <a:t>Седьмой уровень структуры</a:t>
            </a:r>
            <a:endParaRPr b="0" lang="ru-RU" sz="2000" spc="-1" strike="noStrike">
              <a:solidFill>
                <a:schemeClr val="dk1"/>
              </a:solidFill>
              <a:latin typeface="Apto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jpeg"/><Relationship Id="rId8" Type="http://schemas.openxmlformats.org/officeDocument/2006/relationships/slideLayout" Target="../slideLayouts/slideLayout2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2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jpeg"/><Relationship Id="rId6" Type="http://schemas.openxmlformats.org/officeDocument/2006/relationships/slideLayout" Target="../slideLayouts/slideLayout2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8f5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0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f8f5ee"/>
          </a:solidFill>
          <a:ln w="12700">
            <a:solidFill>
              <a:srgbClr val="f8f5e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1" name="Shape 1"/>
          <p:cNvSpPr/>
          <p:nvPr/>
        </p:nvSpPr>
        <p:spPr>
          <a:xfrm>
            <a:off x="685800" y="1097280"/>
            <a:ext cx="109440" cy="4663080"/>
          </a:xfrm>
          <a:prstGeom prst="rect">
            <a:avLst/>
          </a:prstGeom>
          <a:solidFill>
            <a:srgbClr val="c0664a"/>
          </a:solidFill>
          <a:ln w="12700">
            <a:solidFill>
              <a:srgbClr val="c0664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12" name="Text 2"/>
          <p:cNvSpPr/>
          <p:nvPr/>
        </p:nvSpPr>
        <p:spPr>
          <a:xfrm>
            <a:off x="960120" y="1234440"/>
            <a:ext cx="896076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200" spc="-1" strike="noStrike">
                <a:solidFill>
                  <a:srgbClr val="1f2937"/>
                </a:solidFill>
                <a:latin typeface="Aptos Display"/>
                <a:ea typeface="Aptos Display"/>
              </a:rPr>
              <a:t>Методические рекомендации</a:t>
            </a:r>
            <a:endParaRPr b="0" lang="ru-RU" sz="32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3" name="Text 3"/>
          <p:cNvSpPr/>
          <p:nvPr/>
        </p:nvSpPr>
        <p:spPr>
          <a:xfrm>
            <a:off x="960120" y="1783080"/>
            <a:ext cx="95094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600" spc="-1" strike="noStrike">
                <a:solidFill>
                  <a:srgbClr val="2f5d50"/>
                </a:solidFill>
                <a:latin typeface="Aptos Display"/>
                <a:ea typeface="Aptos Display"/>
              </a:rPr>
              <a:t>как инструмент реализации рабочих программ</a:t>
            </a:r>
            <a:endParaRPr b="0" lang="ru-RU" sz="26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4" name="Text 4"/>
          <p:cNvSpPr/>
          <p:nvPr/>
        </p:nvSpPr>
        <p:spPr>
          <a:xfrm>
            <a:off x="987480" y="2487240"/>
            <a:ext cx="804636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5f6b6d"/>
                </a:solidFill>
                <a:latin typeface="Aptos"/>
              </a:rPr>
              <a:t>Как применять и адаптировать в преподавании русского языка и литературы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5" name="Shape 7"/>
          <p:cNvSpPr/>
          <p:nvPr/>
        </p:nvSpPr>
        <p:spPr>
          <a:xfrm>
            <a:off x="3980160" y="3367440"/>
            <a:ext cx="2857680" cy="317880"/>
          </a:xfrm>
          <a:prstGeom prst="roundRect">
            <a:avLst>
              <a:gd name="adj" fmla="val 23529"/>
            </a:avLst>
          </a:prstGeom>
          <a:solidFill>
            <a:srgbClr val="c0664a"/>
          </a:solidFill>
          <a:ln w="12700">
            <a:solidFill>
              <a:srgbClr val="c0664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16" name="Text 8"/>
          <p:cNvSpPr/>
          <p:nvPr/>
        </p:nvSpPr>
        <p:spPr>
          <a:xfrm>
            <a:off x="3831120" y="3429000"/>
            <a:ext cx="3213360" cy="190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600" spc="-1" strike="noStrike">
                <a:solidFill>
                  <a:srgbClr val="ffffff"/>
                </a:solidFill>
                <a:latin typeface="Aptos"/>
              </a:rPr>
              <a:t>2026/2027 учебный год</a:t>
            </a:r>
            <a:endParaRPr b="0" lang="ru-RU" sz="16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7" name="Shape 9"/>
          <p:cNvSpPr/>
          <p:nvPr/>
        </p:nvSpPr>
        <p:spPr>
          <a:xfrm>
            <a:off x="960120" y="4069080"/>
            <a:ext cx="9966600" cy="1170000"/>
          </a:xfrm>
          <a:prstGeom prst="roundRect">
            <a:avLst>
              <a:gd name="adj" fmla="val 9375"/>
            </a:avLst>
          </a:prstGeom>
          <a:solidFill>
            <a:srgbClr val="dce7de"/>
          </a:solidFill>
          <a:ln w="12700">
            <a:solidFill>
              <a:srgbClr val="dce7d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8" name="Text 10"/>
          <p:cNvSpPr/>
          <p:nvPr/>
        </p:nvSpPr>
        <p:spPr>
          <a:xfrm>
            <a:off x="1280160" y="4297680"/>
            <a:ext cx="9326520" cy="7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400" spc="-1" strike="noStrike">
                <a:solidFill>
                  <a:srgbClr val="2f5d50"/>
                </a:solidFill>
                <a:latin typeface="Aptos"/>
              </a:rPr>
              <a:t>Задача методического объединения: не пересказать документы, а помочь учителю перевести их в урок, задание и результат.</a:t>
            </a:r>
            <a:endParaRPr b="0" lang="ru-RU" sz="24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9" name="Text 11"/>
          <p:cNvSpPr/>
          <p:nvPr/>
        </p:nvSpPr>
        <p:spPr>
          <a:xfrm>
            <a:off x="594360" y="6574680"/>
            <a:ext cx="530316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b7280"/>
                </a:solidFill>
                <a:latin typeface="Aptos"/>
              </a:rPr>
              <a:t>русский язык и литература | методический уровень</a:t>
            </a:r>
            <a:endParaRPr b="0" lang="ru-RU" sz="75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0" name="PlaceHolder 1"/>
          <p:cNvSpPr>
            <a:spLocks noGrp="1"/>
          </p:cNvSpPr>
          <p:nvPr>
            <p:ph type="sldNum" idx="5"/>
          </p:nvPr>
        </p:nvSpPr>
        <p:spPr>
          <a:xfrm>
            <a:off x="11155680" y="65653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buNone/>
            </a:pPr>
            <a:endParaRPr b="0" lang="ru-RU" sz="800" spc="-1" strike="noStrike">
              <a:solidFill>
                <a:srgbClr val="6b7280"/>
              </a:solidFill>
              <a:latin typeface="Aptos"/>
              <a:ea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ext 0"/>
          <p:cNvSpPr/>
          <p:nvPr/>
        </p:nvSpPr>
        <p:spPr>
          <a:xfrm>
            <a:off x="594360" y="347400"/>
            <a:ext cx="749772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pc="-1" strike="noStrike">
                <a:solidFill>
                  <a:srgbClr val="1f2937"/>
                </a:solidFill>
                <a:latin typeface="Aptos Display"/>
                <a:ea typeface="Aptos Display"/>
              </a:rPr>
              <a:t>Оценивание: от отметки к доказательству результата</a:t>
            </a:r>
            <a:endParaRPr b="0" lang="ru-RU" sz="25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91" name="Text 1"/>
          <p:cNvSpPr/>
          <p:nvPr/>
        </p:nvSpPr>
        <p:spPr>
          <a:xfrm>
            <a:off x="612720" y="1143000"/>
            <a:ext cx="7680600" cy="56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5f6b6d"/>
                </a:solidFill>
                <a:latin typeface="Aptos"/>
              </a:rPr>
              <a:t>Текущая оценка должна быть связана с тем, чему учили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92" name="Shape 2"/>
          <p:cNvSpPr/>
          <p:nvPr/>
        </p:nvSpPr>
        <p:spPr>
          <a:xfrm>
            <a:off x="9372600" y="411480"/>
            <a:ext cx="2194200" cy="402120"/>
          </a:xfrm>
          <a:prstGeom prst="rect">
            <a:avLst/>
          </a:prstGeom>
          <a:solidFill>
            <a:srgbClr val="dce7de"/>
          </a:solidFill>
          <a:ln w="12700">
            <a:solidFill>
              <a:srgbClr val="dce7d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93" name="Text 3"/>
          <p:cNvSpPr/>
          <p:nvPr/>
        </p:nvSpPr>
        <p:spPr>
          <a:xfrm>
            <a:off x="9555480" y="511920"/>
            <a:ext cx="18284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-1" strike="noStrike">
                <a:solidFill>
                  <a:srgbClr val="2f5d50"/>
                </a:solidFill>
                <a:latin typeface="Aptos"/>
              </a:rPr>
              <a:t>практический фокус</a:t>
            </a:r>
            <a:endParaRPr b="0" lang="ru-RU" sz="9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94" name="Shape 4"/>
          <p:cNvSpPr/>
          <p:nvPr/>
        </p:nvSpPr>
        <p:spPr>
          <a:xfrm>
            <a:off x="731520" y="2398680"/>
            <a:ext cx="3382920" cy="3315960"/>
          </a:xfrm>
          <a:prstGeom prst="roundRect">
            <a:avLst>
              <a:gd name="adj" fmla="val 2703"/>
            </a:avLst>
          </a:prstGeom>
          <a:solidFill>
            <a:srgbClr val="ffffff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95" name="Shape 5"/>
          <p:cNvSpPr/>
          <p:nvPr/>
        </p:nvSpPr>
        <p:spPr>
          <a:xfrm flipH="1">
            <a:off x="754560" y="2398680"/>
            <a:ext cx="45360" cy="3315960"/>
          </a:xfrm>
          <a:prstGeom prst="rect">
            <a:avLst/>
          </a:prstGeom>
          <a:solidFill>
            <a:srgbClr val="2f5d50"/>
          </a:solidFill>
          <a:ln w="12700">
            <a:solidFill>
              <a:srgbClr val="2f5d5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196" name="Text 6"/>
          <p:cNvSpPr/>
          <p:nvPr/>
        </p:nvSpPr>
        <p:spPr>
          <a:xfrm>
            <a:off x="960120" y="2526840"/>
            <a:ext cx="297144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pc="-1" strike="noStrike">
                <a:solidFill>
                  <a:srgbClr val="1f2937"/>
                </a:solidFill>
                <a:latin typeface="Aptos"/>
              </a:rPr>
              <a:t>Что проверяем?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97" name="Text 7"/>
          <p:cNvSpPr/>
          <p:nvPr/>
        </p:nvSpPr>
        <p:spPr>
          <a:xfrm>
            <a:off x="960120" y="3167280"/>
            <a:ext cx="2971440" cy="241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1f2937"/>
                </a:solidFill>
                <a:latin typeface="Aptos"/>
              </a:rPr>
              <a:t>Не объем пересказа и не “старание вообще”, а конкретное учебное действие, заданное результатом.</a:t>
            </a:r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98" name="Shape 8"/>
          <p:cNvSpPr/>
          <p:nvPr/>
        </p:nvSpPr>
        <p:spPr>
          <a:xfrm>
            <a:off x="4434840" y="2398680"/>
            <a:ext cx="3382920" cy="3315960"/>
          </a:xfrm>
          <a:prstGeom prst="roundRect">
            <a:avLst>
              <a:gd name="adj" fmla="val 2703"/>
            </a:avLst>
          </a:prstGeom>
          <a:solidFill>
            <a:srgbClr val="eee5d6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99" name="Shape 9"/>
          <p:cNvSpPr/>
          <p:nvPr/>
        </p:nvSpPr>
        <p:spPr>
          <a:xfrm>
            <a:off x="4434840" y="2398680"/>
            <a:ext cx="72720" cy="3315960"/>
          </a:xfrm>
          <a:prstGeom prst="rect">
            <a:avLst/>
          </a:prstGeom>
          <a:solidFill>
            <a:srgbClr val="c0664a"/>
          </a:solidFill>
          <a:ln w="12700">
            <a:solidFill>
              <a:srgbClr val="c0664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200" name="Text 10"/>
          <p:cNvSpPr/>
          <p:nvPr/>
        </p:nvSpPr>
        <p:spPr>
          <a:xfrm>
            <a:off x="4754880" y="2526840"/>
            <a:ext cx="297144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pc="-1" strike="noStrike">
                <a:solidFill>
                  <a:srgbClr val="1f2937"/>
                </a:solidFill>
                <a:latin typeface="Aptos"/>
              </a:rPr>
              <a:t>Как фиксируем?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01" name="Text 11"/>
          <p:cNvSpPr/>
          <p:nvPr/>
        </p:nvSpPr>
        <p:spPr>
          <a:xfrm>
            <a:off x="4663440" y="3061080"/>
            <a:ext cx="2971440" cy="252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1f2937"/>
                </a:solidFill>
                <a:latin typeface="Aptos"/>
              </a:rPr>
              <a:t>Короткий критерий: что должно быть в ответе, рассуждении, анализе, письменной работе.</a:t>
            </a:r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02" name="Shape 12"/>
          <p:cNvSpPr/>
          <p:nvPr/>
        </p:nvSpPr>
        <p:spPr>
          <a:xfrm>
            <a:off x="8138160" y="2398680"/>
            <a:ext cx="3382920" cy="3315960"/>
          </a:xfrm>
          <a:prstGeom prst="roundRect">
            <a:avLst>
              <a:gd name="adj" fmla="val 2703"/>
            </a:avLst>
          </a:prstGeom>
          <a:solidFill>
            <a:srgbClr val="dce7de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03" name="Shape 13"/>
          <p:cNvSpPr/>
          <p:nvPr/>
        </p:nvSpPr>
        <p:spPr>
          <a:xfrm>
            <a:off x="8138160" y="2398680"/>
            <a:ext cx="72720" cy="3315960"/>
          </a:xfrm>
          <a:prstGeom prst="rect">
            <a:avLst/>
          </a:prstGeom>
          <a:solidFill>
            <a:srgbClr val="52799b"/>
          </a:solidFill>
          <a:ln w="12700">
            <a:solidFill>
              <a:srgbClr val="52799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204" name="Text 14"/>
          <p:cNvSpPr/>
          <p:nvPr/>
        </p:nvSpPr>
        <p:spPr>
          <a:xfrm>
            <a:off x="8344080" y="2526840"/>
            <a:ext cx="297144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pc="-1" strike="noStrike">
                <a:solidFill>
                  <a:srgbClr val="1f2937"/>
                </a:solidFill>
                <a:latin typeface="Aptos"/>
              </a:rPr>
              <a:t>Что делаем дальше?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05" name="Text 15"/>
          <p:cNvSpPr/>
          <p:nvPr/>
        </p:nvSpPr>
        <p:spPr>
          <a:xfrm>
            <a:off x="8366760" y="3061080"/>
            <a:ext cx="2971440" cy="252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1f2937"/>
                </a:solidFill>
                <a:latin typeface="Aptos"/>
              </a:rPr>
              <a:t>Если результат не достигнут, возвращаемся не к “теме целиком”, а к конкретному слабому действию</a:t>
            </a:r>
            <a:r>
              <a:rPr b="0" lang="en-US" sz="1020" spc="-1" strike="noStrike">
                <a:solidFill>
                  <a:srgbClr val="1f2937"/>
                </a:solidFill>
                <a:latin typeface="Aptos"/>
              </a:rPr>
              <a:t>.</a:t>
            </a:r>
            <a:endParaRPr b="0" lang="ru-RU" sz="102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06" name="Text 16"/>
          <p:cNvSpPr/>
          <p:nvPr/>
        </p:nvSpPr>
        <p:spPr>
          <a:xfrm>
            <a:off x="594360" y="6574680"/>
            <a:ext cx="530316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b7280"/>
                </a:solidFill>
                <a:latin typeface="Aptos"/>
              </a:rPr>
              <a:t>русский язык и литература | 2026/2027</a:t>
            </a:r>
            <a:endParaRPr b="0" lang="ru-RU" sz="75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07" name="PlaceHolder 1"/>
          <p:cNvSpPr>
            <a:spLocks noGrp="1"/>
          </p:cNvSpPr>
          <p:nvPr>
            <p:ph type="sldNum" idx="14"/>
          </p:nvPr>
        </p:nvSpPr>
        <p:spPr>
          <a:xfrm>
            <a:off x="11155680" y="65653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buNone/>
            </a:pPr>
            <a:endParaRPr b="0" lang="ru-RU" sz="800" spc="-1" strike="noStrike">
              <a:solidFill>
                <a:srgbClr val="6b7280"/>
              </a:solidFill>
              <a:latin typeface="Aptos"/>
              <a:ea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Text 0"/>
          <p:cNvSpPr/>
          <p:nvPr/>
        </p:nvSpPr>
        <p:spPr>
          <a:xfrm>
            <a:off x="594360" y="347400"/>
            <a:ext cx="749772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pc="-1" strike="noStrike">
                <a:solidFill>
                  <a:srgbClr val="1f2937"/>
                </a:solidFill>
                <a:latin typeface="Aptos Display"/>
                <a:ea typeface="Aptos Display"/>
              </a:rPr>
              <a:t>Что может сделать руководитель МО</a:t>
            </a:r>
            <a:endParaRPr b="0" lang="ru-RU" sz="25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09" name="Text 1"/>
          <p:cNvSpPr/>
          <p:nvPr/>
        </p:nvSpPr>
        <p:spPr>
          <a:xfrm>
            <a:off x="612720" y="859680"/>
            <a:ext cx="768060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5f6b6d"/>
                </a:solidFill>
                <a:latin typeface="Aptos"/>
              </a:rPr>
              <a:t>Пять практических решений 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10" name="Shape 2"/>
          <p:cNvSpPr/>
          <p:nvPr/>
        </p:nvSpPr>
        <p:spPr>
          <a:xfrm>
            <a:off x="9372600" y="411480"/>
            <a:ext cx="2194200" cy="402120"/>
          </a:xfrm>
          <a:prstGeom prst="rect">
            <a:avLst/>
          </a:prstGeom>
          <a:solidFill>
            <a:srgbClr val="dce7de"/>
          </a:solidFill>
          <a:ln w="12700">
            <a:solidFill>
              <a:srgbClr val="dce7d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11" name="Text 3"/>
          <p:cNvSpPr/>
          <p:nvPr/>
        </p:nvSpPr>
        <p:spPr>
          <a:xfrm>
            <a:off x="9555480" y="511920"/>
            <a:ext cx="18284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-1" strike="noStrike">
                <a:solidFill>
                  <a:srgbClr val="2f5d50"/>
                </a:solidFill>
                <a:latin typeface="Aptos"/>
              </a:rPr>
              <a:t>практический фокус</a:t>
            </a:r>
            <a:endParaRPr b="0" lang="ru-RU" sz="9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12" name="Shape 4"/>
          <p:cNvSpPr/>
          <p:nvPr/>
        </p:nvSpPr>
        <p:spPr>
          <a:xfrm>
            <a:off x="685800" y="1307520"/>
            <a:ext cx="3017160" cy="184680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13" name="Shape 5"/>
          <p:cNvSpPr/>
          <p:nvPr/>
        </p:nvSpPr>
        <p:spPr>
          <a:xfrm>
            <a:off x="831960" y="1380600"/>
            <a:ext cx="383760" cy="383760"/>
          </a:xfrm>
          <a:prstGeom prst="ellipse">
            <a:avLst/>
          </a:prstGeom>
          <a:solidFill>
            <a:srgbClr val="2f5d50"/>
          </a:solidFill>
          <a:ln w="12700">
            <a:solidFill>
              <a:srgbClr val="2f5d5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214" name="Text 6"/>
          <p:cNvSpPr/>
          <p:nvPr/>
        </p:nvSpPr>
        <p:spPr>
          <a:xfrm>
            <a:off x="831960" y="1467720"/>
            <a:ext cx="383760" cy="12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50" spc="-1" strike="noStrike">
                <a:solidFill>
                  <a:srgbClr val="ffffff"/>
                </a:solidFill>
                <a:latin typeface="Aptos"/>
              </a:rPr>
              <a:t>1</a:t>
            </a:r>
            <a:endParaRPr b="0" lang="ru-RU" sz="85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15" name="Text 7"/>
          <p:cNvSpPr/>
          <p:nvPr/>
        </p:nvSpPr>
        <p:spPr>
          <a:xfrm>
            <a:off x="1289160" y="1398960"/>
            <a:ext cx="226728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600" spc="-1" strike="noStrike">
                <a:solidFill>
                  <a:srgbClr val="1f2937"/>
                </a:solidFill>
                <a:latin typeface="Aptos"/>
              </a:rPr>
              <a:t>Карта рекомендаций</a:t>
            </a:r>
            <a:endParaRPr b="0" lang="ru-RU" sz="16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16" name="Text 8"/>
          <p:cNvSpPr/>
          <p:nvPr/>
        </p:nvSpPr>
        <p:spPr>
          <a:xfrm>
            <a:off x="850320" y="1911240"/>
            <a:ext cx="2688120" cy="98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5f6b6d"/>
                </a:solidFill>
                <a:latin typeface="Aptos"/>
              </a:rPr>
              <a:t>связать разделы рабочей программы с методическими материалами</a:t>
            </a:r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17" name="Shape 9"/>
          <p:cNvSpPr/>
          <p:nvPr/>
        </p:nvSpPr>
        <p:spPr>
          <a:xfrm>
            <a:off x="4453200" y="1282680"/>
            <a:ext cx="3017160" cy="184680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18" name="Shape 10"/>
          <p:cNvSpPr/>
          <p:nvPr/>
        </p:nvSpPr>
        <p:spPr>
          <a:xfrm>
            <a:off x="4672440" y="1380600"/>
            <a:ext cx="383760" cy="383760"/>
          </a:xfrm>
          <a:prstGeom prst="ellipse">
            <a:avLst/>
          </a:prstGeom>
          <a:solidFill>
            <a:srgbClr val="2f5d50"/>
          </a:solidFill>
          <a:ln w="12700">
            <a:solidFill>
              <a:srgbClr val="2f5d5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219" name="Text 11"/>
          <p:cNvSpPr/>
          <p:nvPr/>
        </p:nvSpPr>
        <p:spPr>
          <a:xfrm>
            <a:off x="4672440" y="1467720"/>
            <a:ext cx="383760" cy="12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50" spc="-1" strike="noStrike">
                <a:solidFill>
                  <a:srgbClr val="ffffff"/>
                </a:solidFill>
                <a:latin typeface="Aptos"/>
              </a:rPr>
              <a:t>2</a:t>
            </a:r>
            <a:endParaRPr b="0" lang="ru-RU" sz="85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20" name="Text 12"/>
          <p:cNvSpPr/>
          <p:nvPr/>
        </p:nvSpPr>
        <p:spPr>
          <a:xfrm>
            <a:off x="5129640" y="1398960"/>
            <a:ext cx="226728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600" spc="-1" strike="noStrike">
                <a:solidFill>
                  <a:srgbClr val="1f2937"/>
                </a:solidFill>
                <a:latin typeface="Aptos"/>
              </a:rPr>
              <a:t>Банк заданий</a:t>
            </a:r>
            <a:endParaRPr b="0" lang="ru-RU" sz="16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21" name="Text 13"/>
          <p:cNvSpPr/>
          <p:nvPr/>
        </p:nvSpPr>
        <p:spPr>
          <a:xfrm>
            <a:off x="4690800" y="1801440"/>
            <a:ext cx="2688120" cy="105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ctr">
            <a:normAutofit fontScale="98333" lnSpcReduction="10000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5f6b6d"/>
                </a:solidFill>
                <a:latin typeface="Aptos"/>
              </a:rPr>
              <a:t>собирать задания с указанием результата и критерия</a:t>
            </a:r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22" name="Shape 14"/>
          <p:cNvSpPr/>
          <p:nvPr/>
        </p:nvSpPr>
        <p:spPr>
          <a:xfrm>
            <a:off x="8323920" y="1344240"/>
            <a:ext cx="3017160" cy="177372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23" name="Shape 15"/>
          <p:cNvSpPr/>
          <p:nvPr/>
        </p:nvSpPr>
        <p:spPr>
          <a:xfrm>
            <a:off x="8512920" y="1380600"/>
            <a:ext cx="383760" cy="383760"/>
          </a:xfrm>
          <a:prstGeom prst="ellipse">
            <a:avLst/>
          </a:prstGeom>
          <a:solidFill>
            <a:srgbClr val="2f5d50"/>
          </a:solidFill>
          <a:ln w="12700">
            <a:solidFill>
              <a:srgbClr val="2f5d5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224" name="Text 16"/>
          <p:cNvSpPr/>
          <p:nvPr/>
        </p:nvSpPr>
        <p:spPr>
          <a:xfrm>
            <a:off x="8512920" y="1467720"/>
            <a:ext cx="383760" cy="12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50" spc="-1" strike="noStrike">
                <a:solidFill>
                  <a:srgbClr val="ffffff"/>
                </a:solidFill>
                <a:latin typeface="Aptos"/>
              </a:rPr>
              <a:t>3</a:t>
            </a:r>
            <a:endParaRPr b="0" lang="ru-RU" sz="85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25" name="Text 17"/>
          <p:cNvSpPr/>
          <p:nvPr/>
        </p:nvSpPr>
        <p:spPr>
          <a:xfrm>
            <a:off x="8970120" y="1467720"/>
            <a:ext cx="2267280" cy="24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600" spc="-1" strike="noStrike">
                <a:solidFill>
                  <a:srgbClr val="1f2937"/>
                </a:solidFill>
                <a:latin typeface="Aptos"/>
              </a:rPr>
              <a:t>Единые чек-листы</a:t>
            </a:r>
            <a:endParaRPr b="0" lang="ru-RU" sz="16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26" name="Text 18"/>
          <p:cNvSpPr/>
          <p:nvPr/>
        </p:nvSpPr>
        <p:spPr>
          <a:xfrm>
            <a:off x="8531280" y="1801440"/>
            <a:ext cx="2688120" cy="105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5f6b6d"/>
                </a:solidFill>
                <a:latin typeface="Aptos"/>
              </a:rPr>
              <a:t>короткие критерии для ключевых видов работ</a:t>
            </a:r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27" name="Shape 19"/>
          <p:cNvSpPr/>
          <p:nvPr/>
        </p:nvSpPr>
        <p:spPr>
          <a:xfrm>
            <a:off x="2377440" y="3703320"/>
            <a:ext cx="3017160" cy="2020320"/>
          </a:xfrm>
          <a:prstGeom prst="roundRect">
            <a:avLst>
              <a:gd name="adj" fmla="val 9231"/>
            </a:avLst>
          </a:prstGeom>
          <a:solidFill>
            <a:srgbClr val="eee5d6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28" name="Shape 20"/>
          <p:cNvSpPr/>
          <p:nvPr/>
        </p:nvSpPr>
        <p:spPr>
          <a:xfrm>
            <a:off x="2523600" y="3849480"/>
            <a:ext cx="383760" cy="383760"/>
          </a:xfrm>
          <a:prstGeom prst="ellipse">
            <a:avLst/>
          </a:prstGeom>
          <a:solidFill>
            <a:srgbClr val="2f5d50"/>
          </a:solidFill>
          <a:ln w="12700">
            <a:solidFill>
              <a:srgbClr val="2f5d5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229" name="Text 21"/>
          <p:cNvSpPr/>
          <p:nvPr/>
        </p:nvSpPr>
        <p:spPr>
          <a:xfrm>
            <a:off x="2523600" y="3936600"/>
            <a:ext cx="383760" cy="12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50" spc="-1" strike="noStrike">
                <a:solidFill>
                  <a:srgbClr val="ffffff"/>
                </a:solidFill>
                <a:latin typeface="Aptos"/>
              </a:rPr>
              <a:t>4</a:t>
            </a:r>
            <a:endParaRPr b="0" lang="ru-RU" sz="85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30" name="Text 22"/>
          <p:cNvSpPr/>
          <p:nvPr/>
        </p:nvSpPr>
        <p:spPr>
          <a:xfrm>
            <a:off x="2980800" y="3867840"/>
            <a:ext cx="226728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600" spc="-1" strike="noStrike">
                <a:solidFill>
                  <a:srgbClr val="1f2937"/>
                </a:solidFill>
                <a:latin typeface="Aptos"/>
              </a:rPr>
              <a:t>Разбор трудностей</a:t>
            </a:r>
            <a:endParaRPr b="0" lang="ru-RU" sz="16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31" name="Text 23"/>
          <p:cNvSpPr/>
          <p:nvPr/>
        </p:nvSpPr>
        <p:spPr>
          <a:xfrm>
            <a:off x="2541960" y="4270320"/>
            <a:ext cx="2688120" cy="111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5f6b6d"/>
                </a:solidFill>
                <a:latin typeface="Aptos"/>
              </a:rPr>
              <a:t>обсуждать не только успехи, но и типичные ошибки учеников</a:t>
            </a:r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32" name="Shape 24"/>
          <p:cNvSpPr/>
          <p:nvPr/>
        </p:nvSpPr>
        <p:spPr>
          <a:xfrm>
            <a:off x="6766560" y="3703320"/>
            <a:ext cx="3017160" cy="2020320"/>
          </a:xfrm>
          <a:prstGeom prst="roundRect">
            <a:avLst>
              <a:gd name="adj" fmla="val 9231"/>
            </a:avLst>
          </a:prstGeom>
          <a:solidFill>
            <a:srgbClr val="dce7de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33" name="Shape 25"/>
          <p:cNvSpPr/>
          <p:nvPr/>
        </p:nvSpPr>
        <p:spPr>
          <a:xfrm>
            <a:off x="6912720" y="3849480"/>
            <a:ext cx="383760" cy="383760"/>
          </a:xfrm>
          <a:prstGeom prst="ellipse">
            <a:avLst/>
          </a:prstGeom>
          <a:solidFill>
            <a:srgbClr val="2f5d50"/>
          </a:solidFill>
          <a:ln w="12700">
            <a:solidFill>
              <a:srgbClr val="2f5d5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234" name="Text 26"/>
          <p:cNvSpPr/>
          <p:nvPr/>
        </p:nvSpPr>
        <p:spPr>
          <a:xfrm>
            <a:off x="6912720" y="3936600"/>
            <a:ext cx="383760" cy="12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50" spc="-1" strike="noStrike">
                <a:solidFill>
                  <a:srgbClr val="ffffff"/>
                </a:solidFill>
                <a:latin typeface="Aptos"/>
              </a:rPr>
              <a:t>5</a:t>
            </a:r>
            <a:endParaRPr b="0" lang="ru-RU" sz="85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35" name="Text 27"/>
          <p:cNvSpPr/>
          <p:nvPr/>
        </p:nvSpPr>
        <p:spPr>
          <a:xfrm>
            <a:off x="7470720" y="3867840"/>
            <a:ext cx="216684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600" spc="-1" strike="noStrike">
                <a:solidFill>
                  <a:srgbClr val="1f2937"/>
                </a:solidFill>
                <a:latin typeface="Aptos"/>
              </a:rPr>
              <a:t>Взаимоэкспертиза</a:t>
            </a:r>
            <a:endParaRPr b="0" lang="ru-RU" sz="16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36" name="Text 28"/>
          <p:cNvSpPr/>
          <p:nvPr/>
        </p:nvSpPr>
        <p:spPr>
          <a:xfrm>
            <a:off x="6931080" y="4270320"/>
            <a:ext cx="2688120" cy="111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5f6b6d"/>
                </a:solidFill>
                <a:latin typeface="Aptos"/>
              </a:rPr>
              <a:t>проверять рабочие материалы коллег до урока, а не после проблемы</a:t>
            </a:r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37" name="Text 29"/>
          <p:cNvSpPr/>
          <p:nvPr/>
        </p:nvSpPr>
        <p:spPr>
          <a:xfrm>
            <a:off x="594360" y="6574680"/>
            <a:ext cx="530316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b7280"/>
                </a:solidFill>
                <a:latin typeface="Aptos"/>
              </a:rPr>
              <a:t>русский язык и литература | 2026/2027</a:t>
            </a:r>
            <a:endParaRPr b="0" lang="ru-RU" sz="75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38" name="PlaceHolder 1"/>
          <p:cNvSpPr>
            <a:spLocks noGrp="1"/>
          </p:cNvSpPr>
          <p:nvPr>
            <p:ph type="sldNum" idx="15"/>
          </p:nvPr>
        </p:nvSpPr>
        <p:spPr>
          <a:xfrm>
            <a:off x="11155680" y="65653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buNone/>
            </a:pPr>
            <a:endParaRPr b="0" lang="ru-RU" sz="800" spc="-1" strike="noStrike">
              <a:solidFill>
                <a:srgbClr val="6b7280"/>
              </a:solidFill>
              <a:latin typeface="Aptos"/>
              <a:ea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Text 0"/>
          <p:cNvSpPr/>
          <p:nvPr/>
        </p:nvSpPr>
        <p:spPr>
          <a:xfrm>
            <a:off x="594360" y="347400"/>
            <a:ext cx="749772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pc="-1" strike="noStrike">
                <a:solidFill>
                  <a:srgbClr val="1f2937"/>
                </a:solidFill>
                <a:latin typeface="Aptos Display"/>
                <a:ea typeface="Aptos Display"/>
              </a:rPr>
              <a:t>Типичные ошибки при работе с рекомендациями</a:t>
            </a:r>
            <a:endParaRPr b="0" lang="ru-RU" sz="25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40" name="Text 1"/>
          <p:cNvSpPr/>
          <p:nvPr/>
        </p:nvSpPr>
        <p:spPr>
          <a:xfrm>
            <a:off x="612720" y="1007640"/>
            <a:ext cx="768060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5f6b6d"/>
                </a:solidFill>
                <a:latin typeface="Aptos"/>
              </a:rPr>
              <a:t>Чего важно избежать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41" name="Shape 2"/>
          <p:cNvSpPr/>
          <p:nvPr/>
        </p:nvSpPr>
        <p:spPr>
          <a:xfrm>
            <a:off x="9372600" y="411480"/>
            <a:ext cx="2194200" cy="402120"/>
          </a:xfrm>
          <a:prstGeom prst="rect">
            <a:avLst/>
          </a:prstGeom>
          <a:solidFill>
            <a:srgbClr val="dce7de"/>
          </a:solidFill>
          <a:ln w="12700">
            <a:solidFill>
              <a:srgbClr val="dce7d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42" name="Text 3"/>
          <p:cNvSpPr/>
          <p:nvPr/>
        </p:nvSpPr>
        <p:spPr>
          <a:xfrm>
            <a:off x="9555480" y="511920"/>
            <a:ext cx="18284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-1" strike="noStrike">
                <a:solidFill>
                  <a:srgbClr val="2f5d50"/>
                </a:solidFill>
                <a:latin typeface="Aptos"/>
              </a:rPr>
              <a:t>практический фокус</a:t>
            </a:r>
            <a:endParaRPr b="0" lang="ru-RU" sz="9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43" name="Text 4"/>
          <p:cNvSpPr/>
          <p:nvPr/>
        </p:nvSpPr>
        <p:spPr>
          <a:xfrm>
            <a:off x="914400" y="1510920"/>
            <a:ext cx="10149480" cy="42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t">
            <a:normAutofit fontScale="93333" lnSpcReduction="10000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240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800" spc="-1" strike="noStrike">
                <a:solidFill>
                  <a:srgbClr val="c0664a"/>
                </a:solidFill>
                <a:latin typeface="Aptos"/>
              </a:rPr>
              <a:t>• </a:t>
            </a:r>
            <a:r>
              <a:rPr b="0" lang="en-US" sz="2800" spc="-1" strike="noStrike">
                <a:solidFill>
                  <a:srgbClr val="1f2937"/>
                </a:solidFill>
                <a:latin typeface="Aptos"/>
              </a:rPr>
              <a:t>копировать текст рекомендаций в рабочую программу без осмысления</a:t>
            </a:r>
            <a:endParaRPr b="0" lang="ru-RU" sz="280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800" spc="-1" strike="noStrike">
                <a:solidFill>
                  <a:srgbClr val="c0664a"/>
                </a:solidFill>
                <a:latin typeface="Aptos"/>
              </a:rPr>
              <a:t>• </a:t>
            </a:r>
            <a:r>
              <a:rPr b="0" lang="en-US" sz="2800" spc="-1" strike="noStrike">
                <a:solidFill>
                  <a:srgbClr val="1f2937"/>
                </a:solidFill>
                <a:latin typeface="Aptos"/>
              </a:rPr>
              <a:t>планировать тему, но не планировать учебное действие</a:t>
            </a:r>
            <a:endParaRPr b="0" lang="ru-RU" sz="280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800" spc="-1" strike="noStrike">
                <a:solidFill>
                  <a:srgbClr val="c0664a"/>
                </a:solidFill>
                <a:latin typeface="Aptos"/>
              </a:rPr>
              <a:t>• </a:t>
            </a:r>
            <a:r>
              <a:rPr b="0" lang="en-US" sz="2800" spc="-1" strike="noStrike">
                <a:solidFill>
                  <a:srgbClr val="1f2937"/>
                </a:solidFill>
                <a:latin typeface="Aptos"/>
              </a:rPr>
              <a:t>брать задание без понимания, какой результат оно проверяет</a:t>
            </a:r>
            <a:endParaRPr b="0" lang="ru-RU" sz="280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800" spc="-1" strike="noStrike">
                <a:solidFill>
                  <a:srgbClr val="c0664a"/>
                </a:solidFill>
                <a:latin typeface="Aptos"/>
              </a:rPr>
              <a:t>• </a:t>
            </a:r>
            <a:r>
              <a:rPr b="0" lang="en-US" sz="2800" spc="-1" strike="noStrike">
                <a:solidFill>
                  <a:srgbClr val="1f2937"/>
                </a:solidFill>
                <a:latin typeface="Aptos"/>
              </a:rPr>
              <a:t>адаптировать только объем, но не способ поддержки ученика</a:t>
            </a:r>
            <a:endParaRPr b="0" lang="ru-RU" sz="280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800" spc="-1" strike="noStrike">
                <a:solidFill>
                  <a:srgbClr val="c0664a"/>
                </a:solidFill>
                <a:latin typeface="Aptos"/>
              </a:rPr>
              <a:t>• </a:t>
            </a:r>
            <a:r>
              <a:rPr b="0" lang="en-US" sz="2800" spc="-1" strike="noStrike">
                <a:solidFill>
                  <a:srgbClr val="1f2937"/>
                </a:solidFill>
                <a:latin typeface="Aptos"/>
              </a:rPr>
              <a:t>отделять методические материалы от оценивания</a:t>
            </a:r>
            <a:endParaRPr b="0" lang="ru-RU" sz="280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800" spc="-1" strike="noStrike">
                <a:solidFill>
                  <a:srgbClr val="c0664a"/>
                </a:solidFill>
                <a:latin typeface="Aptos"/>
              </a:rPr>
              <a:t>• </a:t>
            </a:r>
            <a:r>
              <a:rPr b="0" lang="en-US" sz="2800" spc="-1" strike="noStrike">
                <a:solidFill>
                  <a:srgbClr val="1f2937"/>
                </a:solidFill>
                <a:latin typeface="Aptos"/>
              </a:rPr>
              <a:t>обсуждать документы, но не обсуждать реальные трудности класса</a:t>
            </a:r>
            <a:endParaRPr b="0" lang="ru-RU" sz="2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44" name="Text 5"/>
          <p:cNvSpPr/>
          <p:nvPr/>
        </p:nvSpPr>
        <p:spPr>
          <a:xfrm>
            <a:off x="594360" y="6574680"/>
            <a:ext cx="530316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b7280"/>
                </a:solidFill>
                <a:latin typeface="Aptos"/>
              </a:rPr>
              <a:t>русский язык и литература | 2026/2027</a:t>
            </a:r>
            <a:endParaRPr b="0" lang="ru-RU" sz="75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45" name="PlaceHolder 1"/>
          <p:cNvSpPr>
            <a:spLocks noGrp="1"/>
          </p:cNvSpPr>
          <p:nvPr>
            <p:ph type="sldNum" idx="16"/>
          </p:nvPr>
        </p:nvSpPr>
        <p:spPr>
          <a:xfrm>
            <a:off x="11155680" y="65653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buNone/>
            </a:pPr>
            <a:endParaRPr b="0" lang="ru-RU" sz="800" spc="-1" strike="noStrike">
              <a:solidFill>
                <a:srgbClr val="6b7280"/>
              </a:solidFill>
              <a:latin typeface="Aptos"/>
              <a:ea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Text 0"/>
          <p:cNvSpPr/>
          <p:nvPr/>
        </p:nvSpPr>
        <p:spPr>
          <a:xfrm>
            <a:off x="594360" y="347400"/>
            <a:ext cx="8349120" cy="55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pc="-1" strike="noStrike">
                <a:solidFill>
                  <a:srgbClr val="1f2937"/>
                </a:solidFill>
                <a:latin typeface="Aptos Display"/>
                <a:ea typeface="Aptos Display"/>
              </a:rPr>
              <a:t>Мини-шаблон для методического объединения</a:t>
            </a:r>
            <a:endParaRPr b="0" lang="ru-RU" sz="25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47" name="Text 1"/>
          <p:cNvSpPr/>
          <p:nvPr/>
        </p:nvSpPr>
        <p:spPr>
          <a:xfrm>
            <a:off x="612720" y="859680"/>
            <a:ext cx="7680600" cy="37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5f6b6d"/>
                </a:solidFill>
                <a:latin typeface="Aptos"/>
              </a:rPr>
              <a:t>Пять вопросов к любой теме рабочей программы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48" name="Shape 2"/>
          <p:cNvSpPr/>
          <p:nvPr/>
        </p:nvSpPr>
        <p:spPr>
          <a:xfrm>
            <a:off x="9372600" y="411480"/>
            <a:ext cx="2194200" cy="402120"/>
          </a:xfrm>
          <a:prstGeom prst="rect">
            <a:avLst/>
          </a:prstGeom>
          <a:solidFill>
            <a:srgbClr val="dce7de"/>
          </a:solidFill>
          <a:ln w="12700">
            <a:solidFill>
              <a:srgbClr val="dce7d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49" name="Text 3"/>
          <p:cNvSpPr/>
          <p:nvPr/>
        </p:nvSpPr>
        <p:spPr>
          <a:xfrm>
            <a:off x="9555480" y="511920"/>
            <a:ext cx="18284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-1" strike="noStrike">
                <a:solidFill>
                  <a:srgbClr val="2f5d50"/>
                </a:solidFill>
                <a:latin typeface="Aptos"/>
              </a:rPr>
              <a:t>практический фокус</a:t>
            </a:r>
            <a:endParaRPr b="0" lang="ru-RU" sz="9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50" name="Shape 4"/>
          <p:cNvSpPr/>
          <p:nvPr/>
        </p:nvSpPr>
        <p:spPr>
          <a:xfrm>
            <a:off x="914400" y="1280160"/>
            <a:ext cx="411120" cy="411120"/>
          </a:xfrm>
          <a:prstGeom prst="ellipse">
            <a:avLst/>
          </a:prstGeom>
          <a:solidFill>
            <a:srgbClr val="2f5d50"/>
          </a:solidFill>
          <a:ln w="12700">
            <a:solidFill>
              <a:srgbClr val="2f5d5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251" name="Text 5"/>
          <p:cNvSpPr/>
          <p:nvPr/>
        </p:nvSpPr>
        <p:spPr>
          <a:xfrm>
            <a:off x="914400" y="1371600"/>
            <a:ext cx="41112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-1" strike="noStrike">
                <a:solidFill>
                  <a:srgbClr val="ffffff"/>
                </a:solidFill>
                <a:latin typeface="Aptos"/>
              </a:rPr>
              <a:t>1</a:t>
            </a:r>
            <a:endParaRPr b="0" lang="ru-RU" sz="9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52" name="Text 6"/>
          <p:cNvSpPr/>
          <p:nvPr/>
        </p:nvSpPr>
        <p:spPr>
          <a:xfrm>
            <a:off x="1554480" y="1280160"/>
            <a:ext cx="89607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Какой планируемый результат мы формируем?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53" name="Shape 7"/>
          <p:cNvSpPr/>
          <p:nvPr/>
        </p:nvSpPr>
        <p:spPr>
          <a:xfrm>
            <a:off x="914400" y="2240280"/>
            <a:ext cx="411120" cy="411120"/>
          </a:xfrm>
          <a:prstGeom prst="ellipse">
            <a:avLst/>
          </a:prstGeom>
          <a:solidFill>
            <a:srgbClr val="2f5d50"/>
          </a:solidFill>
          <a:ln w="12700">
            <a:solidFill>
              <a:srgbClr val="2f5d5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254" name="Text 8"/>
          <p:cNvSpPr/>
          <p:nvPr/>
        </p:nvSpPr>
        <p:spPr>
          <a:xfrm>
            <a:off x="914400" y="2331720"/>
            <a:ext cx="41112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-1" strike="noStrike">
                <a:solidFill>
                  <a:srgbClr val="ffffff"/>
                </a:solidFill>
                <a:latin typeface="Aptos"/>
              </a:rPr>
              <a:t>2</a:t>
            </a:r>
            <a:endParaRPr b="0" lang="ru-RU" sz="9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55" name="Text 9"/>
          <p:cNvSpPr/>
          <p:nvPr/>
        </p:nvSpPr>
        <p:spPr>
          <a:xfrm>
            <a:off x="1554480" y="2240280"/>
            <a:ext cx="89607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Через какое содержание или текст идем к результату?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56" name="Shape 10"/>
          <p:cNvSpPr/>
          <p:nvPr/>
        </p:nvSpPr>
        <p:spPr>
          <a:xfrm>
            <a:off x="914400" y="3200400"/>
            <a:ext cx="411120" cy="411120"/>
          </a:xfrm>
          <a:prstGeom prst="ellipse">
            <a:avLst/>
          </a:prstGeom>
          <a:solidFill>
            <a:srgbClr val="2f5d50"/>
          </a:solidFill>
          <a:ln w="12700">
            <a:solidFill>
              <a:srgbClr val="2f5d5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257" name="Text 11"/>
          <p:cNvSpPr/>
          <p:nvPr/>
        </p:nvSpPr>
        <p:spPr>
          <a:xfrm>
            <a:off x="914400" y="3291840"/>
            <a:ext cx="41112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-1" strike="noStrike">
                <a:solidFill>
                  <a:srgbClr val="ffffff"/>
                </a:solidFill>
                <a:latin typeface="Aptos"/>
              </a:rPr>
              <a:t>3</a:t>
            </a:r>
            <a:endParaRPr b="0" lang="ru-RU" sz="9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58" name="Text 12"/>
          <p:cNvSpPr/>
          <p:nvPr/>
        </p:nvSpPr>
        <p:spPr>
          <a:xfrm>
            <a:off x="1554480" y="3200400"/>
            <a:ext cx="89607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Какой прием или формат работы помогает ученику действовать</a:t>
            </a:r>
            <a:r>
              <a:rPr b="0" lang="en-US" sz="1600" spc="-1" strike="noStrike">
                <a:solidFill>
                  <a:srgbClr val="1f2937"/>
                </a:solidFill>
                <a:latin typeface="Aptos"/>
              </a:rPr>
              <a:t>?</a:t>
            </a:r>
            <a:endParaRPr b="0" lang="ru-RU" sz="16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59" name="Shape 13"/>
          <p:cNvSpPr/>
          <p:nvPr/>
        </p:nvSpPr>
        <p:spPr>
          <a:xfrm>
            <a:off x="914400" y="4160520"/>
            <a:ext cx="411120" cy="411120"/>
          </a:xfrm>
          <a:prstGeom prst="ellipse">
            <a:avLst/>
          </a:prstGeom>
          <a:solidFill>
            <a:srgbClr val="2f5d50"/>
          </a:solidFill>
          <a:ln w="12700">
            <a:solidFill>
              <a:srgbClr val="2f5d5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260" name="Text 14"/>
          <p:cNvSpPr/>
          <p:nvPr/>
        </p:nvSpPr>
        <p:spPr>
          <a:xfrm>
            <a:off x="914400" y="4251960"/>
            <a:ext cx="41112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-1" strike="noStrike">
                <a:solidFill>
                  <a:srgbClr val="ffffff"/>
                </a:solidFill>
                <a:latin typeface="Aptos"/>
              </a:rPr>
              <a:t>4</a:t>
            </a:r>
            <a:endParaRPr b="0" lang="ru-RU" sz="9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61" name="Text 15"/>
          <p:cNvSpPr/>
          <p:nvPr/>
        </p:nvSpPr>
        <p:spPr>
          <a:xfrm>
            <a:off x="1554480" y="4160520"/>
            <a:ext cx="89607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Как адаптируем задание для разных уровней класса?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62" name="Shape 16"/>
          <p:cNvSpPr/>
          <p:nvPr/>
        </p:nvSpPr>
        <p:spPr>
          <a:xfrm>
            <a:off x="914400" y="5120640"/>
            <a:ext cx="411120" cy="411120"/>
          </a:xfrm>
          <a:prstGeom prst="ellipse">
            <a:avLst/>
          </a:prstGeom>
          <a:solidFill>
            <a:srgbClr val="2f5d50"/>
          </a:solidFill>
          <a:ln w="12700">
            <a:solidFill>
              <a:srgbClr val="2f5d5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263" name="Text 17"/>
          <p:cNvSpPr/>
          <p:nvPr/>
        </p:nvSpPr>
        <p:spPr>
          <a:xfrm>
            <a:off x="914400" y="5212080"/>
            <a:ext cx="41112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-1" strike="noStrike">
                <a:solidFill>
                  <a:srgbClr val="ffffff"/>
                </a:solidFill>
                <a:latin typeface="Aptos"/>
              </a:rPr>
              <a:t>5</a:t>
            </a:r>
            <a:endParaRPr b="0" lang="ru-RU" sz="9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64" name="Text 18"/>
          <p:cNvSpPr/>
          <p:nvPr/>
        </p:nvSpPr>
        <p:spPr>
          <a:xfrm>
            <a:off x="1554480" y="5120640"/>
            <a:ext cx="89607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Как поймем, что результат достигнут?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65" name="Text 19"/>
          <p:cNvSpPr/>
          <p:nvPr/>
        </p:nvSpPr>
        <p:spPr>
          <a:xfrm>
            <a:off x="594360" y="6574680"/>
            <a:ext cx="530316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b7280"/>
                </a:solidFill>
                <a:latin typeface="Aptos"/>
              </a:rPr>
              <a:t>русский язык и литература | 2026/2027</a:t>
            </a:r>
            <a:endParaRPr b="0" lang="ru-RU" sz="75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66" name="PlaceHolder 1"/>
          <p:cNvSpPr>
            <a:spLocks noGrp="1"/>
          </p:cNvSpPr>
          <p:nvPr>
            <p:ph type="sldNum" idx="17"/>
          </p:nvPr>
        </p:nvSpPr>
        <p:spPr>
          <a:xfrm>
            <a:off x="11155680" y="65653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buNone/>
            </a:pPr>
            <a:endParaRPr b="0" lang="ru-RU" sz="800" spc="-1" strike="noStrike">
              <a:solidFill>
                <a:srgbClr val="6b7280"/>
              </a:solidFill>
              <a:latin typeface="Aptos"/>
              <a:ea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Text 0"/>
          <p:cNvSpPr/>
          <p:nvPr/>
        </p:nvSpPr>
        <p:spPr>
          <a:xfrm>
            <a:off x="594360" y="347400"/>
            <a:ext cx="749772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pc="-1" strike="noStrike">
                <a:solidFill>
                  <a:srgbClr val="1f2937"/>
                </a:solidFill>
                <a:latin typeface="Aptos Display"/>
                <a:ea typeface="Aptos Display"/>
              </a:rPr>
              <a:t>Итог: что должно измениться в работе</a:t>
            </a:r>
            <a:endParaRPr b="0" lang="ru-RU" sz="25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68" name="Text 1"/>
          <p:cNvSpPr/>
          <p:nvPr/>
        </p:nvSpPr>
        <p:spPr>
          <a:xfrm>
            <a:off x="771840" y="836640"/>
            <a:ext cx="768060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5f6b6d"/>
                </a:solidFill>
                <a:latin typeface="Aptos"/>
              </a:rPr>
              <a:t>Методические рекомендации ценны только в действии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69" name="Shape 2"/>
          <p:cNvSpPr/>
          <p:nvPr/>
        </p:nvSpPr>
        <p:spPr>
          <a:xfrm>
            <a:off x="9372600" y="411480"/>
            <a:ext cx="2194200" cy="402120"/>
          </a:xfrm>
          <a:prstGeom prst="rect">
            <a:avLst/>
          </a:prstGeom>
          <a:solidFill>
            <a:srgbClr val="dce7de"/>
          </a:solidFill>
          <a:ln w="12700">
            <a:solidFill>
              <a:srgbClr val="dce7d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70" name="Text 3"/>
          <p:cNvSpPr/>
          <p:nvPr/>
        </p:nvSpPr>
        <p:spPr>
          <a:xfrm>
            <a:off x="9555480" y="511920"/>
            <a:ext cx="18284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-1" strike="noStrike">
                <a:solidFill>
                  <a:srgbClr val="2f5d50"/>
                </a:solidFill>
                <a:latin typeface="Aptos"/>
              </a:rPr>
              <a:t>практический фокус</a:t>
            </a:r>
            <a:endParaRPr b="0" lang="ru-RU" sz="9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71" name="Shape 4"/>
          <p:cNvSpPr/>
          <p:nvPr/>
        </p:nvSpPr>
        <p:spPr>
          <a:xfrm>
            <a:off x="914400" y="1600200"/>
            <a:ext cx="10332360" cy="1051200"/>
          </a:xfrm>
          <a:prstGeom prst="roundRect">
            <a:avLst>
              <a:gd name="adj" fmla="val 8571"/>
            </a:avLst>
          </a:prstGeom>
          <a:solidFill>
            <a:srgbClr val="dce7de"/>
          </a:solidFill>
          <a:ln w="12700">
            <a:solidFill>
              <a:srgbClr val="dce7d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72" name="Text 5"/>
          <p:cNvSpPr/>
          <p:nvPr/>
        </p:nvSpPr>
        <p:spPr>
          <a:xfrm>
            <a:off x="1365120" y="1600200"/>
            <a:ext cx="956160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400" spc="-1" strike="noStrike">
                <a:solidFill>
                  <a:srgbClr val="2f5d50"/>
                </a:solidFill>
                <a:latin typeface="Aptos"/>
              </a:rPr>
              <a:t>Не “как оформить программу”, а “как сделать так, чтобы программа помогала учить”.</a:t>
            </a:r>
            <a:endParaRPr b="0" lang="ru-RU" sz="24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73" name="Text 6"/>
          <p:cNvSpPr/>
          <p:nvPr/>
        </p:nvSpPr>
        <p:spPr>
          <a:xfrm>
            <a:off x="1005840" y="3063240"/>
            <a:ext cx="10012320" cy="268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t">
            <a:noAutofit/>
          </a:bodyPr>
          <a:p>
            <a:r>
              <a:rPr b="1" lang="en-US" sz="2400" spc="-1" strike="noStrike">
                <a:solidFill>
                  <a:srgbClr val="c0664a"/>
                </a:solidFill>
                <a:latin typeface="Aptos"/>
              </a:rPr>
              <a:t>• </a:t>
            </a:r>
            <a:r>
              <a:rPr b="0" lang="en-US" sz="2400" spc="-1" strike="noStrike">
                <a:solidFill>
                  <a:srgbClr val="1f2937"/>
                </a:solidFill>
                <a:latin typeface="Aptos"/>
              </a:rPr>
              <a:t>рабочая программа становится инструментом планирования, а не папкой с текстом</a:t>
            </a:r>
            <a:endParaRPr b="0" lang="ru-RU" sz="2400" spc="-1" strike="noStrike">
              <a:solidFill>
                <a:srgbClr val="000000"/>
              </a:solidFill>
              <a:latin typeface="XO Oriel"/>
            </a:endParaRPr>
          </a:p>
          <a:p>
            <a:r>
              <a:rPr b="1" lang="en-US" sz="2400" spc="-1" strike="noStrike">
                <a:solidFill>
                  <a:srgbClr val="c0664a"/>
                </a:solidFill>
                <a:latin typeface="Aptos"/>
              </a:rPr>
              <a:t>• </a:t>
            </a:r>
            <a:r>
              <a:rPr b="0" lang="en-US" sz="2400" spc="-1" strike="noStrike">
                <a:solidFill>
                  <a:srgbClr val="1f2937"/>
                </a:solidFill>
                <a:latin typeface="Aptos"/>
              </a:rPr>
              <a:t>методическое объединение обсуждает не только документы, но и педагогические решения</a:t>
            </a:r>
            <a:endParaRPr b="0" lang="ru-RU" sz="2400" spc="-1" strike="noStrike">
              <a:solidFill>
                <a:srgbClr val="000000"/>
              </a:solidFill>
              <a:latin typeface="XO Oriel"/>
            </a:endParaRPr>
          </a:p>
          <a:p>
            <a:r>
              <a:rPr b="1" lang="en-US" sz="2400" spc="-1" strike="noStrike">
                <a:solidFill>
                  <a:srgbClr val="c0664a"/>
                </a:solidFill>
                <a:latin typeface="Aptos"/>
              </a:rPr>
              <a:t>• </a:t>
            </a:r>
            <a:r>
              <a:rPr b="0" lang="en-US" sz="2400" spc="-1" strike="noStrike">
                <a:solidFill>
                  <a:srgbClr val="1f2937"/>
                </a:solidFill>
                <a:latin typeface="Aptos"/>
              </a:rPr>
              <a:t>учитель видит связь между результатом, заданием и оцениванием</a:t>
            </a:r>
            <a:endParaRPr b="0" lang="ru-RU" sz="2400" spc="-1" strike="noStrike">
              <a:solidFill>
                <a:srgbClr val="000000"/>
              </a:solidFill>
              <a:latin typeface="XO Oriel"/>
            </a:endParaRPr>
          </a:p>
          <a:p>
            <a:r>
              <a:rPr b="1" lang="en-US" sz="2400" spc="-1" strike="noStrike">
                <a:solidFill>
                  <a:srgbClr val="c0664a"/>
                </a:solidFill>
                <a:latin typeface="Aptos"/>
              </a:rPr>
              <a:t>• </a:t>
            </a:r>
            <a:r>
              <a:rPr b="0" lang="en-US" sz="2400" spc="-1" strike="noStrike">
                <a:solidFill>
                  <a:srgbClr val="1f2937"/>
                </a:solidFill>
                <a:latin typeface="Aptos"/>
              </a:rPr>
              <a:t>адаптация помогает разным ученикам идти к общему результату</a:t>
            </a:r>
            <a:endParaRPr b="0" lang="ru-RU" sz="240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400" spc="-1" strike="noStrike">
                <a:solidFill>
                  <a:srgbClr val="c0664a"/>
                </a:solidFill>
                <a:latin typeface="Aptos"/>
              </a:rPr>
              <a:t>• </a:t>
            </a:r>
            <a:r>
              <a:rPr b="0" lang="en-US" sz="2400" spc="-1" strike="noStrike">
                <a:solidFill>
                  <a:srgbClr val="1f2937"/>
                </a:solidFill>
                <a:latin typeface="Aptos"/>
              </a:rPr>
              <a:t>качество образования становится предметом регулярной методической работы</a:t>
            </a:r>
            <a:endParaRPr b="0" lang="ru-RU" sz="24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74" name="Text 7"/>
          <p:cNvSpPr/>
          <p:nvPr/>
        </p:nvSpPr>
        <p:spPr>
          <a:xfrm>
            <a:off x="594360" y="6574680"/>
            <a:ext cx="530316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b7280"/>
                </a:solidFill>
                <a:latin typeface="Aptos"/>
              </a:rPr>
              <a:t>русский язык и литература | 2026/2027</a:t>
            </a:r>
            <a:endParaRPr b="0" lang="ru-RU" sz="75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75" name="PlaceHolder 1"/>
          <p:cNvSpPr>
            <a:spLocks noGrp="1"/>
          </p:cNvSpPr>
          <p:nvPr>
            <p:ph type="sldNum" idx="18"/>
          </p:nvPr>
        </p:nvSpPr>
        <p:spPr>
          <a:xfrm>
            <a:off x="11155680" y="65653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buNone/>
            </a:pPr>
            <a:endParaRPr b="0" lang="ru-RU" sz="800" spc="-1" strike="noStrike">
              <a:solidFill>
                <a:srgbClr val="6b7280"/>
              </a:solidFill>
              <a:latin typeface="Aptos"/>
              <a:ea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Text 0"/>
          <p:cNvSpPr/>
          <p:nvPr/>
        </p:nvSpPr>
        <p:spPr>
          <a:xfrm>
            <a:off x="594360" y="347400"/>
            <a:ext cx="749772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pc="-1" strike="noStrike">
                <a:solidFill>
                  <a:srgbClr val="1f2937"/>
                </a:solidFill>
                <a:latin typeface="Aptos Display"/>
                <a:ea typeface="Aptos Display"/>
              </a:rPr>
              <a:t>Источники и материалы для опоры</a:t>
            </a:r>
            <a:endParaRPr b="0" lang="ru-RU" sz="25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77" name="Text 1"/>
          <p:cNvSpPr/>
          <p:nvPr/>
        </p:nvSpPr>
        <p:spPr>
          <a:xfrm>
            <a:off x="612720" y="859680"/>
            <a:ext cx="768060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5f6b6d"/>
                </a:solidFill>
                <a:latin typeface="Aptos"/>
              </a:rPr>
              <a:t>Официальная нормативная и методическая база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78" name="Shape 2"/>
          <p:cNvSpPr/>
          <p:nvPr/>
        </p:nvSpPr>
        <p:spPr>
          <a:xfrm>
            <a:off x="9372600" y="411480"/>
            <a:ext cx="2194200" cy="402120"/>
          </a:xfrm>
          <a:prstGeom prst="rect">
            <a:avLst/>
          </a:prstGeom>
          <a:solidFill>
            <a:srgbClr val="dce7de"/>
          </a:solidFill>
          <a:ln w="12700">
            <a:solidFill>
              <a:srgbClr val="dce7d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79" name="Text 3"/>
          <p:cNvSpPr/>
          <p:nvPr/>
        </p:nvSpPr>
        <p:spPr>
          <a:xfrm>
            <a:off x="9555480" y="511920"/>
            <a:ext cx="18284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-1" strike="noStrike">
                <a:solidFill>
                  <a:srgbClr val="2f5d50"/>
                </a:solidFill>
                <a:latin typeface="Aptos"/>
              </a:rPr>
              <a:t>практический фокус</a:t>
            </a:r>
            <a:endParaRPr b="0" lang="ru-RU" sz="9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80" name="Text 4"/>
          <p:cNvSpPr/>
          <p:nvPr/>
        </p:nvSpPr>
        <p:spPr>
          <a:xfrm>
            <a:off x="868680" y="1280160"/>
            <a:ext cx="10606680" cy="429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t">
            <a:noAutofit/>
          </a:bodyPr>
          <a:p>
            <a:r>
              <a:rPr b="1" lang="en-US" sz="2400" spc="-1" strike="noStrike">
                <a:solidFill>
                  <a:srgbClr val="c0664a"/>
                </a:solidFill>
                <a:latin typeface="Aptos"/>
              </a:rPr>
              <a:t>• </a:t>
            </a:r>
            <a:r>
              <a:rPr b="0" lang="en-US" sz="2400" spc="-1" strike="noStrike">
                <a:solidFill>
                  <a:srgbClr val="1f2937"/>
                </a:solidFill>
                <a:latin typeface="Aptos"/>
              </a:rPr>
              <a:t>Единое содержание общего образования: нормативные документы, ФОП НОО, ООО, СОО и изменения к ним</a:t>
            </a:r>
            <a:endParaRPr b="0" lang="ru-RU" sz="2400" spc="-1" strike="noStrike">
              <a:solidFill>
                <a:srgbClr val="000000"/>
              </a:solidFill>
              <a:latin typeface="XO Oriel"/>
            </a:endParaRPr>
          </a:p>
          <a:p>
            <a:r>
              <a:rPr b="1" lang="en-US" sz="2400" spc="-1" strike="noStrike">
                <a:solidFill>
                  <a:srgbClr val="c0664a"/>
                </a:solidFill>
                <a:latin typeface="Aptos"/>
              </a:rPr>
              <a:t>• </a:t>
            </a:r>
            <a:r>
              <a:rPr b="0" lang="en-US" sz="2400" spc="-1" strike="noStrike">
                <a:solidFill>
                  <a:srgbClr val="1f2937"/>
                </a:solidFill>
                <a:latin typeface="Aptos"/>
              </a:rPr>
              <a:t>Единое содержание общего образования: методические материалы по русскому языку</a:t>
            </a:r>
            <a:endParaRPr b="0" lang="ru-RU" sz="2400" spc="-1" strike="noStrike">
              <a:solidFill>
                <a:srgbClr val="000000"/>
              </a:solidFill>
              <a:latin typeface="XO Oriel"/>
            </a:endParaRPr>
          </a:p>
          <a:p>
            <a:r>
              <a:rPr b="1" lang="en-US" sz="2400" spc="-1" strike="noStrike">
                <a:solidFill>
                  <a:srgbClr val="c0664a"/>
                </a:solidFill>
                <a:latin typeface="Aptos"/>
              </a:rPr>
              <a:t>• </a:t>
            </a:r>
            <a:r>
              <a:rPr b="0" lang="en-US" sz="2400" spc="-1" strike="noStrike">
                <a:solidFill>
                  <a:srgbClr val="1f2937"/>
                </a:solidFill>
                <a:latin typeface="Aptos"/>
              </a:rPr>
              <a:t>Единое содержание общего образования: методические материалы по литературе</a:t>
            </a:r>
            <a:endParaRPr b="0" lang="ru-RU" sz="2400" spc="-1" strike="noStrike">
              <a:solidFill>
                <a:srgbClr val="000000"/>
              </a:solidFill>
              <a:latin typeface="XO Oriel"/>
            </a:endParaRPr>
          </a:p>
          <a:p>
            <a:r>
              <a:rPr b="1" lang="en-US" sz="2400" spc="-1" strike="noStrike">
                <a:solidFill>
                  <a:srgbClr val="c0664a"/>
                </a:solidFill>
                <a:latin typeface="Aptos"/>
              </a:rPr>
              <a:t>• </a:t>
            </a:r>
            <a:r>
              <a:rPr b="0" lang="en-US" sz="2400" spc="-1" strike="noStrike">
                <a:solidFill>
                  <a:srgbClr val="1f2937"/>
                </a:solidFill>
                <a:latin typeface="Aptos"/>
              </a:rPr>
              <a:t>Полезные ссылки для учителей русского языка: ФРП, конструктор рабочих программ, методические материалы</a:t>
            </a:r>
            <a:endParaRPr b="0" lang="ru-RU" sz="2400" spc="-1" strike="noStrike">
              <a:solidFill>
                <a:srgbClr val="000000"/>
              </a:solidFill>
              <a:latin typeface="XO Oriel"/>
            </a:endParaRPr>
          </a:p>
          <a:p>
            <a:r>
              <a:rPr b="1" lang="en-US" sz="2400" spc="-1" strike="noStrike">
                <a:solidFill>
                  <a:srgbClr val="c0664a"/>
                </a:solidFill>
                <a:latin typeface="Aptos"/>
              </a:rPr>
              <a:t>• </a:t>
            </a:r>
            <a:r>
              <a:rPr b="0" lang="en-US" sz="2400" spc="-1" strike="noStrike">
                <a:solidFill>
                  <a:srgbClr val="1f2937"/>
                </a:solidFill>
                <a:latin typeface="Aptos"/>
              </a:rPr>
              <a:t>Письмо Минпросвещения России от 02.03.2026 № 03-320 “Об изменениях в ФООП”</a:t>
            </a:r>
            <a:endParaRPr b="0" lang="ru-RU" sz="240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400" spc="-1" strike="noStrike">
                <a:solidFill>
                  <a:srgbClr val="c0664a"/>
                </a:solidFill>
                <a:latin typeface="Aptos"/>
              </a:rPr>
              <a:t>• </a:t>
            </a:r>
            <a:r>
              <a:rPr b="0" lang="en-US" sz="2400" spc="-1" strike="noStrike">
                <a:solidFill>
                  <a:srgbClr val="1f2937"/>
                </a:solidFill>
                <a:latin typeface="Aptos"/>
              </a:rPr>
              <a:t>Приказы Минпросвещения России № 729 от 08.10.2025 и № 808 от 10.11.2025 о внесении изменений в ФОП</a:t>
            </a:r>
            <a:endParaRPr b="0" lang="ru-RU" sz="24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81" name="Text 5"/>
          <p:cNvSpPr/>
          <p:nvPr/>
        </p:nvSpPr>
        <p:spPr>
          <a:xfrm>
            <a:off x="914400" y="5852160"/>
            <a:ext cx="99666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pc="-1" strike="noStrike">
                <a:solidFill>
                  <a:srgbClr val="5f6b6d"/>
                </a:solidFill>
                <a:latin typeface="Aptos"/>
              </a:rPr>
              <a:t>.</a:t>
            </a:r>
            <a:endParaRPr b="0" lang="ru-RU" sz="11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82" name="Text 6"/>
          <p:cNvSpPr/>
          <p:nvPr/>
        </p:nvSpPr>
        <p:spPr>
          <a:xfrm>
            <a:off x="594360" y="6574680"/>
            <a:ext cx="530316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b7280"/>
                </a:solidFill>
                <a:latin typeface="Aptos"/>
              </a:rPr>
              <a:t>источники | актуализация перед выступлением обязательна</a:t>
            </a:r>
            <a:endParaRPr b="0" lang="ru-RU" sz="75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83" name="PlaceHolder 1"/>
          <p:cNvSpPr>
            <a:spLocks noGrp="1"/>
          </p:cNvSpPr>
          <p:nvPr>
            <p:ph type="sldNum" idx="19"/>
          </p:nvPr>
        </p:nvSpPr>
        <p:spPr>
          <a:xfrm>
            <a:off x="11155680" y="65653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buNone/>
            </a:pPr>
            <a:endParaRPr b="0" lang="ru-RU" sz="800" spc="-1" strike="noStrike">
              <a:solidFill>
                <a:srgbClr val="6b7280"/>
              </a:solidFill>
              <a:latin typeface="Aptos"/>
              <a:ea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Рисунок 5" descr=""/>
          <p:cNvPicPr/>
          <p:nvPr/>
        </p:nvPicPr>
        <p:blipFill>
          <a:blip r:embed="rId1"/>
          <a:stretch/>
        </p:blipFill>
        <p:spPr>
          <a:xfrm>
            <a:off x="249120" y="0"/>
            <a:ext cx="3063240" cy="4213800"/>
          </a:xfrm>
          <a:prstGeom prst="rect">
            <a:avLst/>
          </a:prstGeom>
          <a:ln w="0">
            <a:noFill/>
          </a:ln>
        </p:spPr>
      </p:pic>
      <p:pic>
        <p:nvPicPr>
          <p:cNvPr id="285" name="Рисунок 1" descr=""/>
          <p:cNvPicPr/>
          <p:nvPr/>
        </p:nvPicPr>
        <p:blipFill>
          <a:blip r:embed="rId2"/>
          <a:stretch/>
        </p:blipFill>
        <p:spPr>
          <a:xfrm rot="21172800">
            <a:off x="399600" y="1357560"/>
            <a:ext cx="3474000" cy="4465800"/>
          </a:xfrm>
          <a:prstGeom prst="rect">
            <a:avLst/>
          </a:prstGeom>
          <a:ln w="0">
            <a:noFill/>
          </a:ln>
        </p:spPr>
      </p:pic>
      <p:pic>
        <p:nvPicPr>
          <p:cNvPr id="286" name="Рисунок 2" descr=""/>
          <p:cNvPicPr/>
          <p:nvPr/>
        </p:nvPicPr>
        <p:blipFill>
          <a:blip r:embed="rId3"/>
          <a:stretch/>
        </p:blipFill>
        <p:spPr>
          <a:xfrm rot="1068600">
            <a:off x="5236560" y="144360"/>
            <a:ext cx="2950560" cy="4395960"/>
          </a:xfrm>
          <a:prstGeom prst="rect">
            <a:avLst/>
          </a:prstGeom>
          <a:ln w="0">
            <a:noFill/>
          </a:ln>
        </p:spPr>
      </p:pic>
      <p:pic>
        <p:nvPicPr>
          <p:cNvPr id="287" name="Рисунок 3" descr=""/>
          <p:cNvPicPr/>
          <p:nvPr/>
        </p:nvPicPr>
        <p:blipFill>
          <a:blip r:embed="rId4"/>
          <a:stretch/>
        </p:blipFill>
        <p:spPr>
          <a:xfrm>
            <a:off x="2855880" y="219240"/>
            <a:ext cx="2996280" cy="3995280"/>
          </a:xfrm>
          <a:prstGeom prst="rect">
            <a:avLst/>
          </a:prstGeom>
          <a:ln w="0">
            <a:noFill/>
          </a:ln>
        </p:spPr>
      </p:pic>
      <p:pic>
        <p:nvPicPr>
          <p:cNvPr id="288" name="Рисунок 4" descr=""/>
          <p:cNvPicPr/>
          <p:nvPr/>
        </p:nvPicPr>
        <p:blipFill>
          <a:blip r:embed="rId5"/>
          <a:stretch/>
        </p:blipFill>
        <p:spPr>
          <a:xfrm>
            <a:off x="2855520" y="2647440"/>
            <a:ext cx="2642400" cy="4068000"/>
          </a:xfrm>
          <a:prstGeom prst="rect">
            <a:avLst/>
          </a:prstGeom>
          <a:ln w="0">
            <a:noFill/>
          </a:ln>
        </p:spPr>
      </p:pic>
      <p:pic>
        <p:nvPicPr>
          <p:cNvPr id="289" name="Рисунок 6" descr=""/>
          <p:cNvPicPr/>
          <p:nvPr/>
        </p:nvPicPr>
        <p:blipFill>
          <a:blip r:embed="rId6"/>
          <a:stretch/>
        </p:blipFill>
        <p:spPr>
          <a:xfrm rot="1302600">
            <a:off x="5378760" y="2718000"/>
            <a:ext cx="2817000" cy="3750840"/>
          </a:xfrm>
          <a:prstGeom prst="rect">
            <a:avLst/>
          </a:prstGeom>
          <a:ln w="0">
            <a:noFill/>
          </a:ln>
        </p:spPr>
      </p:pic>
      <p:pic>
        <p:nvPicPr>
          <p:cNvPr id="290" name="Изображение 7" descr=""/>
          <p:cNvPicPr/>
          <p:nvPr/>
        </p:nvPicPr>
        <p:blipFill>
          <a:blip r:embed="rId7"/>
          <a:stretch/>
        </p:blipFill>
        <p:spPr>
          <a:xfrm rot="780000">
            <a:off x="8173800" y="649080"/>
            <a:ext cx="3771720" cy="5714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Рисунок 5" descr=""/>
          <p:cNvPicPr/>
          <p:nvPr/>
        </p:nvPicPr>
        <p:blipFill>
          <a:blip r:embed="rId1"/>
          <a:stretch/>
        </p:blipFill>
        <p:spPr>
          <a:xfrm rot="556800">
            <a:off x="8203320" y="498240"/>
            <a:ext cx="3674880" cy="5464440"/>
          </a:xfrm>
          <a:prstGeom prst="rect">
            <a:avLst/>
          </a:prstGeom>
          <a:ln w="0">
            <a:noFill/>
          </a:ln>
        </p:spPr>
      </p:pic>
      <p:pic>
        <p:nvPicPr>
          <p:cNvPr id="292" name="Рисунок 3" descr=""/>
          <p:cNvPicPr/>
          <p:nvPr/>
        </p:nvPicPr>
        <p:blipFill>
          <a:blip r:embed="rId2"/>
          <a:stretch/>
        </p:blipFill>
        <p:spPr>
          <a:xfrm>
            <a:off x="190440" y="795240"/>
            <a:ext cx="8640720" cy="4094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Рисунок 1" descr=""/>
          <p:cNvPicPr/>
          <p:nvPr/>
        </p:nvPicPr>
        <p:blipFill>
          <a:blip r:embed="rId1"/>
          <a:stretch/>
        </p:blipFill>
        <p:spPr>
          <a:xfrm rot="20922600">
            <a:off x="395640" y="243360"/>
            <a:ext cx="2912400" cy="4334400"/>
          </a:xfrm>
          <a:prstGeom prst="rect">
            <a:avLst/>
          </a:prstGeom>
          <a:ln w="0">
            <a:noFill/>
          </a:ln>
        </p:spPr>
      </p:pic>
      <p:pic>
        <p:nvPicPr>
          <p:cNvPr id="294" name="Рисунок 2" descr=""/>
          <p:cNvPicPr/>
          <p:nvPr/>
        </p:nvPicPr>
        <p:blipFill>
          <a:blip r:embed="rId2"/>
          <a:stretch/>
        </p:blipFill>
        <p:spPr>
          <a:xfrm rot="20983200">
            <a:off x="1429560" y="1193760"/>
            <a:ext cx="3459960" cy="5211000"/>
          </a:xfrm>
          <a:prstGeom prst="rect">
            <a:avLst/>
          </a:prstGeom>
          <a:ln w="0">
            <a:noFill/>
          </a:ln>
        </p:spPr>
      </p:pic>
      <p:pic>
        <p:nvPicPr>
          <p:cNvPr id="295" name="Рисунок 3" descr=""/>
          <p:cNvPicPr/>
          <p:nvPr/>
        </p:nvPicPr>
        <p:blipFill>
          <a:blip r:embed="rId3"/>
          <a:stretch/>
        </p:blipFill>
        <p:spPr>
          <a:xfrm>
            <a:off x="6769080" y="206280"/>
            <a:ext cx="3459960" cy="5213520"/>
          </a:xfrm>
          <a:prstGeom prst="rect">
            <a:avLst/>
          </a:prstGeom>
          <a:ln w="0">
            <a:noFill/>
          </a:ln>
        </p:spPr>
      </p:pic>
      <p:pic>
        <p:nvPicPr>
          <p:cNvPr id="296" name="Рисунок 4" descr=""/>
          <p:cNvPicPr/>
          <p:nvPr/>
        </p:nvPicPr>
        <p:blipFill>
          <a:blip r:embed="rId4"/>
          <a:stretch/>
        </p:blipFill>
        <p:spPr>
          <a:xfrm rot="1290000">
            <a:off x="8593560" y="1581840"/>
            <a:ext cx="3134160" cy="4677840"/>
          </a:xfrm>
          <a:prstGeom prst="rect">
            <a:avLst/>
          </a:prstGeom>
          <a:ln w="0">
            <a:noFill/>
          </a:ln>
        </p:spPr>
      </p:pic>
      <p:pic>
        <p:nvPicPr>
          <p:cNvPr id="297" name="Изображение 5" descr=""/>
          <p:cNvPicPr/>
          <p:nvPr/>
        </p:nvPicPr>
        <p:blipFill>
          <a:blip r:embed="rId5"/>
          <a:stretch/>
        </p:blipFill>
        <p:spPr>
          <a:xfrm rot="20760000">
            <a:off x="3286440" y="932040"/>
            <a:ext cx="3372120" cy="4799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Рисунок 1" descr=""/>
          <p:cNvPicPr/>
          <p:nvPr/>
        </p:nvPicPr>
        <p:blipFill>
          <a:blip r:embed="rId1"/>
          <a:stretch/>
        </p:blipFill>
        <p:spPr>
          <a:xfrm>
            <a:off x="0" y="1152000"/>
            <a:ext cx="12191760" cy="4553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0"/>
          <p:cNvSpPr/>
          <p:nvPr/>
        </p:nvSpPr>
        <p:spPr>
          <a:xfrm>
            <a:off x="594360" y="347400"/>
            <a:ext cx="749772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pc="-1" strike="noStrike">
                <a:solidFill>
                  <a:srgbClr val="1f2937"/>
                </a:solidFill>
                <a:latin typeface="Aptos Display"/>
                <a:ea typeface="Aptos Display"/>
              </a:rPr>
              <a:t>Почему эта тема важна именно сейчас</a:t>
            </a:r>
            <a:endParaRPr b="0" lang="ru-RU" sz="25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2" name="Text 1"/>
          <p:cNvSpPr/>
          <p:nvPr/>
        </p:nvSpPr>
        <p:spPr>
          <a:xfrm>
            <a:off x="612720" y="859680"/>
            <a:ext cx="7680600" cy="66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5f6b6d"/>
                </a:solidFill>
                <a:latin typeface="Aptos"/>
              </a:rPr>
              <a:t>Методические рекомендации работают только тогда, когда превращаются в конкретные педагогические решения</a:t>
            </a:r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3" name="Shape 2"/>
          <p:cNvSpPr/>
          <p:nvPr/>
        </p:nvSpPr>
        <p:spPr>
          <a:xfrm>
            <a:off x="9372600" y="411480"/>
            <a:ext cx="2194200" cy="402120"/>
          </a:xfrm>
          <a:prstGeom prst="rect">
            <a:avLst/>
          </a:prstGeom>
          <a:solidFill>
            <a:srgbClr val="dce7de"/>
          </a:solidFill>
          <a:ln w="12700">
            <a:solidFill>
              <a:srgbClr val="dce7d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4" name="Text 3"/>
          <p:cNvSpPr/>
          <p:nvPr/>
        </p:nvSpPr>
        <p:spPr>
          <a:xfrm>
            <a:off x="9555480" y="511920"/>
            <a:ext cx="18284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-1" strike="noStrike">
                <a:solidFill>
                  <a:srgbClr val="2f5d50"/>
                </a:solidFill>
                <a:latin typeface="Aptos"/>
              </a:rPr>
              <a:t>практический фокус</a:t>
            </a:r>
            <a:endParaRPr b="0" lang="ru-RU" sz="9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5" name="Shape 4"/>
          <p:cNvSpPr/>
          <p:nvPr/>
        </p:nvSpPr>
        <p:spPr>
          <a:xfrm>
            <a:off x="685800" y="1710000"/>
            <a:ext cx="3428640" cy="400464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6" name="Shape 5"/>
          <p:cNvSpPr/>
          <p:nvPr/>
        </p:nvSpPr>
        <p:spPr>
          <a:xfrm>
            <a:off x="685800" y="1710000"/>
            <a:ext cx="45360" cy="4288320"/>
          </a:xfrm>
          <a:prstGeom prst="rect">
            <a:avLst/>
          </a:prstGeom>
          <a:solidFill>
            <a:srgbClr val="2f5d50"/>
          </a:solidFill>
          <a:ln w="12700">
            <a:solidFill>
              <a:srgbClr val="2f5d5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27" name="Text 6"/>
          <p:cNvSpPr/>
          <p:nvPr/>
        </p:nvSpPr>
        <p:spPr>
          <a:xfrm>
            <a:off x="914400" y="1764720"/>
            <a:ext cx="3017160" cy="112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pc="-1" strike="noStrike">
                <a:solidFill>
                  <a:srgbClr val="1f2937"/>
                </a:solidFill>
                <a:latin typeface="Aptos"/>
              </a:rPr>
              <a:t>Учителю важно понимать</a:t>
            </a:r>
            <a:r>
              <a:rPr b="1" lang="ru-RU" sz="2000" spc="-1" strike="noStrike">
                <a:solidFill>
                  <a:srgbClr val="1f2937"/>
                </a:solidFill>
                <a:latin typeface="Aptos"/>
              </a:rPr>
              <a:t>,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8" name="Text 7"/>
          <p:cNvSpPr/>
          <p:nvPr/>
        </p:nvSpPr>
        <p:spPr>
          <a:xfrm>
            <a:off x="914400" y="2438280"/>
            <a:ext cx="3017160" cy="314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02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что требуется федеральной программой, какие результаты должны быть достигнуты и какие методические решения помогут к ним прийти.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9" name="Shape 8"/>
          <p:cNvSpPr/>
          <p:nvPr/>
        </p:nvSpPr>
        <p:spPr>
          <a:xfrm>
            <a:off x="4434840" y="1710000"/>
            <a:ext cx="3428640" cy="400464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0" name="Shape 9"/>
          <p:cNvSpPr/>
          <p:nvPr/>
        </p:nvSpPr>
        <p:spPr>
          <a:xfrm>
            <a:off x="4462200" y="1710000"/>
            <a:ext cx="45360" cy="4004640"/>
          </a:xfrm>
          <a:prstGeom prst="rect">
            <a:avLst/>
          </a:prstGeom>
          <a:solidFill>
            <a:srgbClr val="c0664a"/>
          </a:solidFill>
          <a:ln w="12700">
            <a:solidFill>
              <a:srgbClr val="c0664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31" name="Text 10"/>
          <p:cNvSpPr/>
          <p:nvPr/>
        </p:nvSpPr>
        <p:spPr>
          <a:xfrm>
            <a:off x="4663440" y="1508760"/>
            <a:ext cx="3017160" cy="104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pc="-1" strike="noStrike">
                <a:solidFill>
                  <a:srgbClr val="1f2937"/>
                </a:solidFill>
                <a:latin typeface="Aptos"/>
              </a:rPr>
              <a:t>Руководителю МОО важно организовать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2" name="Text 11"/>
          <p:cNvSpPr/>
          <p:nvPr/>
        </p:nvSpPr>
        <p:spPr>
          <a:xfrm>
            <a:off x="4663440" y="3127680"/>
            <a:ext cx="3017160" cy="245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t">
            <a:normAutofit fontScale="98333" lnSpcReduction="20000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единую методическую логику: не одинаковые уроки для всех, а общее понимание целей, результатов, подходов к оцениванию и адаптации.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3" name="Shape 12"/>
          <p:cNvSpPr/>
          <p:nvPr/>
        </p:nvSpPr>
        <p:spPr>
          <a:xfrm>
            <a:off x="8183880" y="1710000"/>
            <a:ext cx="3291480" cy="4004640"/>
          </a:xfrm>
          <a:prstGeom prst="round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4" name="Shape 13"/>
          <p:cNvSpPr/>
          <p:nvPr/>
        </p:nvSpPr>
        <p:spPr>
          <a:xfrm>
            <a:off x="8156520" y="1710000"/>
            <a:ext cx="45360" cy="4004640"/>
          </a:xfrm>
          <a:prstGeom prst="rect">
            <a:avLst/>
          </a:prstGeom>
          <a:solidFill>
            <a:srgbClr val="52799b"/>
          </a:solidFill>
          <a:ln w="12700">
            <a:solidFill>
              <a:srgbClr val="52799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35" name="Text 14"/>
          <p:cNvSpPr/>
          <p:nvPr/>
        </p:nvSpPr>
        <p:spPr>
          <a:xfrm>
            <a:off x="8412480" y="1508760"/>
            <a:ext cx="2880000" cy="137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pc="-1" strike="noStrike">
                <a:solidFill>
                  <a:srgbClr val="1f2937"/>
                </a:solidFill>
                <a:latin typeface="Aptos"/>
              </a:rPr>
              <a:t>Школе важно получить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6" name="Text 15"/>
          <p:cNvSpPr/>
          <p:nvPr/>
        </p:nvSpPr>
        <p:spPr>
          <a:xfrm>
            <a:off x="8412480" y="2889000"/>
            <a:ext cx="2880000" cy="2697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t">
            <a:normAutofit fontScale="98333" lnSpcReduction="10000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рабочие программы, которые не просто соответствуют требованиям, а помогают обеспечить качество образования и преемственность обучения.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7" name="Text 16"/>
          <p:cNvSpPr/>
          <p:nvPr/>
        </p:nvSpPr>
        <p:spPr>
          <a:xfrm>
            <a:off x="594360" y="6574680"/>
            <a:ext cx="530316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b7280"/>
                </a:solidFill>
                <a:latin typeface="Aptos"/>
              </a:rPr>
              <a:t>русский язык и литература | 2026/2027</a:t>
            </a:r>
            <a:endParaRPr b="0" lang="ru-RU" sz="75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8" name="PlaceHolder 1"/>
          <p:cNvSpPr>
            <a:spLocks noGrp="1"/>
          </p:cNvSpPr>
          <p:nvPr>
            <p:ph type="sldNum" idx="6"/>
          </p:nvPr>
        </p:nvSpPr>
        <p:spPr>
          <a:xfrm>
            <a:off x="11155680" y="65653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buNone/>
            </a:pPr>
            <a:endParaRPr b="0" lang="ru-RU" sz="800" spc="-1" strike="noStrike">
              <a:solidFill>
                <a:srgbClr val="6b7280"/>
              </a:solidFill>
              <a:latin typeface="Aptos"/>
              <a:ea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0"/>
          <p:cNvSpPr/>
          <p:nvPr/>
        </p:nvSpPr>
        <p:spPr>
          <a:xfrm>
            <a:off x="594360" y="234360"/>
            <a:ext cx="7497720" cy="61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pc="-1" strike="noStrike">
                <a:solidFill>
                  <a:srgbClr val="1f2937"/>
                </a:solidFill>
                <a:latin typeface="Aptos Display"/>
                <a:ea typeface="Aptos Display"/>
              </a:rPr>
              <a:t>Три уровня работы с документами</a:t>
            </a:r>
            <a:endParaRPr b="0" lang="ru-RU" sz="25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0" name="Text 1"/>
          <p:cNvSpPr/>
          <p:nvPr/>
        </p:nvSpPr>
        <p:spPr>
          <a:xfrm>
            <a:off x="612720" y="859680"/>
            <a:ext cx="768060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5f6b6d"/>
                </a:solidFill>
                <a:latin typeface="Aptos"/>
              </a:rPr>
              <a:t>Что обязательно, что проектируется школой и что адаптирует учитель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1" name="Shape 2"/>
          <p:cNvSpPr/>
          <p:nvPr/>
        </p:nvSpPr>
        <p:spPr>
          <a:xfrm>
            <a:off x="9372600" y="411480"/>
            <a:ext cx="2194200" cy="402120"/>
          </a:xfrm>
          <a:prstGeom prst="rect">
            <a:avLst/>
          </a:prstGeom>
          <a:solidFill>
            <a:srgbClr val="dce7de"/>
          </a:solidFill>
          <a:ln w="12700">
            <a:solidFill>
              <a:srgbClr val="dce7d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2" name="Text 3"/>
          <p:cNvSpPr/>
          <p:nvPr/>
        </p:nvSpPr>
        <p:spPr>
          <a:xfrm>
            <a:off x="9555480" y="511920"/>
            <a:ext cx="18284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-1" strike="noStrike">
                <a:solidFill>
                  <a:srgbClr val="2f5d50"/>
                </a:solidFill>
                <a:latin typeface="Aptos"/>
              </a:rPr>
              <a:t>практический фокус</a:t>
            </a:r>
            <a:endParaRPr b="0" lang="ru-RU" sz="9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3" name="Shape 4"/>
          <p:cNvSpPr/>
          <p:nvPr/>
        </p:nvSpPr>
        <p:spPr>
          <a:xfrm>
            <a:off x="685800" y="1471320"/>
            <a:ext cx="3428640" cy="2726280"/>
          </a:xfrm>
          <a:prstGeom prst="roundRect">
            <a:avLst>
              <a:gd name="adj" fmla="val 8571"/>
            </a:avLst>
          </a:prstGeom>
          <a:solidFill>
            <a:srgbClr val="eee5d6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4" name="Shape 5"/>
          <p:cNvSpPr/>
          <p:nvPr/>
        </p:nvSpPr>
        <p:spPr>
          <a:xfrm>
            <a:off x="831960" y="1472040"/>
            <a:ext cx="383760" cy="383760"/>
          </a:xfrm>
          <a:prstGeom prst="ellipse">
            <a:avLst/>
          </a:prstGeom>
          <a:solidFill>
            <a:srgbClr val="2f5d50"/>
          </a:solidFill>
          <a:ln w="12700">
            <a:solidFill>
              <a:srgbClr val="2f5d5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45" name="Text 6"/>
          <p:cNvSpPr/>
          <p:nvPr/>
        </p:nvSpPr>
        <p:spPr>
          <a:xfrm>
            <a:off x="831960" y="1559160"/>
            <a:ext cx="383760" cy="12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50" spc="-1" strike="noStrike">
                <a:solidFill>
                  <a:srgbClr val="ffffff"/>
                </a:solidFill>
                <a:latin typeface="Aptos"/>
              </a:rPr>
              <a:t>1</a:t>
            </a:r>
            <a:endParaRPr b="0" lang="ru-RU" sz="85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6" name="Text 7"/>
          <p:cNvSpPr/>
          <p:nvPr/>
        </p:nvSpPr>
        <p:spPr>
          <a:xfrm>
            <a:off x="1289160" y="1598760"/>
            <a:ext cx="267876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pc="-1" strike="noStrike">
                <a:solidFill>
                  <a:srgbClr val="1f2937"/>
                </a:solidFill>
                <a:latin typeface="Aptos"/>
              </a:rPr>
              <a:t>Федеральная рамка</a:t>
            </a:r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7" name="Text 8"/>
          <p:cNvSpPr/>
          <p:nvPr/>
        </p:nvSpPr>
        <p:spPr>
          <a:xfrm>
            <a:off x="850320" y="1892880"/>
            <a:ext cx="3007800" cy="200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5f6b6d"/>
                </a:solidFill>
                <a:latin typeface="Aptos"/>
              </a:rPr>
              <a:t>ФГОС, ФОП, федеральные рабочие программы, изменения и письма Минпросвещения.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8" name="Shape 9"/>
          <p:cNvSpPr/>
          <p:nvPr/>
        </p:nvSpPr>
        <p:spPr>
          <a:xfrm>
            <a:off x="4251960" y="2512080"/>
            <a:ext cx="548280" cy="3196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9d0c2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9" name="Shape 10"/>
          <p:cNvSpPr/>
          <p:nvPr/>
        </p:nvSpPr>
        <p:spPr>
          <a:xfrm>
            <a:off x="4937760" y="1375560"/>
            <a:ext cx="3428640" cy="282204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50" name="Shape 11"/>
          <p:cNvSpPr/>
          <p:nvPr/>
        </p:nvSpPr>
        <p:spPr>
          <a:xfrm>
            <a:off x="5083920" y="1472040"/>
            <a:ext cx="383760" cy="383760"/>
          </a:xfrm>
          <a:prstGeom prst="ellipse">
            <a:avLst/>
          </a:prstGeom>
          <a:solidFill>
            <a:srgbClr val="2f5d50"/>
          </a:solidFill>
          <a:ln w="12700">
            <a:solidFill>
              <a:srgbClr val="2f5d5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51" name="Text 12"/>
          <p:cNvSpPr/>
          <p:nvPr/>
        </p:nvSpPr>
        <p:spPr>
          <a:xfrm>
            <a:off x="5083920" y="1559160"/>
            <a:ext cx="383760" cy="12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50" spc="-1" strike="noStrike">
                <a:solidFill>
                  <a:srgbClr val="ffffff"/>
                </a:solidFill>
                <a:latin typeface="Aptos"/>
              </a:rPr>
              <a:t>2</a:t>
            </a:r>
            <a:endParaRPr b="0" lang="ru-RU" sz="85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52" name="Text 13"/>
          <p:cNvSpPr/>
          <p:nvPr/>
        </p:nvSpPr>
        <p:spPr>
          <a:xfrm>
            <a:off x="5541120" y="1490400"/>
            <a:ext cx="2678760" cy="49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pc="-1" strike="noStrike">
                <a:solidFill>
                  <a:srgbClr val="1f2937"/>
                </a:solidFill>
                <a:latin typeface="Aptos"/>
              </a:rPr>
              <a:t>Рабочая программа школы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53" name="Text 14"/>
          <p:cNvSpPr/>
          <p:nvPr/>
        </p:nvSpPr>
        <p:spPr>
          <a:xfrm>
            <a:off x="5102280" y="2015640"/>
            <a:ext cx="3099600" cy="178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ctr">
            <a:normAutofit fontScale="89999" lnSpcReduction="10000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5f6b6d"/>
                </a:solidFill>
                <a:latin typeface="Aptos"/>
              </a:rPr>
              <a:t>Локальное планирование с учетом уровня образования, учебного плана, календаря и образовательной ситуации</a:t>
            </a:r>
            <a:r>
              <a:rPr b="0" lang="en-US" sz="870" spc="-1" strike="noStrike">
                <a:solidFill>
                  <a:srgbClr val="5f6b6d"/>
                </a:solidFill>
                <a:latin typeface="Aptos"/>
              </a:rPr>
              <a:t>.</a:t>
            </a:r>
            <a:endParaRPr b="0" lang="ru-RU" sz="87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54" name="Shape 15"/>
          <p:cNvSpPr/>
          <p:nvPr/>
        </p:nvSpPr>
        <p:spPr>
          <a:xfrm>
            <a:off x="8476560" y="2520360"/>
            <a:ext cx="548280" cy="3196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9d0c2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55" name="Shape 16"/>
          <p:cNvSpPr/>
          <p:nvPr/>
        </p:nvSpPr>
        <p:spPr>
          <a:xfrm>
            <a:off x="9025200" y="1447920"/>
            <a:ext cx="2930040" cy="2749680"/>
          </a:xfrm>
          <a:prstGeom prst="roundRect">
            <a:avLst>
              <a:gd name="adj" fmla="val 8571"/>
            </a:avLst>
          </a:prstGeom>
          <a:solidFill>
            <a:srgbClr val="dce7de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56" name="Shape 17"/>
          <p:cNvSpPr/>
          <p:nvPr/>
        </p:nvSpPr>
        <p:spPr>
          <a:xfrm>
            <a:off x="9335880" y="1472040"/>
            <a:ext cx="383760" cy="383760"/>
          </a:xfrm>
          <a:prstGeom prst="ellipse">
            <a:avLst/>
          </a:prstGeom>
          <a:solidFill>
            <a:srgbClr val="2f5d50"/>
          </a:solidFill>
          <a:ln w="12700">
            <a:solidFill>
              <a:srgbClr val="2f5d5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57" name="Text 18"/>
          <p:cNvSpPr/>
          <p:nvPr/>
        </p:nvSpPr>
        <p:spPr>
          <a:xfrm>
            <a:off x="9335880" y="1559160"/>
            <a:ext cx="383760" cy="12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50" spc="-1" strike="noStrike">
                <a:solidFill>
                  <a:srgbClr val="ffffff"/>
                </a:solidFill>
                <a:latin typeface="Aptos"/>
              </a:rPr>
              <a:t>3</a:t>
            </a:r>
            <a:endParaRPr b="0" lang="ru-RU" sz="85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58" name="Text 19"/>
          <p:cNvSpPr/>
          <p:nvPr/>
        </p:nvSpPr>
        <p:spPr>
          <a:xfrm>
            <a:off x="9793080" y="1490400"/>
            <a:ext cx="1843560" cy="4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pc="-1" strike="noStrike">
                <a:solidFill>
                  <a:srgbClr val="1f2937"/>
                </a:solidFill>
                <a:latin typeface="Aptos"/>
              </a:rPr>
              <a:t>Методическая реализация</a:t>
            </a:r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59" name="Text 20"/>
          <p:cNvSpPr/>
          <p:nvPr/>
        </p:nvSpPr>
        <p:spPr>
          <a:xfrm>
            <a:off x="9336240" y="2127240"/>
            <a:ext cx="2235600" cy="181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ctr">
            <a:normAutofit fontScale="93333" lnSpcReduction="10000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5f6b6d"/>
                </a:solidFill>
                <a:latin typeface="Aptos"/>
              </a:rPr>
              <a:t>Темы, уроки, задания, дифференциация, текущая оценка, коррекция трудностей.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60" name="Shape 21"/>
          <p:cNvSpPr/>
          <p:nvPr/>
        </p:nvSpPr>
        <p:spPr>
          <a:xfrm>
            <a:off x="868680" y="4662720"/>
            <a:ext cx="10286640" cy="959760"/>
          </a:xfrm>
          <a:prstGeom prst="roundRect">
            <a:avLst>
              <a:gd name="adj" fmla="val 11429"/>
            </a:avLst>
          </a:prstGeom>
          <a:solidFill>
            <a:srgbClr val="dce7de"/>
          </a:solidFill>
          <a:ln w="12700">
            <a:solidFill>
              <a:srgbClr val="dce7d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61" name="Text 22"/>
          <p:cNvSpPr/>
          <p:nvPr/>
        </p:nvSpPr>
        <p:spPr>
          <a:xfrm>
            <a:off x="1234440" y="4399560"/>
            <a:ext cx="9646560" cy="142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400" spc="-1" strike="noStrike">
                <a:solidFill>
                  <a:srgbClr val="2f5d50"/>
                </a:solidFill>
                <a:latin typeface="Aptos"/>
              </a:rPr>
              <a:t>Методические рекомендации находятся между программой и уроком: они помогают перевести требования на язык практики.</a:t>
            </a:r>
            <a:endParaRPr b="0" lang="ru-RU" sz="24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62" name="Text 23"/>
          <p:cNvSpPr/>
          <p:nvPr/>
        </p:nvSpPr>
        <p:spPr>
          <a:xfrm>
            <a:off x="594360" y="6574680"/>
            <a:ext cx="530316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b7280"/>
                </a:solidFill>
                <a:latin typeface="Aptos"/>
              </a:rPr>
              <a:t>русский язык и литература | 2026/2027</a:t>
            </a:r>
            <a:endParaRPr b="0" lang="ru-RU" sz="75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63" name="PlaceHolder 1"/>
          <p:cNvSpPr>
            <a:spLocks noGrp="1"/>
          </p:cNvSpPr>
          <p:nvPr>
            <p:ph type="sldNum" idx="7"/>
          </p:nvPr>
        </p:nvSpPr>
        <p:spPr>
          <a:xfrm>
            <a:off x="11155680" y="65653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buNone/>
            </a:pPr>
            <a:endParaRPr b="0" lang="ru-RU" sz="800" spc="-1" strike="noStrike">
              <a:solidFill>
                <a:srgbClr val="6b7280"/>
              </a:solidFill>
              <a:latin typeface="Aptos"/>
              <a:ea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 0"/>
          <p:cNvSpPr/>
          <p:nvPr/>
        </p:nvSpPr>
        <p:spPr>
          <a:xfrm>
            <a:off x="594360" y="347400"/>
            <a:ext cx="749772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pc="-1" strike="noStrike">
                <a:solidFill>
                  <a:srgbClr val="1f2937"/>
                </a:solidFill>
                <a:latin typeface="Aptos Display"/>
                <a:ea typeface="Aptos Display"/>
              </a:rPr>
              <a:t>Что такое методические рекомендации на практике</a:t>
            </a:r>
            <a:endParaRPr b="0" lang="ru-RU" sz="25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65" name="Text 1"/>
          <p:cNvSpPr/>
          <p:nvPr/>
        </p:nvSpPr>
        <p:spPr>
          <a:xfrm>
            <a:off x="612720" y="859680"/>
            <a:ext cx="768060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5f6b6d"/>
                </a:solidFill>
                <a:latin typeface="Aptos"/>
              </a:rPr>
              <a:t>Не еще один документ, а инструмент выбора и настройки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66" name="Shape 2"/>
          <p:cNvSpPr/>
          <p:nvPr/>
        </p:nvSpPr>
        <p:spPr>
          <a:xfrm>
            <a:off x="9372600" y="411480"/>
            <a:ext cx="2194200" cy="402120"/>
          </a:xfrm>
          <a:prstGeom prst="rect">
            <a:avLst/>
          </a:prstGeom>
          <a:solidFill>
            <a:srgbClr val="dce7de"/>
          </a:solidFill>
          <a:ln w="12700">
            <a:solidFill>
              <a:srgbClr val="dce7d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67" name="Text 3"/>
          <p:cNvSpPr/>
          <p:nvPr/>
        </p:nvSpPr>
        <p:spPr>
          <a:xfrm>
            <a:off x="9555480" y="511920"/>
            <a:ext cx="18284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-1" strike="noStrike">
                <a:solidFill>
                  <a:srgbClr val="2f5d50"/>
                </a:solidFill>
                <a:latin typeface="Aptos"/>
              </a:rPr>
              <a:t>практический фокус</a:t>
            </a:r>
            <a:endParaRPr b="0" lang="ru-RU" sz="9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68" name="Text 4"/>
          <p:cNvSpPr/>
          <p:nvPr/>
        </p:nvSpPr>
        <p:spPr>
          <a:xfrm>
            <a:off x="868680" y="1856160"/>
            <a:ext cx="5166000" cy="443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t">
            <a:normAutofit fontScale="96666" lnSpcReduction="10000"/>
          </a:bodyPr>
          <a:p>
            <a:r>
              <a:rPr b="1" lang="en-US" sz="2400" spc="-1" strike="noStrike">
                <a:solidFill>
                  <a:srgbClr val="c0664a"/>
                </a:solidFill>
                <a:latin typeface="Aptos"/>
              </a:rPr>
              <a:t>• </a:t>
            </a:r>
            <a:r>
              <a:rPr b="0" lang="en-US" sz="2400" spc="-1" strike="noStrike">
                <a:solidFill>
                  <a:srgbClr val="1f2937"/>
                </a:solidFill>
                <a:latin typeface="Aptos"/>
              </a:rPr>
              <a:t>помогают увидеть, какие результаты должны быть достигнуты</a:t>
            </a:r>
            <a:endParaRPr b="0" lang="ru-RU" sz="2400" spc="-1" strike="noStrike">
              <a:solidFill>
                <a:srgbClr val="000000"/>
              </a:solidFill>
              <a:latin typeface="XO Oriel"/>
            </a:endParaRPr>
          </a:p>
          <a:p>
            <a:r>
              <a:rPr b="1" lang="en-US" sz="2400" spc="-1" strike="noStrike">
                <a:solidFill>
                  <a:srgbClr val="c0664a"/>
                </a:solidFill>
                <a:latin typeface="Aptos"/>
              </a:rPr>
              <a:t>• </a:t>
            </a:r>
            <a:r>
              <a:rPr b="0" lang="en-US" sz="2400" spc="-1" strike="noStrike">
                <a:solidFill>
                  <a:srgbClr val="1f2937"/>
                </a:solidFill>
                <a:latin typeface="Aptos"/>
              </a:rPr>
              <a:t>предлагают методические приемы и типы заданий</a:t>
            </a:r>
            <a:endParaRPr b="0" lang="ru-RU" sz="2400" spc="-1" strike="noStrike">
              <a:solidFill>
                <a:srgbClr val="000000"/>
              </a:solidFill>
              <a:latin typeface="XO Oriel"/>
            </a:endParaRPr>
          </a:p>
          <a:p>
            <a:r>
              <a:rPr b="1" lang="en-US" sz="2400" spc="-1" strike="noStrike">
                <a:solidFill>
                  <a:srgbClr val="c0664a"/>
                </a:solidFill>
                <a:latin typeface="Aptos"/>
              </a:rPr>
              <a:t>• </a:t>
            </a:r>
            <a:r>
              <a:rPr b="0" lang="en-US" sz="2400" spc="-1" strike="noStrike">
                <a:solidFill>
                  <a:srgbClr val="1f2937"/>
                </a:solidFill>
                <a:latin typeface="Aptos"/>
              </a:rPr>
              <a:t>показывают возможные трудности обучающихся</a:t>
            </a:r>
            <a:endParaRPr b="0" lang="ru-RU" sz="2400" spc="-1" strike="noStrike">
              <a:solidFill>
                <a:srgbClr val="000000"/>
              </a:solidFill>
              <a:latin typeface="XO Oriel"/>
            </a:endParaRPr>
          </a:p>
          <a:p>
            <a:r>
              <a:rPr b="1" lang="en-US" sz="2400" spc="-1" strike="noStrike">
                <a:solidFill>
                  <a:srgbClr val="c0664a"/>
                </a:solidFill>
                <a:latin typeface="Aptos"/>
              </a:rPr>
              <a:t>• </a:t>
            </a:r>
            <a:r>
              <a:rPr b="0" lang="en-US" sz="2400" spc="-1" strike="noStrike">
                <a:solidFill>
                  <a:srgbClr val="1f2937"/>
                </a:solidFill>
                <a:latin typeface="Aptos"/>
              </a:rPr>
              <a:t>помогают связать содержание, деятельность и оценивание</a:t>
            </a:r>
            <a:endParaRPr b="0" lang="ru-RU" sz="240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400" spc="-1" strike="noStrike">
                <a:solidFill>
                  <a:srgbClr val="c0664a"/>
                </a:solidFill>
                <a:latin typeface="Aptos"/>
              </a:rPr>
              <a:t>• </a:t>
            </a:r>
            <a:r>
              <a:rPr b="0" lang="en-US" sz="2400" spc="-1" strike="noStrike">
                <a:solidFill>
                  <a:srgbClr val="1f2937"/>
                </a:solidFill>
                <a:latin typeface="Aptos"/>
              </a:rPr>
              <a:t>дают материал для методического обсуждения внутри школы</a:t>
            </a:r>
            <a:endParaRPr b="0" lang="ru-RU" sz="24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69" name="Shape 5"/>
          <p:cNvSpPr/>
          <p:nvPr/>
        </p:nvSpPr>
        <p:spPr>
          <a:xfrm>
            <a:off x="6400800" y="1417320"/>
            <a:ext cx="4891680" cy="1234080"/>
          </a:xfrm>
          <a:prstGeom prst="roundRect">
            <a:avLst>
              <a:gd name="adj" fmla="val 7407"/>
            </a:avLst>
          </a:prstGeom>
          <a:solidFill>
            <a:srgbClr val="eee5d6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70" name="Shape 6"/>
          <p:cNvSpPr/>
          <p:nvPr/>
        </p:nvSpPr>
        <p:spPr>
          <a:xfrm>
            <a:off x="6400800" y="1417320"/>
            <a:ext cx="72720" cy="1234080"/>
          </a:xfrm>
          <a:prstGeom prst="rect">
            <a:avLst/>
          </a:prstGeom>
          <a:solidFill>
            <a:srgbClr val="c0664a"/>
          </a:solidFill>
          <a:ln w="12700">
            <a:solidFill>
              <a:srgbClr val="c0664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71" name="Text 7"/>
          <p:cNvSpPr/>
          <p:nvPr/>
        </p:nvSpPr>
        <p:spPr>
          <a:xfrm>
            <a:off x="6629400" y="1472040"/>
            <a:ext cx="448020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600" spc="-1" strike="noStrike">
                <a:solidFill>
                  <a:srgbClr val="1f2937"/>
                </a:solidFill>
                <a:latin typeface="Aptos"/>
              </a:rPr>
              <a:t>Не заменяют рабочую программу</a:t>
            </a:r>
            <a:endParaRPr b="0" lang="ru-RU" sz="16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72" name="Text 8"/>
          <p:cNvSpPr/>
          <p:nvPr/>
        </p:nvSpPr>
        <p:spPr>
          <a:xfrm>
            <a:off x="6629400" y="1965960"/>
            <a:ext cx="4480200" cy="740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pc="-1" strike="noStrike">
                <a:solidFill>
                  <a:srgbClr val="1f2937"/>
                </a:solidFill>
                <a:latin typeface="Aptos"/>
              </a:rPr>
              <a:t>Рекомендации помогают реализовать программу, но не подменяют ее цели, содержание и планируемые результаты.</a:t>
            </a:r>
            <a:endParaRPr b="0" lang="ru-RU" sz="16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73" name="Shape 9"/>
          <p:cNvSpPr/>
          <p:nvPr/>
        </p:nvSpPr>
        <p:spPr>
          <a:xfrm>
            <a:off x="6400800" y="2971800"/>
            <a:ext cx="4891680" cy="123408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74" name="Shape 10"/>
          <p:cNvSpPr/>
          <p:nvPr/>
        </p:nvSpPr>
        <p:spPr>
          <a:xfrm>
            <a:off x="6400800" y="2971800"/>
            <a:ext cx="72720" cy="1234080"/>
          </a:xfrm>
          <a:prstGeom prst="rect">
            <a:avLst/>
          </a:prstGeom>
          <a:solidFill>
            <a:srgbClr val="2f5d50"/>
          </a:solidFill>
          <a:ln w="12700">
            <a:solidFill>
              <a:srgbClr val="2f5d5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75" name="Text 11"/>
          <p:cNvSpPr/>
          <p:nvPr/>
        </p:nvSpPr>
        <p:spPr>
          <a:xfrm>
            <a:off x="6629400" y="3026520"/>
            <a:ext cx="448020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600" spc="-1" strike="noStrike">
                <a:solidFill>
                  <a:srgbClr val="1f2937"/>
                </a:solidFill>
                <a:latin typeface="Aptos"/>
              </a:rPr>
              <a:t>Не требуют одинаковых уроков</a:t>
            </a:r>
            <a:endParaRPr b="0" lang="ru-RU" sz="16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76" name="Text 12"/>
          <p:cNvSpPr/>
          <p:nvPr/>
        </p:nvSpPr>
        <p:spPr>
          <a:xfrm>
            <a:off x="6629400" y="3520440"/>
            <a:ext cx="4480200" cy="55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t">
            <a:normAutofit fontScale="87222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1f2937"/>
                </a:solidFill>
                <a:latin typeface="Aptos"/>
              </a:rPr>
              <a:t>Они задают логику и варианты, а учитель выбирает путь с учетом класса.</a:t>
            </a:r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77" name="Shape 13"/>
          <p:cNvSpPr/>
          <p:nvPr/>
        </p:nvSpPr>
        <p:spPr>
          <a:xfrm>
            <a:off x="6400800" y="4526280"/>
            <a:ext cx="4891680" cy="123408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78" name="Shape 14"/>
          <p:cNvSpPr/>
          <p:nvPr/>
        </p:nvSpPr>
        <p:spPr>
          <a:xfrm>
            <a:off x="6400800" y="4526280"/>
            <a:ext cx="72720" cy="1234080"/>
          </a:xfrm>
          <a:prstGeom prst="rect">
            <a:avLst/>
          </a:prstGeom>
          <a:solidFill>
            <a:srgbClr val="52799b"/>
          </a:solidFill>
          <a:ln w="12700">
            <a:solidFill>
              <a:srgbClr val="52799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79" name="Text 15"/>
          <p:cNvSpPr/>
          <p:nvPr/>
        </p:nvSpPr>
        <p:spPr>
          <a:xfrm>
            <a:off x="6629400" y="4626720"/>
            <a:ext cx="448020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600" spc="-1" strike="noStrike">
                <a:solidFill>
                  <a:srgbClr val="1f2937"/>
                </a:solidFill>
                <a:latin typeface="Aptos"/>
              </a:rPr>
              <a:t>Не должны быть формальностью</a:t>
            </a:r>
            <a:endParaRPr b="0" lang="ru-RU" sz="16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80" name="Text 16"/>
          <p:cNvSpPr/>
          <p:nvPr/>
        </p:nvSpPr>
        <p:spPr>
          <a:xfrm>
            <a:off x="6675120" y="5042520"/>
            <a:ext cx="448020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t">
            <a:normAutofit fontScale="81111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1f2937"/>
                </a:solidFill>
                <a:latin typeface="Aptos"/>
              </a:rPr>
              <a:t>Их ценность появляется тогда, когда они влияют на планирование и качество заданий.</a:t>
            </a:r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81" name="Text 17"/>
          <p:cNvSpPr/>
          <p:nvPr/>
        </p:nvSpPr>
        <p:spPr>
          <a:xfrm>
            <a:off x="594360" y="6574680"/>
            <a:ext cx="530316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b7280"/>
                </a:solidFill>
                <a:latin typeface="Aptos"/>
              </a:rPr>
              <a:t>русский язык и литература | 2026/2027</a:t>
            </a:r>
            <a:endParaRPr b="0" lang="ru-RU" sz="75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82" name="PlaceHolder 1"/>
          <p:cNvSpPr>
            <a:spLocks noGrp="1"/>
          </p:cNvSpPr>
          <p:nvPr>
            <p:ph type="sldNum" idx="8"/>
          </p:nvPr>
        </p:nvSpPr>
        <p:spPr>
          <a:xfrm>
            <a:off x="11155680" y="65653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buNone/>
            </a:pPr>
            <a:endParaRPr b="0" lang="ru-RU" sz="800" spc="-1" strike="noStrike">
              <a:solidFill>
                <a:srgbClr val="6b7280"/>
              </a:solidFill>
              <a:latin typeface="Aptos"/>
              <a:ea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 0"/>
          <p:cNvSpPr/>
          <p:nvPr/>
        </p:nvSpPr>
        <p:spPr>
          <a:xfrm>
            <a:off x="594360" y="347400"/>
            <a:ext cx="749772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pc="-1" strike="noStrike">
                <a:solidFill>
                  <a:srgbClr val="1f2937"/>
                </a:solidFill>
                <a:latin typeface="Aptos Display"/>
                <a:ea typeface="Aptos Display"/>
              </a:rPr>
              <a:t>Алгоритм применения: 5 шагов</a:t>
            </a:r>
            <a:endParaRPr b="0" lang="ru-RU" sz="25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84" name="Text 1"/>
          <p:cNvSpPr/>
          <p:nvPr/>
        </p:nvSpPr>
        <p:spPr>
          <a:xfrm>
            <a:off x="612720" y="859680"/>
            <a:ext cx="768060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5f6b6d"/>
                </a:solidFill>
                <a:latin typeface="Aptos"/>
              </a:rPr>
              <a:t>Как превратить рекомендацию в рабочее решение</a:t>
            </a:r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85" name="Shape 2"/>
          <p:cNvSpPr/>
          <p:nvPr/>
        </p:nvSpPr>
        <p:spPr>
          <a:xfrm>
            <a:off x="9372600" y="411480"/>
            <a:ext cx="2194200" cy="402120"/>
          </a:xfrm>
          <a:prstGeom prst="rect">
            <a:avLst/>
          </a:prstGeom>
          <a:solidFill>
            <a:srgbClr val="dce7de"/>
          </a:solidFill>
          <a:ln w="12700">
            <a:solidFill>
              <a:srgbClr val="dce7d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86" name="Text 3"/>
          <p:cNvSpPr/>
          <p:nvPr/>
        </p:nvSpPr>
        <p:spPr>
          <a:xfrm>
            <a:off x="9555480" y="511920"/>
            <a:ext cx="18284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-1" strike="noStrike">
                <a:solidFill>
                  <a:srgbClr val="2f5d50"/>
                </a:solidFill>
                <a:latin typeface="Aptos"/>
              </a:rPr>
              <a:t>практический фокус</a:t>
            </a:r>
            <a:endParaRPr b="0" lang="ru-RU" sz="9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87" name="Shape 4"/>
          <p:cNvSpPr/>
          <p:nvPr/>
        </p:nvSpPr>
        <p:spPr>
          <a:xfrm>
            <a:off x="594360" y="1851120"/>
            <a:ext cx="2148480" cy="2547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88" name="Shape 5"/>
          <p:cNvSpPr/>
          <p:nvPr/>
        </p:nvSpPr>
        <p:spPr>
          <a:xfrm>
            <a:off x="738000" y="2120040"/>
            <a:ext cx="383760" cy="383760"/>
          </a:xfrm>
          <a:prstGeom prst="ellipse">
            <a:avLst/>
          </a:prstGeom>
          <a:solidFill>
            <a:srgbClr val="2f5d50"/>
          </a:solidFill>
          <a:ln w="12700">
            <a:solidFill>
              <a:srgbClr val="2f5d5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Aptos"/>
              </a:rPr>
              <a:t>1</a:t>
            </a:r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89" name="Text 6"/>
          <p:cNvSpPr/>
          <p:nvPr/>
        </p:nvSpPr>
        <p:spPr>
          <a:xfrm>
            <a:off x="805680" y="861120"/>
            <a:ext cx="383760" cy="12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50" spc="-1" strike="noStrike">
                <a:solidFill>
                  <a:srgbClr val="ffffff"/>
                </a:solidFill>
                <a:latin typeface="Aptos"/>
              </a:rPr>
              <a:t>1</a:t>
            </a:r>
            <a:endParaRPr b="0" lang="ru-RU" sz="85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90" name="Text 7"/>
          <p:cNvSpPr/>
          <p:nvPr/>
        </p:nvSpPr>
        <p:spPr>
          <a:xfrm>
            <a:off x="1179720" y="2237400"/>
            <a:ext cx="1398600" cy="39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pc="-1" strike="noStrike">
                <a:solidFill>
                  <a:srgbClr val="1f2937"/>
                </a:solidFill>
                <a:latin typeface="Aptos"/>
              </a:rPr>
              <a:t>Найти результат</a:t>
            </a:r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91" name="Text 8"/>
          <p:cNvSpPr/>
          <p:nvPr/>
        </p:nvSpPr>
        <p:spPr>
          <a:xfrm>
            <a:off x="758880" y="2756520"/>
            <a:ext cx="1819440" cy="142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ctr">
            <a:normAutofit fontScale="93333" lnSpcReduction="10000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Aptos"/>
              </a:rPr>
              <a:t>Что ученик должен уметь после темы или раздела?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92" name="Shape 9"/>
          <p:cNvSpPr/>
          <p:nvPr/>
        </p:nvSpPr>
        <p:spPr>
          <a:xfrm>
            <a:off x="2905920" y="1897560"/>
            <a:ext cx="2246400" cy="2551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93" name="Shape 10"/>
          <p:cNvSpPr/>
          <p:nvPr/>
        </p:nvSpPr>
        <p:spPr>
          <a:xfrm>
            <a:off x="3145320" y="2120040"/>
            <a:ext cx="383760" cy="383760"/>
          </a:xfrm>
          <a:prstGeom prst="ellipse">
            <a:avLst/>
          </a:prstGeom>
          <a:solidFill>
            <a:srgbClr val="2f5d50"/>
          </a:solidFill>
          <a:ln w="12700">
            <a:solidFill>
              <a:srgbClr val="2f5d5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Aptos"/>
              </a:rPr>
              <a:t>2</a:t>
            </a:r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94" name="Text 11"/>
          <p:cNvSpPr/>
          <p:nvPr/>
        </p:nvSpPr>
        <p:spPr>
          <a:xfrm>
            <a:off x="3117960" y="1467720"/>
            <a:ext cx="383760" cy="12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50" spc="-1" strike="noStrike">
                <a:solidFill>
                  <a:srgbClr val="ffffff"/>
                </a:solidFill>
                <a:latin typeface="Aptos"/>
              </a:rPr>
              <a:t>2</a:t>
            </a:r>
            <a:endParaRPr b="0" lang="ru-RU" sz="85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95" name="Text 12"/>
          <p:cNvSpPr/>
          <p:nvPr/>
        </p:nvSpPr>
        <p:spPr>
          <a:xfrm>
            <a:off x="3575160" y="2180520"/>
            <a:ext cx="1398600" cy="57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pc="-1" strike="noStrike">
                <a:solidFill>
                  <a:srgbClr val="1f2937"/>
                </a:solidFill>
                <a:latin typeface="Aptos"/>
              </a:rPr>
              <a:t>Уточнить содержание</a:t>
            </a:r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96" name="Text 13"/>
          <p:cNvSpPr/>
          <p:nvPr/>
        </p:nvSpPr>
        <p:spPr>
          <a:xfrm>
            <a:off x="3136320" y="2915640"/>
            <a:ext cx="1819440" cy="125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ctr">
            <a:normAutofit fontScale="87222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chemeClr val="dk1"/>
                </a:solidFill>
                <a:latin typeface="Aptos"/>
              </a:rPr>
              <a:t>Какая тема, текст, понятие или учебное действие ведет к результату</a:t>
            </a:r>
            <a:r>
              <a:rPr b="0" lang="en-US" sz="870" spc="-1" strike="noStrike">
                <a:solidFill>
                  <a:srgbClr val="5f6b6d"/>
                </a:solidFill>
                <a:latin typeface="Aptos"/>
              </a:rPr>
              <a:t>?</a:t>
            </a:r>
            <a:endParaRPr b="0" lang="ru-RU" sz="87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97" name="Shape 14"/>
          <p:cNvSpPr/>
          <p:nvPr/>
        </p:nvSpPr>
        <p:spPr>
          <a:xfrm>
            <a:off x="5291280" y="1957320"/>
            <a:ext cx="2148480" cy="25052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98" name="Shape 15"/>
          <p:cNvSpPr/>
          <p:nvPr/>
        </p:nvSpPr>
        <p:spPr>
          <a:xfrm>
            <a:off x="5580360" y="2139840"/>
            <a:ext cx="383760" cy="383760"/>
          </a:xfrm>
          <a:prstGeom prst="ellipse">
            <a:avLst/>
          </a:prstGeom>
          <a:solidFill>
            <a:srgbClr val="2f5d50"/>
          </a:solidFill>
          <a:ln w="12700">
            <a:solidFill>
              <a:srgbClr val="2f5d5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Aptos"/>
              </a:rPr>
              <a:t>3</a:t>
            </a:r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99" name="Text 16"/>
          <p:cNvSpPr/>
          <p:nvPr/>
        </p:nvSpPr>
        <p:spPr>
          <a:xfrm>
            <a:off x="5513760" y="1636920"/>
            <a:ext cx="383760" cy="12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50" spc="-1" strike="noStrike">
                <a:solidFill>
                  <a:srgbClr val="ffffff"/>
                </a:solidFill>
                <a:latin typeface="Aptos"/>
              </a:rPr>
              <a:t>3</a:t>
            </a:r>
            <a:endParaRPr b="0" lang="ru-RU" sz="85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00" name="Text 17"/>
          <p:cNvSpPr/>
          <p:nvPr/>
        </p:nvSpPr>
        <p:spPr>
          <a:xfrm>
            <a:off x="6045840" y="2233080"/>
            <a:ext cx="1398600" cy="35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pc="-1" strike="noStrike">
                <a:solidFill>
                  <a:srgbClr val="1f2937"/>
                </a:solidFill>
                <a:latin typeface="Aptos"/>
              </a:rPr>
              <a:t>Выбрать прием</a:t>
            </a:r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01" name="Text 18"/>
          <p:cNvSpPr/>
          <p:nvPr/>
        </p:nvSpPr>
        <p:spPr>
          <a:xfrm>
            <a:off x="5513760" y="2756520"/>
            <a:ext cx="1819440" cy="141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chemeClr val="dk1"/>
                </a:solidFill>
                <a:latin typeface="Aptos"/>
              </a:rPr>
              <a:t>Какая методика поможет не рассказать, а организовать действие ученика?</a:t>
            </a:r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02" name="Shape 19"/>
          <p:cNvSpPr/>
          <p:nvPr/>
        </p:nvSpPr>
        <p:spPr>
          <a:xfrm>
            <a:off x="7579440" y="1985760"/>
            <a:ext cx="2148480" cy="25052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03" name="Shape 20"/>
          <p:cNvSpPr/>
          <p:nvPr/>
        </p:nvSpPr>
        <p:spPr>
          <a:xfrm>
            <a:off x="7579440" y="2139120"/>
            <a:ext cx="383760" cy="383760"/>
          </a:xfrm>
          <a:prstGeom prst="ellipse">
            <a:avLst/>
          </a:prstGeom>
          <a:solidFill>
            <a:srgbClr val="2f5d50"/>
          </a:solidFill>
          <a:ln w="12700">
            <a:solidFill>
              <a:srgbClr val="2f5d5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Aptos"/>
              </a:rPr>
              <a:t>4</a:t>
            </a:r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104" name="Text 21"/>
          <p:cNvSpPr/>
          <p:nvPr/>
        </p:nvSpPr>
        <p:spPr>
          <a:xfrm>
            <a:off x="7652880" y="2144520"/>
            <a:ext cx="383760" cy="12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50" spc="-1" strike="noStrike">
                <a:solidFill>
                  <a:srgbClr val="ffffff"/>
                </a:solidFill>
                <a:latin typeface="Aptos"/>
              </a:rPr>
              <a:t>4</a:t>
            </a:r>
            <a:endParaRPr b="0" lang="ru-RU" sz="85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05" name="Text 22"/>
          <p:cNvSpPr/>
          <p:nvPr/>
        </p:nvSpPr>
        <p:spPr>
          <a:xfrm>
            <a:off x="8052480" y="2267640"/>
            <a:ext cx="1714680" cy="25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pc="-1" strike="noStrike">
                <a:solidFill>
                  <a:srgbClr val="1f2937"/>
                </a:solidFill>
                <a:latin typeface="Aptos"/>
              </a:rPr>
              <a:t>Адаптировать</a:t>
            </a:r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06" name="Text 23"/>
          <p:cNvSpPr/>
          <p:nvPr/>
        </p:nvSpPr>
        <p:spPr>
          <a:xfrm>
            <a:off x="7891200" y="2752200"/>
            <a:ext cx="1819440" cy="142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chemeClr val="dk1"/>
                </a:solidFill>
                <a:latin typeface="Aptos"/>
              </a:rPr>
              <a:t>Что изменить с учетом уровня класса, темпа и трудностей?</a:t>
            </a:r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07" name="Shape 24"/>
          <p:cNvSpPr/>
          <p:nvPr/>
        </p:nvSpPr>
        <p:spPr>
          <a:xfrm>
            <a:off x="9862920" y="1948320"/>
            <a:ext cx="2188440" cy="2505240"/>
          </a:xfrm>
          <a:prstGeom prst="roundRect">
            <a:avLst>
              <a:gd name="adj" fmla="val 8000"/>
            </a:avLst>
          </a:prstGeom>
          <a:solidFill>
            <a:srgbClr val="dce7de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08" name="Shape 25"/>
          <p:cNvSpPr/>
          <p:nvPr/>
        </p:nvSpPr>
        <p:spPr>
          <a:xfrm>
            <a:off x="10242360" y="2201760"/>
            <a:ext cx="383760" cy="383760"/>
          </a:xfrm>
          <a:prstGeom prst="ellipse">
            <a:avLst/>
          </a:prstGeom>
          <a:solidFill>
            <a:srgbClr val="2f5d50"/>
          </a:solidFill>
          <a:ln w="12700">
            <a:solidFill>
              <a:srgbClr val="2f5d5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Aptos"/>
              </a:rPr>
              <a:t>5</a:t>
            </a:r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109" name="Text 26"/>
          <p:cNvSpPr/>
          <p:nvPr/>
        </p:nvSpPr>
        <p:spPr>
          <a:xfrm>
            <a:off x="10250280" y="1467720"/>
            <a:ext cx="383760" cy="12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50" spc="-1" strike="noStrike">
                <a:solidFill>
                  <a:srgbClr val="ffffff"/>
                </a:solidFill>
                <a:latin typeface="Aptos"/>
              </a:rPr>
              <a:t>5</a:t>
            </a:r>
            <a:endParaRPr b="0" lang="ru-RU" sz="85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10" name="Text 27"/>
          <p:cNvSpPr/>
          <p:nvPr/>
        </p:nvSpPr>
        <p:spPr>
          <a:xfrm>
            <a:off x="10715760" y="2272680"/>
            <a:ext cx="1241640" cy="30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pc="-1" strike="noStrike">
                <a:solidFill>
                  <a:srgbClr val="1f2937"/>
                </a:solidFill>
                <a:latin typeface="Aptos"/>
              </a:rPr>
              <a:t>Проверить</a:t>
            </a:r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11" name="Text 28"/>
          <p:cNvSpPr/>
          <p:nvPr/>
        </p:nvSpPr>
        <p:spPr>
          <a:xfrm>
            <a:off x="10268640" y="2756520"/>
            <a:ext cx="1362240" cy="153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chemeClr val="dk1"/>
                </a:solidFill>
                <a:latin typeface="Aptos"/>
              </a:rPr>
              <a:t>Какое задание покажет, что результат действительно достигнут?</a:t>
            </a:r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12" name="Shape 29"/>
          <p:cNvSpPr/>
          <p:nvPr/>
        </p:nvSpPr>
        <p:spPr>
          <a:xfrm>
            <a:off x="1005840" y="4974480"/>
            <a:ext cx="10149480" cy="1023840"/>
          </a:xfrm>
          <a:prstGeom prst="roundRect">
            <a:avLst>
              <a:gd name="adj" fmla="val 10435"/>
            </a:avLst>
          </a:prstGeom>
          <a:solidFill>
            <a:srgbClr val="dce7de"/>
          </a:solidFill>
          <a:ln w="12700">
            <a:solidFill>
              <a:srgbClr val="dce7d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13" name="Text 30"/>
          <p:cNvSpPr/>
          <p:nvPr/>
        </p:nvSpPr>
        <p:spPr>
          <a:xfrm>
            <a:off x="1325880" y="4750920"/>
            <a:ext cx="9509400" cy="137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pc="-1" strike="noStrike">
                <a:solidFill>
                  <a:srgbClr val="2f5d50"/>
                </a:solidFill>
                <a:latin typeface="Aptos"/>
              </a:rPr>
              <a:t>Если после рекомендации не появилось конкретное действие учителя, она осталась текстом, а не инструментом.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14" name="Text 31"/>
          <p:cNvSpPr/>
          <p:nvPr/>
        </p:nvSpPr>
        <p:spPr>
          <a:xfrm>
            <a:off x="594360" y="6574680"/>
            <a:ext cx="530316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b7280"/>
                </a:solidFill>
                <a:latin typeface="Aptos"/>
              </a:rPr>
              <a:t>русский язык и литература | 2026/2027</a:t>
            </a:r>
            <a:endParaRPr b="0" lang="ru-RU" sz="75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15" name="PlaceHolder 1"/>
          <p:cNvSpPr>
            <a:spLocks noGrp="1"/>
          </p:cNvSpPr>
          <p:nvPr>
            <p:ph type="sldNum" idx="9"/>
          </p:nvPr>
        </p:nvSpPr>
        <p:spPr>
          <a:xfrm>
            <a:off x="11155680" y="65653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buNone/>
            </a:pPr>
            <a:endParaRPr b="0" lang="ru-RU" sz="800" spc="-1" strike="noStrike">
              <a:solidFill>
                <a:srgbClr val="6b7280"/>
              </a:solidFill>
              <a:latin typeface="Aptos"/>
              <a:ea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 0"/>
          <p:cNvSpPr/>
          <p:nvPr/>
        </p:nvSpPr>
        <p:spPr>
          <a:xfrm>
            <a:off x="594360" y="347400"/>
            <a:ext cx="749772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pc="-1" strike="noStrike">
                <a:solidFill>
                  <a:srgbClr val="1f2937"/>
                </a:solidFill>
                <a:latin typeface="Aptos Display"/>
                <a:ea typeface="Aptos Display"/>
              </a:rPr>
              <a:t>Где проходит граница адаптации</a:t>
            </a:r>
            <a:endParaRPr b="0" lang="ru-RU" sz="25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17" name="Text 1"/>
          <p:cNvSpPr/>
          <p:nvPr/>
        </p:nvSpPr>
        <p:spPr>
          <a:xfrm>
            <a:off x="612720" y="859680"/>
            <a:ext cx="7680600" cy="46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5f6b6d"/>
                </a:solidFill>
                <a:latin typeface="Aptos"/>
              </a:rPr>
              <a:t>Адаптируем путь, но не размываем результат</a:t>
            </a:r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18" name="Shape 2"/>
          <p:cNvSpPr/>
          <p:nvPr/>
        </p:nvSpPr>
        <p:spPr>
          <a:xfrm>
            <a:off x="9372600" y="411480"/>
            <a:ext cx="2194200" cy="402120"/>
          </a:xfrm>
          <a:prstGeom prst="rect">
            <a:avLst/>
          </a:prstGeom>
          <a:solidFill>
            <a:srgbClr val="dce7de"/>
          </a:solidFill>
          <a:ln w="12700">
            <a:solidFill>
              <a:srgbClr val="dce7d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19" name="Text 3"/>
          <p:cNvSpPr/>
          <p:nvPr/>
        </p:nvSpPr>
        <p:spPr>
          <a:xfrm>
            <a:off x="9555480" y="511920"/>
            <a:ext cx="18284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-1" strike="noStrike">
                <a:solidFill>
                  <a:srgbClr val="2f5d50"/>
                </a:solidFill>
                <a:latin typeface="Aptos"/>
              </a:rPr>
              <a:t>практический фокус</a:t>
            </a:r>
            <a:endParaRPr b="0" lang="ru-RU" sz="9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20" name="Shape 4"/>
          <p:cNvSpPr/>
          <p:nvPr/>
        </p:nvSpPr>
        <p:spPr>
          <a:xfrm>
            <a:off x="777240" y="1325880"/>
            <a:ext cx="4983120" cy="4388760"/>
          </a:xfrm>
          <a:prstGeom prst="roundRect">
            <a:avLst>
              <a:gd name="adj" fmla="val 2083"/>
            </a:avLst>
          </a:prstGeom>
          <a:solidFill>
            <a:srgbClr val="dce7de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21" name="Shape 5"/>
          <p:cNvSpPr/>
          <p:nvPr/>
        </p:nvSpPr>
        <p:spPr>
          <a:xfrm>
            <a:off x="777240" y="1325880"/>
            <a:ext cx="72720" cy="4388760"/>
          </a:xfrm>
          <a:prstGeom prst="rect">
            <a:avLst/>
          </a:prstGeom>
          <a:solidFill>
            <a:srgbClr val="2f5d50"/>
          </a:solidFill>
          <a:ln w="12700">
            <a:solidFill>
              <a:srgbClr val="2f5d5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122" name="Text 6"/>
          <p:cNvSpPr/>
          <p:nvPr/>
        </p:nvSpPr>
        <p:spPr>
          <a:xfrm>
            <a:off x="1005840" y="1508760"/>
            <a:ext cx="45716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pc="-1" strike="noStrike">
                <a:solidFill>
                  <a:srgbClr val="1f2937"/>
                </a:solidFill>
                <a:latin typeface="Aptos"/>
              </a:rPr>
              <a:t>Можно адаптировать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23" name="Text 7"/>
          <p:cNvSpPr/>
          <p:nvPr/>
        </p:nvSpPr>
        <p:spPr>
          <a:xfrm>
            <a:off x="1005840" y="2624400"/>
            <a:ext cx="4571640" cy="296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-</a:t>
            </a: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темп прохождения материала</a:t>
            </a: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;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-</a:t>
            </a: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объем тренировочных заданий</a:t>
            </a: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;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-</a:t>
            </a: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подбор текстов и примеров</a:t>
            </a: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;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-</a:t>
            </a: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уровень подсказки</a:t>
            </a: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;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-</a:t>
            </a: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форму работы: индивидуально, в парах, в группе</a:t>
            </a: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;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-</a:t>
            </a: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порядок возвращения к трудным умениям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24" name="Shape 8"/>
          <p:cNvSpPr/>
          <p:nvPr/>
        </p:nvSpPr>
        <p:spPr>
          <a:xfrm>
            <a:off x="6446520" y="1325880"/>
            <a:ext cx="4983120" cy="4388760"/>
          </a:xfrm>
          <a:prstGeom prst="roundRect">
            <a:avLst>
              <a:gd name="adj" fmla="val 2083"/>
            </a:avLst>
          </a:prstGeom>
          <a:solidFill>
            <a:srgbClr val="eee5d6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25" name="Shape 9"/>
          <p:cNvSpPr/>
          <p:nvPr/>
        </p:nvSpPr>
        <p:spPr>
          <a:xfrm>
            <a:off x="6446520" y="1325880"/>
            <a:ext cx="72720" cy="4388760"/>
          </a:xfrm>
          <a:prstGeom prst="rect">
            <a:avLst/>
          </a:prstGeom>
          <a:solidFill>
            <a:srgbClr val="c0664a"/>
          </a:solidFill>
          <a:ln w="12700">
            <a:solidFill>
              <a:srgbClr val="c0664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126" name="Text 10"/>
          <p:cNvSpPr/>
          <p:nvPr/>
        </p:nvSpPr>
        <p:spPr>
          <a:xfrm>
            <a:off x="6675120" y="1508760"/>
            <a:ext cx="45716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pc="-1" strike="noStrike">
                <a:solidFill>
                  <a:srgbClr val="1f2937"/>
                </a:solidFill>
                <a:latin typeface="Aptos"/>
              </a:rPr>
              <a:t>Нельзя подменять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27" name="Text 11"/>
          <p:cNvSpPr/>
          <p:nvPr/>
        </p:nvSpPr>
        <p:spPr>
          <a:xfrm>
            <a:off x="6675120" y="2491560"/>
            <a:ext cx="4571640" cy="309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-</a:t>
            </a: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планируемые результаты</a:t>
            </a: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;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-</a:t>
            </a: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обязательное содержание</a:t>
            </a: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;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-</a:t>
            </a: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смысл учебного действия</a:t>
            </a: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;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-</a:t>
            </a: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критерии оценивания</a:t>
            </a: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;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-</a:t>
            </a: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преемственность между классами</a:t>
            </a: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;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-</a:t>
            </a: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учебную цель формальным выполнением задания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28" name="Text 12"/>
          <p:cNvSpPr/>
          <p:nvPr/>
        </p:nvSpPr>
        <p:spPr>
          <a:xfrm>
            <a:off x="594360" y="6574680"/>
            <a:ext cx="530316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b7280"/>
                </a:solidFill>
                <a:latin typeface="Aptos"/>
              </a:rPr>
              <a:t>русский язык и литература | 2026/2027</a:t>
            </a:r>
            <a:endParaRPr b="0" lang="ru-RU" sz="75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29" name="PlaceHolder 1"/>
          <p:cNvSpPr>
            <a:spLocks noGrp="1"/>
          </p:cNvSpPr>
          <p:nvPr>
            <p:ph type="sldNum" idx="10"/>
          </p:nvPr>
        </p:nvSpPr>
        <p:spPr>
          <a:xfrm>
            <a:off x="11155680" y="65653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buNone/>
            </a:pPr>
            <a:endParaRPr b="0" lang="ru-RU" sz="800" spc="-1" strike="noStrike">
              <a:solidFill>
                <a:srgbClr val="6b7280"/>
              </a:solidFill>
              <a:latin typeface="Aptos"/>
              <a:ea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 0"/>
          <p:cNvSpPr/>
          <p:nvPr/>
        </p:nvSpPr>
        <p:spPr>
          <a:xfrm>
            <a:off x="594360" y="347400"/>
            <a:ext cx="749772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pc="-1" strike="noStrike">
                <a:solidFill>
                  <a:srgbClr val="1f2937"/>
                </a:solidFill>
                <a:latin typeface="Aptos Display"/>
                <a:ea typeface="Aptos Display"/>
              </a:rPr>
              <a:t>Пример для русского языка</a:t>
            </a:r>
            <a:endParaRPr b="0" lang="ru-RU" sz="25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31" name="Text 1"/>
          <p:cNvSpPr/>
          <p:nvPr/>
        </p:nvSpPr>
        <p:spPr>
          <a:xfrm>
            <a:off x="612720" y="1058040"/>
            <a:ext cx="7680600" cy="54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400" spc="-1" strike="noStrike">
                <a:solidFill>
                  <a:srgbClr val="5f6b6d"/>
                </a:solidFill>
                <a:latin typeface="Aptos"/>
              </a:rPr>
              <a:t>От результата к конкретному уроку и заданию</a:t>
            </a:r>
            <a:endParaRPr b="0" lang="ru-RU" sz="24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32" name="Shape 2"/>
          <p:cNvSpPr/>
          <p:nvPr/>
        </p:nvSpPr>
        <p:spPr>
          <a:xfrm>
            <a:off x="9372600" y="411480"/>
            <a:ext cx="2194200" cy="402120"/>
          </a:xfrm>
          <a:prstGeom prst="rect">
            <a:avLst/>
          </a:prstGeom>
          <a:solidFill>
            <a:srgbClr val="dce7de"/>
          </a:solidFill>
          <a:ln w="12700">
            <a:solidFill>
              <a:srgbClr val="dce7d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33" name="Text 3"/>
          <p:cNvSpPr/>
          <p:nvPr/>
        </p:nvSpPr>
        <p:spPr>
          <a:xfrm>
            <a:off x="9555480" y="511920"/>
            <a:ext cx="18284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-1" strike="noStrike">
                <a:solidFill>
                  <a:srgbClr val="2f5d50"/>
                </a:solidFill>
                <a:latin typeface="Aptos"/>
              </a:rPr>
              <a:t>практический фокус</a:t>
            </a:r>
            <a:endParaRPr b="0" lang="ru-RU" sz="9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34" name="Shape 4"/>
          <p:cNvSpPr/>
          <p:nvPr/>
        </p:nvSpPr>
        <p:spPr>
          <a:xfrm>
            <a:off x="821880" y="2075760"/>
            <a:ext cx="3245760" cy="3705840"/>
          </a:xfrm>
          <a:prstGeom prst="roundRect">
            <a:avLst>
              <a:gd name="adj" fmla="val 2817"/>
            </a:avLst>
          </a:prstGeom>
          <a:solidFill>
            <a:srgbClr val="ffffff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35" name="Shape 5"/>
          <p:cNvSpPr/>
          <p:nvPr/>
        </p:nvSpPr>
        <p:spPr>
          <a:xfrm flipH="1">
            <a:off x="825480" y="2133720"/>
            <a:ext cx="45360" cy="3498840"/>
          </a:xfrm>
          <a:prstGeom prst="rect">
            <a:avLst/>
          </a:prstGeom>
          <a:solidFill>
            <a:srgbClr val="2f5d50"/>
          </a:solidFill>
          <a:ln w="12700">
            <a:solidFill>
              <a:srgbClr val="2f5d5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136" name="Text 6"/>
          <p:cNvSpPr/>
          <p:nvPr/>
        </p:nvSpPr>
        <p:spPr>
          <a:xfrm>
            <a:off x="964800" y="2372040"/>
            <a:ext cx="2834280" cy="58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pc="-1" strike="noStrike">
                <a:solidFill>
                  <a:srgbClr val="1f2937"/>
                </a:solidFill>
                <a:latin typeface="Aptos"/>
              </a:rPr>
              <a:t>Результат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37" name="Text 7"/>
          <p:cNvSpPr/>
          <p:nvPr/>
        </p:nvSpPr>
        <p:spPr>
          <a:xfrm>
            <a:off x="914400" y="3429000"/>
            <a:ext cx="2834280" cy="220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Ученик не только называет правило, но применяет его в собственной речевой и текстовой практике.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38" name="Shape 8"/>
          <p:cNvSpPr/>
          <p:nvPr/>
        </p:nvSpPr>
        <p:spPr>
          <a:xfrm>
            <a:off x="4206240" y="2075760"/>
            <a:ext cx="3245760" cy="3684600"/>
          </a:xfrm>
          <a:prstGeom prst="roundRect">
            <a:avLst>
              <a:gd name="adj" fmla="val 2817"/>
            </a:avLst>
          </a:prstGeom>
          <a:solidFill>
            <a:srgbClr val="ffffff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39" name="Shape 9"/>
          <p:cNvSpPr/>
          <p:nvPr/>
        </p:nvSpPr>
        <p:spPr>
          <a:xfrm>
            <a:off x="4206240" y="2133720"/>
            <a:ext cx="45360" cy="3571920"/>
          </a:xfrm>
          <a:prstGeom prst="rect">
            <a:avLst/>
          </a:prstGeom>
          <a:solidFill>
            <a:srgbClr val="c0664a"/>
          </a:solidFill>
          <a:ln w="12700">
            <a:solidFill>
              <a:srgbClr val="c0664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140" name="Text 10"/>
          <p:cNvSpPr/>
          <p:nvPr/>
        </p:nvSpPr>
        <p:spPr>
          <a:xfrm>
            <a:off x="4412160" y="2487240"/>
            <a:ext cx="2834280" cy="49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pc="-1" strike="noStrike">
                <a:solidFill>
                  <a:srgbClr val="1f2937"/>
                </a:solidFill>
                <a:latin typeface="Aptos"/>
              </a:rPr>
              <a:t>Методическое решение</a:t>
            </a:r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41" name="Text 11"/>
          <p:cNvSpPr/>
          <p:nvPr/>
        </p:nvSpPr>
        <p:spPr>
          <a:xfrm>
            <a:off x="4434840" y="3429000"/>
            <a:ext cx="2834280" cy="220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Работа не с изолированным упражнением, а с коротким текстом: наблюдение, вывод, тренировка, перенос.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42" name="Shape 12"/>
          <p:cNvSpPr/>
          <p:nvPr/>
        </p:nvSpPr>
        <p:spPr>
          <a:xfrm>
            <a:off x="7803720" y="2075760"/>
            <a:ext cx="3565800" cy="3684600"/>
          </a:xfrm>
          <a:prstGeom prst="roundRect">
            <a:avLst>
              <a:gd name="adj" fmla="val 2564"/>
            </a:avLst>
          </a:prstGeom>
          <a:solidFill>
            <a:srgbClr val="dce7de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43" name="Shape 13"/>
          <p:cNvSpPr/>
          <p:nvPr/>
        </p:nvSpPr>
        <p:spPr>
          <a:xfrm>
            <a:off x="7786800" y="2075760"/>
            <a:ext cx="66240" cy="3684600"/>
          </a:xfrm>
          <a:prstGeom prst="rect">
            <a:avLst/>
          </a:prstGeom>
          <a:solidFill>
            <a:srgbClr val="52799b"/>
          </a:solidFill>
          <a:ln w="12700">
            <a:solidFill>
              <a:srgbClr val="52799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144" name="Text 14"/>
          <p:cNvSpPr/>
          <p:nvPr/>
        </p:nvSpPr>
        <p:spPr>
          <a:xfrm>
            <a:off x="8001000" y="2404800"/>
            <a:ext cx="3154320" cy="51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pc="-1" strike="noStrike">
                <a:solidFill>
                  <a:srgbClr val="1f2937"/>
                </a:solidFill>
                <a:latin typeface="Aptos"/>
              </a:rPr>
              <a:t>Проверка</a:t>
            </a:r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45" name="Text 15"/>
          <p:cNvSpPr/>
          <p:nvPr/>
        </p:nvSpPr>
        <p:spPr>
          <a:xfrm>
            <a:off x="7955280" y="3346560"/>
            <a:ext cx="3154320" cy="22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Мини-задание на перенос: объяснить выбор, исправить фрагмент, создать свой пример, применить правило в тексте.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46" name="Text 16"/>
          <p:cNvSpPr/>
          <p:nvPr/>
        </p:nvSpPr>
        <p:spPr>
          <a:xfrm>
            <a:off x="960120" y="5989320"/>
            <a:ext cx="996660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pc="-1" strike="noStrike">
                <a:solidFill>
                  <a:srgbClr val="2f5d50"/>
                </a:solidFill>
                <a:latin typeface="Aptos"/>
              </a:rPr>
              <a:t>Пример логики: тема -&gt; учебное действие -&gt; доказательство результата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47" name="Text 17"/>
          <p:cNvSpPr/>
          <p:nvPr/>
        </p:nvSpPr>
        <p:spPr>
          <a:xfrm>
            <a:off x="594360" y="6574680"/>
            <a:ext cx="530316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b7280"/>
                </a:solidFill>
                <a:latin typeface="Aptos"/>
              </a:rPr>
              <a:t>русский язык и литература | 2026/2027</a:t>
            </a:r>
            <a:endParaRPr b="0" lang="ru-RU" sz="75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48" name="PlaceHolder 1"/>
          <p:cNvSpPr>
            <a:spLocks noGrp="1"/>
          </p:cNvSpPr>
          <p:nvPr>
            <p:ph type="sldNum" idx="11"/>
          </p:nvPr>
        </p:nvSpPr>
        <p:spPr>
          <a:xfrm>
            <a:off x="11155680" y="65653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buNone/>
            </a:pPr>
            <a:endParaRPr b="0" lang="ru-RU" sz="800" spc="-1" strike="noStrike">
              <a:solidFill>
                <a:srgbClr val="6b7280"/>
              </a:solidFill>
              <a:latin typeface="Aptos"/>
              <a:ea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 0"/>
          <p:cNvSpPr/>
          <p:nvPr/>
        </p:nvSpPr>
        <p:spPr>
          <a:xfrm>
            <a:off x="594360" y="347400"/>
            <a:ext cx="749772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pc="-1" strike="noStrike">
                <a:solidFill>
                  <a:srgbClr val="1f2937"/>
                </a:solidFill>
                <a:latin typeface="Aptos Display"/>
                <a:ea typeface="Aptos Display"/>
              </a:rPr>
              <a:t>Пример для литературы</a:t>
            </a:r>
            <a:endParaRPr b="0" lang="ru-RU" sz="25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50" name="Text 1"/>
          <p:cNvSpPr/>
          <p:nvPr/>
        </p:nvSpPr>
        <p:spPr>
          <a:xfrm>
            <a:off x="612720" y="859680"/>
            <a:ext cx="8120160" cy="54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5f6b6d"/>
                </a:solidFill>
                <a:latin typeface="Aptos"/>
              </a:rPr>
              <a:t>Методические рекомендации помогают организовать читательскую деятельность</a:t>
            </a:r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51" name="Shape 2"/>
          <p:cNvSpPr/>
          <p:nvPr/>
        </p:nvSpPr>
        <p:spPr>
          <a:xfrm>
            <a:off x="9372600" y="411480"/>
            <a:ext cx="2194200" cy="402120"/>
          </a:xfrm>
          <a:prstGeom prst="rect">
            <a:avLst/>
          </a:prstGeom>
          <a:solidFill>
            <a:srgbClr val="dce7de"/>
          </a:solidFill>
          <a:ln w="12700">
            <a:solidFill>
              <a:srgbClr val="dce7d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52" name="Text 3"/>
          <p:cNvSpPr/>
          <p:nvPr/>
        </p:nvSpPr>
        <p:spPr>
          <a:xfrm>
            <a:off x="9555480" y="511920"/>
            <a:ext cx="18284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-1" strike="noStrike">
                <a:solidFill>
                  <a:srgbClr val="2f5d50"/>
                </a:solidFill>
                <a:latin typeface="Aptos"/>
              </a:rPr>
              <a:t>практический фокус</a:t>
            </a:r>
            <a:endParaRPr b="0" lang="ru-RU" sz="9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53" name="Shape 4"/>
          <p:cNvSpPr/>
          <p:nvPr/>
        </p:nvSpPr>
        <p:spPr>
          <a:xfrm>
            <a:off x="758880" y="1405440"/>
            <a:ext cx="2925720" cy="2437200"/>
          </a:xfrm>
          <a:prstGeom prst="roundRect">
            <a:avLst>
              <a:gd name="adj" fmla="val 8276"/>
            </a:avLst>
          </a:prstGeom>
          <a:solidFill>
            <a:srgbClr val="ffffff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54" name="Shape 5"/>
          <p:cNvSpPr/>
          <p:nvPr/>
        </p:nvSpPr>
        <p:spPr>
          <a:xfrm>
            <a:off x="969120" y="1472040"/>
            <a:ext cx="383760" cy="383760"/>
          </a:xfrm>
          <a:prstGeom prst="ellipse">
            <a:avLst/>
          </a:prstGeom>
          <a:solidFill>
            <a:srgbClr val="2f5d50"/>
          </a:solidFill>
          <a:ln w="12700">
            <a:solidFill>
              <a:srgbClr val="2f5d5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155" name="Text 6"/>
          <p:cNvSpPr/>
          <p:nvPr/>
        </p:nvSpPr>
        <p:spPr>
          <a:xfrm>
            <a:off x="969120" y="1559160"/>
            <a:ext cx="383760" cy="12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50" spc="-1" strike="noStrike">
                <a:solidFill>
                  <a:srgbClr val="ffffff"/>
                </a:solidFill>
                <a:latin typeface="Aptos"/>
              </a:rPr>
              <a:t>1</a:t>
            </a:r>
            <a:endParaRPr b="0" lang="ru-RU" sz="85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56" name="Text 7"/>
          <p:cNvSpPr/>
          <p:nvPr/>
        </p:nvSpPr>
        <p:spPr>
          <a:xfrm>
            <a:off x="1426320" y="1490400"/>
            <a:ext cx="2175840" cy="62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pc="-1" strike="noStrike">
                <a:solidFill>
                  <a:srgbClr val="1f2937"/>
                </a:solidFill>
                <a:latin typeface="Aptos"/>
              </a:rPr>
              <a:t>До чтения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57" name="Text 8"/>
          <p:cNvSpPr/>
          <p:nvPr/>
        </p:nvSpPr>
        <p:spPr>
          <a:xfrm>
            <a:off x="987480" y="2116080"/>
            <a:ext cx="2596680" cy="11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5f6b6d"/>
                </a:solidFill>
                <a:latin typeface="Aptos"/>
              </a:rPr>
              <a:t>создать мотив, актуализировать опыт, поставить вопрос к тексту</a:t>
            </a:r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58" name="Shape 9"/>
          <p:cNvSpPr/>
          <p:nvPr/>
        </p:nvSpPr>
        <p:spPr>
          <a:xfrm>
            <a:off x="4617720" y="1405440"/>
            <a:ext cx="2925720" cy="2459520"/>
          </a:xfrm>
          <a:prstGeom prst="roundRect">
            <a:avLst>
              <a:gd name="adj" fmla="val 8276"/>
            </a:avLst>
          </a:prstGeom>
          <a:solidFill>
            <a:srgbClr val="ffffff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59" name="Shape 10"/>
          <p:cNvSpPr/>
          <p:nvPr/>
        </p:nvSpPr>
        <p:spPr>
          <a:xfrm>
            <a:off x="4763880" y="1472040"/>
            <a:ext cx="383760" cy="383760"/>
          </a:xfrm>
          <a:prstGeom prst="ellipse">
            <a:avLst/>
          </a:prstGeom>
          <a:solidFill>
            <a:srgbClr val="2f5d50"/>
          </a:solidFill>
          <a:ln w="12700">
            <a:solidFill>
              <a:srgbClr val="2f5d5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160" name="Text 11"/>
          <p:cNvSpPr/>
          <p:nvPr/>
        </p:nvSpPr>
        <p:spPr>
          <a:xfrm>
            <a:off x="4763880" y="1559160"/>
            <a:ext cx="383760" cy="12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50" spc="-1" strike="noStrike">
                <a:solidFill>
                  <a:srgbClr val="ffffff"/>
                </a:solidFill>
                <a:latin typeface="Aptos"/>
              </a:rPr>
              <a:t>2</a:t>
            </a:r>
            <a:endParaRPr b="0" lang="ru-RU" sz="85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61" name="Text 12"/>
          <p:cNvSpPr/>
          <p:nvPr/>
        </p:nvSpPr>
        <p:spPr>
          <a:xfrm>
            <a:off x="5221080" y="1490400"/>
            <a:ext cx="2175840" cy="51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pc="-1" strike="noStrike">
                <a:solidFill>
                  <a:srgbClr val="1f2937"/>
                </a:solidFill>
                <a:latin typeface="Aptos"/>
              </a:rPr>
              <a:t>Во время чтения</a:t>
            </a:r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62" name="Text 13"/>
          <p:cNvSpPr/>
          <p:nvPr/>
        </p:nvSpPr>
        <p:spPr>
          <a:xfrm>
            <a:off x="4782240" y="2002680"/>
            <a:ext cx="2596680" cy="142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5f6b6d"/>
                </a:solidFill>
                <a:latin typeface="Aptos"/>
              </a:rPr>
              <a:t>вести наблюдение за деталью, речью героя, конфликтом, авторской позицией</a:t>
            </a:r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63" name="Shape 14"/>
          <p:cNvSpPr/>
          <p:nvPr/>
        </p:nvSpPr>
        <p:spPr>
          <a:xfrm>
            <a:off x="8412480" y="1472040"/>
            <a:ext cx="2925720" cy="2370600"/>
          </a:xfrm>
          <a:prstGeom prst="roundRect">
            <a:avLst>
              <a:gd name="adj" fmla="val 8276"/>
            </a:avLst>
          </a:prstGeom>
          <a:solidFill>
            <a:srgbClr val="ffffff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64" name="Shape 15"/>
          <p:cNvSpPr/>
          <p:nvPr/>
        </p:nvSpPr>
        <p:spPr>
          <a:xfrm>
            <a:off x="8558640" y="1472040"/>
            <a:ext cx="383760" cy="383760"/>
          </a:xfrm>
          <a:prstGeom prst="ellipse">
            <a:avLst/>
          </a:prstGeom>
          <a:solidFill>
            <a:srgbClr val="2f5d50"/>
          </a:solidFill>
          <a:ln w="12700">
            <a:solidFill>
              <a:srgbClr val="2f5d5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165" name="Text 16"/>
          <p:cNvSpPr/>
          <p:nvPr/>
        </p:nvSpPr>
        <p:spPr>
          <a:xfrm>
            <a:off x="8558640" y="1559160"/>
            <a:ext cx="383760" cy="12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50" spc="-1" strike="noStrike">
                <a:solidFill>
                  <a:srgbClr val="ffffff"/>
                </a:solidFill>
                <a:latin typeface="Aptos"/>
              </a:rPr>
              <a:t>3</a:t>
            </a:r>
            <a:endParaRPr b="0" lang="ru-RU" sz="85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66" name="Text 17"/>
          <p:cNvSpPr/>
          <p:nvPr/>
        </p:nvSpPr>
        <p:spPr>
          <a:xfrm>
            <a:off x="9015840" y="1490400"/>
            <a:ext cx="2175840" cy="51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800" spc="-1" strike="noStrike">
                <a:solidFill>
                  <a:srgbClr val="1f2937"/>
                </a:solidFill>
                <a:latin typeface="Aptos"/>
              </a:rPr>
              <a:t>После чтения</a:t>
            </a:r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67" name="Text 18"/>
          <p:cNvSpPr/>
          <p:nvPr/>
        </p:nvSpPr>
        <p:spPr>
          <a:xfrm>
            <a:off x="8577000" y="2116080"/>
            <a:ext cx="2596680" cy="131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ctr">
            <a:normAutofit fontScale="93333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5f6b6d"/>
                </a:solidFill>
                <a:latin typeface="Aptos"/>
              </a:rPr>
              <a:t>оформить понимание: ответ, мини-сочинение, обсуждение, сопоставление</a:t>
            </a:r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68" name="Shape 19"/>
          <p:cNvSpPr/>
          <p:nvPr/>
        </p:nvSpPr>
        <p:spPr>
          <a:xfrm>
            <a:off x="1051560" y="4160520"/>
            <a:ext cx="10103760" cy="987120"/>
          </a:xfrm>
          <a:prstGeom prst="roundRect">
            <a:avLst>
              <a:gd name="adj" fmla="val 11111"/>
            </a:avLst>
          </a:prstGeom>
          <a:solidFill>
            <a:srgbClr val="dce7de"/>
          </a:solidFill>
          <a:ln w="12700">
            <a:solidFill>
              <a:srgbClr val="dce7d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69" name="Text 20"/>
          <p:cNvSpPr/>
          <p:nvPr/>
        </p:nvSpPr>
        <p:spPr>
          <a:xfrm>
            <a:off x="1371600" y="4389120"/>
            <a:ext cx="9463680" cy="52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400" spc="-1" strike="noStrike">
                <a:solidFill>
                  <a:srgbClr val="2f5d50"/>
                </a:solidFill>
                <a:latin typeface="Aptos"/>
              </a:rPr>
              <a:t>На уроке литературы результатом становится не пересказ произведения, а умение читать, понимать, интерпретировать и аргументировать.</a:t>
            </a:r>
            <a:endParaRPr b="0" lang="ru-RU" sz="24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70" name="Text 21"/>
          <p:cNvSpPr/>
          <p:nvPr/>
        </p:nvSpPr>
        <p:spPr>
          <a:xfrm>
            <a:off x="594360" y="6574680"/>
            <a:ext cx="530316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b7280"/>
                </a:solidFill>
                <a:latin typeface="Aptos"/>
              </a:rPr>
              <a:t>русский язык и литература | 2026/2027</a:t>
            </a:r>
            <a:endParaRPr b="0" lang="ru-RU" sz="75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71" name="PlaceHolder 1"/>
          <p:cNvSpPr>
            <a:spLocks noGrp="1"/>
          </p:cNvSpPr>
          <p:nvPr>
            <p:ph type="sldNum" idx="12"/>
          </p:nvPr>
        </p:nvSpPr>
        <p:spPr>
          <a:xfrm>
            <a:off x="11155680" y="65653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buNone/>
            </a:pPr>
            <a:endParaRPr b="0" lang="ru-RU" sz="800" spc="-1" strike="noStrike">
              <a:solidFill>
                <a:srgbClr val="6b7280"/>
              </a:solidFill>
              <a:latin typeface="Aptos"/>
              <a:ea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Text 0"/>
          <p:cNvSpPr/>
          <p:nvPr/>
        </p:nvSpPr>
        <p:spPr>
          <a:xfrm>
            <a:off x="594360" y="347400"/>
            <a:ext cx="749772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pc="-1" strike="noStrike">
                <a:solidFill>
                  <a:srgbClr val="1f2937"/>
                </a:solidFill>
                <a:latin typeface="Aptos Display"/>
                <a:ea typeface="Aptos Display"/>
              </a:rPr>
              <a:t>Один результат, разные маршруты</a:t>
            </a:r>
            <a:endParaRPr b="0" lang="ru-RU" sz="25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73" name="Text 1"/>
          <p:cNvSpPr/>
          <p:nvPr/>
        </p:nvSpPr>
        <p:spPr>
          <a:xfrm>
            <a:off x="640080" y="1069200"/>
            <a:ext cx="768060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5f6b6d"/>
                </a:solidFill>
                <a:latin typeface="Aptos"/>
              </a:rPr>
              <a:t>Дифференциация не отменяет общую цель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74" name="Shape 2"/>
          <p:cNvSpPr/>
          <p:nvPr/>
        </p:nvSpPr>
        <p:spPr>
          <a:xfrm>
            <a:off x="9372600" y="411480"/>
            <a:ext cx="2194200" cy="402120"/>
          </a:xfrm>
          <a:prstGeom prst="rect">
            <a:avLst/>
          </a:prstGeom>
          <a:solidFill>
            <a:srgbClr val="dce7de"/>
          </a:solidFill>
          <a:ln w="12700">
            <a:solidFill>
              <a:srgbClr val="dce7d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75" name="Text 3"/>
          <p:cNvSpPr/>
          <p:nvPr/>
        </p:nvSpPr>
        <p:spPr>
          <a:xfrm>
            <a:off x="9555480" y="511920"/>
            <a:ext cx="18284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pc="-1" strike="noStrike">
                <a:solidFill>
                  <a:srgbClr val="2f5d50"/>
                </a:solidFill>
                <a:latin typeface="Aptos"/>
              </a:rPr>
              <a:t>практический фокус</a:t>
            </a:r>
            <a:endParaRPr b="0" lang="ru-RU" sz="9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76" name="Shape 4"/>
          <p:cNvSpPr/>
          <p:nvPr/>
        </p:nvSpPr>
        <p:spPr>
          <a:xfrm>
            <a:off x="731520" y="2084760"/>
            <a:ext cx="3245760" cy="3538440"/>
          </a:xfrm>
          <a:prstGeom prst="roundRect">
            <a:avLst>
              <a:gd name="adj" fmla="val 2817"/>
            </a:avLst>
          </a:prstGeom>
          <a:solidFill>
            <a:srgbClr val="eee5d6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77" name="Shape 5"/>
          <p:cNvSpPr/>
          <p:nvPr/>
        </p:nvSpPr>
        <p:spPr>
          <a:xfrm>
            <a:off x="612720" y="2084760"/>
            <a:ext cx="103320" cy="3538440"/>
          </a:xfrm>
          <a:prstGeom prst="rect">
            <a:avLst/>
          </a:prstGeom>
          <a:solidFill>
            <a:srgbClr val="c0664a"/>
          </a:solidFill>
          <a:ln w="12700">
            <a:solidFill>
              <a:srgbClr val="c0664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178" name="Text 6"/>
          <p:cNvSpPr/>
          <p:nvPr/>
        </p:nvSpPr>
        <p:spPr>
          <a:xfrm>
            <a:off x="945000" y="2244240"/>
            <a:ext cx="283428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1f2937"/>
                </a:solidFill>
                <a:latin typeface="Aptos"/>
              </a:rPr>
              <a:t>Ученику нужна поддержка</a:t>
            </a:r>
            <a:endParaRPr b="0" lang="ru-RU" sz="14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79" name="Text 7"/>
          <p:cNvSpPr/>
          <p:nvPr/>
        </p:nvSpPr>
        <p:spPr>
          <a:xfrm>
            <a:off x="960120" y="3021480"/>
            <a:ext cx="2834280" cy="247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-</a:t>
            </a: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дать образец</a:t>
            </a: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;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-</a:t>
            </a: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разделить действие на шаги</a:t>
            </a: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;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-</a:t>
            </a: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использовать опорные вопросы</a:t>
            </a: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;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-</a:t>
            </a: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оставить меньше объектов анализа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80" name="Shape 8"/>
          <p:cNvSpPr/>
          <p:nvPr/>
        </p:nvSpPr>
        <p:spPr>
          <a:xfrm>
            <a:off x="4480560" y="2084760"/>
            <a:ext cx="3245760" cy="3538440"/>
          </a:xfrm>
          <a:prstGeom prst="roundRect">
            <a:avLst>
              <a:gd name="adj" fmla="val 2817"/>
            </a:avLst>
          </a:prstGeom>
          <a:solidFill>
            <a:srgbClr val="ffffff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81" name="Shape 9"/>
          <p:cNvSpPr/>
          <p:nvPr/>
        </p:nvSpPr>
        <p:spPr>
          <a:xfrm>
            <a:off x="4480560" y="2084760"/>
            <a:ext cx="72720" cy="3538440"/>
          </a:xfrm>
          <a:prstGeom prst="rect">
            <a:avLst/>
          </a:prstGeom>
          <a:solidFill>
            <a:srgbClr val="2f5d50"/>
          </a:solidFill>
          <a:ln w="12700">
            <a:solidFill>
              <a:srgbClr val="2f5d5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182" name="Text 10"/>
          <p:cNvSpPr/>
          <p:nvPr/>
        </p:nvSpPr>
        <p:spPr>
          <a:xfrm>
            <a:off x="4789800" y="2244240"/>
            <a:ext cx="283428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1f2937"/>
                </a:solidFill>
                <a:latin typeface="Aptos"/>
              </a:rPr>
              <a:t>Базовый уровень</a:t>
            </a:r>
            <a:endParaRPr b="0" lang="ru-RU" sz="14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83" name="Text 11"/>
          <p:cNvSpPr/>
          <p:nvPr/>
        </p:nvSpPr>
        <p:spPr>
          <a:xfrm>
            <a:off x="4709160" y="2915640"/>
            <a:ext cx="2834280" cy="257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-</a:t>
            </a: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выполнить действие по алгоритму</a:t>
            </a: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;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-</a:t>
            </a: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объяснить выбор</a:t>
            </a: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;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-</a:t>
            </a: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сопоставить 2 примера</a:t>
            </a: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;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-</a:t>
            </a: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сформулировать краткий вывод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84" name="Shape 12"/>
          <p:cNvSpPr/>
          <p:nvPr/>
        </p:nvSpPr>
        <p:spPr>
          <a:xfrm>
            <a:off x="8266320" y="2084760"/>
            <a:ext cx="3245760" cy="3538440"/>
          </a:xfrm>
          <a:prstGeom prst="roundRect">
            <a:avLst>
              <a:gd name="adj" fmla="val 2817"/>
            </a:avLst>
          </a:prstGeom>
          <a:solidFill>
            <a:srgbClr val="dce7de"/>
          </a:solidFill>
          <a:ln w="12700">
            <a:solidFill>
              <a:srgbClr val="d9d0c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85" name="Shape 13"/>
          <p:cNvSpPr/>
          <p:nvPr/>
        </p:nvSpPr>
        <p:spPr>
          <a:xfrm>
            <a:off x="8256960" y="2084760"/>
            <a:ext cx="45360" cy="3538440"/>
          </a:xfrm>
          <a:prstGeom prst="rect">
            <a:avLst/>
          </a:prstGeom>
          <a:solidFill>
            <a:srgbClr val="52799b"/>
          </a:solidFill>
          <a:ln w="12700">
            <a:solidFill>
              <a:srgbClr val="52799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186" name="Text 14"/>
          <p:cNvSpPr/>
          <p:nvPr/>
        </p:nvSpPr>
        <p:spPr>
          <a:xfrm>
            <a:off x="8471880" y="2216880"/>
            <a:ext cx="283428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1f2937"/>
                </a:solidFill>
                <a:latin typeface="Aptos"/>
              </a:rPr>
              <a:t>Продвинутый уровень</a:t>
            </a:r>
            <a:endParaRPr b="0" lang="ru-RU" sz="14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87" name="Text 15"/>
          <p:cNvSpPr/>
          <p:nvPr/>
        </p:nvSpPr>
        <p:spPr>
          <a:xfrm>
            <a:off x="8458200" y="2796120"/>
            <a:ext cx="2834280" cy="269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" rIns="360" tIns="360" bIns="360" anchor="t">
            <a:normAutofit fontScale="98333" lnSpcReduction="10000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-</a:t>
            </a: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выбрать способ анализа</a:t>
            </a: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;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-</a:t>
            </a: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сформулировать критерии</a:t>
            </a: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;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-</a:t>
            </a: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создать собственный пример</a:t>
            </a: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;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pc="-1" strike="noStrike">
                <a:solidFill>
                  <a:srgbClr val="1f2937"/>
                </a:solidFill>
                <a:latin typeface="Aptos"/>
              </a:rPr>
              <a:t>-</a:t>
            </a:r>
            <a:r>
              <a:rPr b="0" lang="en-US" sz="2000" spc="-1" strike="noStrike">
                <a:solidFill>
                  <a:srgbClr val="1f2937"/>
                </a:solidFill>
                <a:latin typeface="Aptos"/>
              </a:rPr>
              <a:t>оценить чужой ответ</a:t>
            </a:r>
            <a:endParaRPr b="0" lang="ru-RU" sz="200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88" name="Text 16"/>
          <p:cNvSpPr/>
          <p:nvPr/>
        </p:nvSpPr>
        <p:spPr>
          <a:xfrm>
            <a:off x="594360" y="6574680"/>
            <a:ext cx="530316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750" spc="-1" strike="noStrike">
                <a:solidFill>
                  <a:srgbClr val="6b7280"/>
                </a:solidFill>
                <a:latin typeface="Aptos"/>
              </a:rPr>
              <a:t>русский язык и литература | 2026/2027</a:t>
            </a:r>
            <a:endParaRPr b="0" lang="ru-RU" sz="750" spc="-1" strike="noStrike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89" name="PlaceHolder 1"/>
          <p:cNvSpPr>
            <a:spLocks noGrp="1"/>
          </p:cNvSpPr>
          <p:nvPr>
            <p:ph type="sldNum" idx="13"/>
          </p:nvPr>
        </p:nvSpPr>
        <p:spPr>
          <a:xfrm>
            <a:off x="11155680" y="6565320"/>
            <a:ext cx="799560" cy="299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buNone/>
            </a:pPr>
            <a:endParaRPr b="0" lang="ru-RU" sz="800" spc="-1" strike="noStrike">
              <a:solidFill>
                <a:srgbClr val="6b7280"/>
              </a:solidFill>
              <a:latin typeface="Aptos"/>
              <a:ea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itchFamily="0" charset="1"/>
        <a:ea typeface=""/>
        <a:cs typeface=""/>
      </a:majorFont>
      <a:minorFont>
        <a:latin typeface="Apto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itchFamily="0" charset="1"/>
        <a:ea typeface=""/>
        <a:cs typeface=""/>
      </a:majorFont>
      <a:minorFont>
        <a:latin typeface="Apto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Редактор_презентаций/3.1.0.0$Linux_X86_64 LibreOffice_project/f0f11dce80bc397e849ff6e04d9c5494e47b295f</Application>
  <AppVersion>15.0000</AppVersion>
  <Words>8109</Words>
  <Paragraphs>390</Paragraphs>
  <Company>OpenAI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2026-08-20T09:06:00Z</dcterms:created>
  <dc:creator>OpenAI</dc:creator>
  <dc:description/>
  <dc:language>ru-RU</dc:language>
  <cp:lastModifiedBy>108V_11</cp:lastModifiedBy>
  <dcterms:modified xsi:type="dcterms:W3CDTF">2026-08-22T11:32:59Z</dcterms:modified>
  <cp:revision>22</cp:revision>
  <dc:subject>Методические рекомендации как инструмент реализации рабочих программ</dc:subject>
  <dc:title>Методические рекомендации как инструмент реализации рабочих программ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16558DE80E0B454BB0B9F68B46A27445_12</vt:lpwstr>
  </property>
  <property fmtid="{D5CDD505-2E9C-101B-9397-08002B2CF9AE}" pid="3" name="KSOProductBuildVer">
    <vt:lpwstr>1049-12.1.0.28032</vt:lpwstr>
  </property>
  <property fmtid="{D5CDD505-2E9C-101B-9397-08002B2CF9AE}" pid="4" name="Notes">
    <vt:i4>15</vt:i4>
  </property>
  <property fmtid="{D5CDD505-2E9C-101B-9397-08002B2CF9AE}" pid="5" name="PresentationFormat">
    <vt:lpwstr>Широкоэкранный</vt:lpwstr>
  </property>
  <property fmtid="{D5CDD505-2E9C-101B-9397-08002B2CF9AE}" pid="6" name="Slides">
    <vt:i4>19</vt:i4>
  </property>
</Properties>
</file>