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9" r:id="rId4"/>
    <p:sldId id="261" r:id="rId5"/>
    <p:sldId id="260" r:id="rId6"/>
    <p:sldId id="267" r:id="rId7"/>
    <p:sldId id="264" r:id="rId8"/>
    <p:sldId id="262" r:id="rId9"/>
    <p:sldId id="268" r:id="rId10"/>
    <p:sldId id="263" r:id="rId11"/>
    <p:sldId id="270" r:id="rId12"/>
    <p:sldId id="276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2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949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521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25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75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846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46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202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5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7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71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F3BF4-8E2A-496B-B140-18EE67F80EF4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72CF0-0479-47B5-BA1C-19C1FE203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966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lzhanie@mail.r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836712"/>
            <a:ext cx="7772400" cy="1470025"/>
          </a:xfrm>
        </p:spPr>
        <p:txBody>
          <a:bodyPr/>
          <a:lstStyle/>
          <a:p>
            <a:r>
              <a:rPr lang="ru-RU" dirty="0"/>
              <a:t>Методический калейдоскоп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429000"/>
            <a:ext cx="6400800" cy="1752600"/>
          </a:xfrm>
        </p:spPr>
        <p:txBody>
          <a:bodyPr>
            <a:normAutofit fontScale="62500" lnSpcReduction="2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Подготовила учитель МБОУ СОШ 78, </a:t>
            </a:r>
          </a:p>
          <a:p>
            <a:r>
              <a:rPr lang="ru-RU" sz="2800" dirty="0">
                <a:solidFill>
                  <a:schemeClr val="tx1"/>
                </a:solidFill>
              </a:rPr>
              <a:t>рук. методического объединения учителей труда(технологии) </a:t>
            </a:r>
          </a:p>
          <a:p>
            <a:r>
              <a:rPr lang="ru-RU" sz="2800" dirty="0">
                <a:solidFill>
                  <a:schemeClr val="tx1"/>
                </a:solidFill>
              </a:rPr>
              <a:t>г. Краснодара</a:t>
            </a:r>
          </a:p>
          <a:p>
            <a:r>
              <a:rPr lang="ru-RU" sz="2800" dirty="0">
                <a:solidFill>
                  <a:schemeClr val="tx1"/>
                </a:solidFill>
              </a:rPr>
              <a:t>Березовская Елена Леонидовна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2026 </a:t>
            </a:r>
          </a:p>
        </p:txBody>
      </p:sp>
    </p:spTree>
    <p:extLst>
      <p:ext uri="{BB962C8B-B14F-4D97-AF65-F5344CB8AC3E}">
        <p14:creationId xmlns:p14="http://schemas.microsoft.com/office/powerpoint/2010/main" val="3343354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/>
              <a:t>ЗВО-МБОУ ДО ЦРТДЮ (ул.Думенко,31),</a:t>
            </a:r>
            <a:br>
              <a:rPr lang="ru-RU" sz="2400" dirty="0"/>
            </a:br>
            <a:r>
              <a:rPr lang="ru-RU" sz="2400" dirty="0"/>
              <a:t>КВО-МБОУ ДО ДДТ «Созвездие» (ул.Тюляева,6/2),</a:t>
            </a:r>
            <a:br>
              <a:rPr lang="ru-RU" sz="2400" dirty="0"/>
            </a:br>
            <a:r>
              <a:rPr lang="ru-RU" sz="2400" dirty="0"/>
              <a:t>ПВО-МАОУ ДО ЦДТ «</a:t>
            </a:r>
            <a:r>
              <a:rPr lang="ru-RU" sz="2400" dirty="0" err="1"/>
              <a:t>Прикубанский</a:t>
            </a:r>
            <a:r>
              <a:rPr lang="ru-RU" sz="2400" dirty="0"/>
              <a:t>»(ул.Дзержинского,159),</a:t>
            </a:r>
            <a:br>
              <a:rPr lang="ru-RU" sz="2400" dirty="0"/>
            </a:br>
            <a:r>
              <a:rPr lang="ru-RU" sz="2400" dirty="0"/>
              <a:t>ЦВО-МБОУ ДО ЦТ «Содружество» (ул.Чапаева,85/1)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568" y="2852936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Городская выставка изобразительного искусства, декоративно-прикладного и технического творчества обучающихся образовательных организаций города Краснодара «Город мастеров, посвященной …..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4005064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Положение о выставке присылает департамент образования (в начале марта),</a:t>
            </a:r>
          </a:p>
          <a:p>
            <a:r>
              <a:rPr lang="ru-RU" dirty="0"/>
              <a:t>Работы отвозим в центры творчества по округам.</a:t>
            </a:r>
          </a:p>
          <a:p>
            <a:r>
              <a:rPr lang="ru-RU" dirty="0"/>
              <a:t>Проходит выставка ежегодно в «Краснодарском краевом выставочном зале изобразительных искусств» (Рашпилевская,32)</a:t>
            </a:r>
          </a:p>
          <a:p>
            <a:r>
              <a:rPr lang="ru-RU" dirty="0"/>
              <a:t>Дипломы получаем в отделах образования по округам.</a:t>
            </a:r>
          </a:p>
          <a:p>
            <a:r>
              <a:rPr lang="ru-RU" dirty="0"/>
              <a:t>Баллы к аттестации.</a:t>
            </a:r>
          </a:p>
        </p:txBody>
      </p:sp>
    </p:spTree>
    <p:extLst>
      <p:ext uri="{BB962C8B-B14F-4D97-AF65-F5344CB8AC3E}">
        <p14:creationId xmlns:p14="http://schemas.microsoft.com/office/powerpoint/2010/main" val="876233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85" y="1306310"/>
            <a:ext cx="3488091" cy="4797152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306310"/>
            <a:ext cx="3488092" cy="4797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002" y="1341480"/>
            <a:ext cx="3462518" cy="47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77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Методическая помощь.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В МАХ группа МО ТЕХНОЛОГОВ города Краснодара</a:t>
            </a:r>
          </a:p>
          <a:p>
            <a:r>
              <a:rPr lang="ru-RU" sz="2800" dirty="0" smtClean="0"/>
              <a:t>Жане Лариса </a:t>
            </a:r>
            <a:r>
              <a:rPr lang="ru-RU" sz="2800" dirty="0" err="1" smtClean="0"/>
              <a:t>Хазретовна</a:t>
            </a:r>
            <a:r>
              <a:rPr lang="ru-RU" sz="2800" dirty="0" smtClean="0"/>
              <a:t> 89891409401 (</a:t>
            </a:r>
            <a:r>
              <a:rPr lang="en-GB" sz="2800" dirty="0" err="1" smtClean="0">
                <a:hlinkClick r:id="rId2"/>
              </a:rPr>
              <a:t>lzhanie</a:t>
            </a:r>
            <a:r>
              <a:rPr lang="en-US" sz="2800" dirty="0" smtClean="0">
                <a:hlinkClick r:id="rId2"/>
              </a:rPr>
              <a:t>@mail.ru</a:t>
            </a:r>
            <a:r>
              <a:rPr lang="en-US" sz="2800" dirty="0" smtClean="0"/>
              <a:t>) </a:t>
            </a:r>
            <a:r>
              <a:rPr lang="ru-RU" sz="2800" dirty="0" smtClean="0"/>
              <a:t>-специалист КНМЦ, куратор МО учителей труда (технологии) г. Краснодара;</a:t>
            </a:r>
          </a:p>
          <a:p>
            <a:r>
              <a:rPr lang="ru-RU" sz="2800" dirty="0" smtClean="0"/>
              <a:t>Березовская </a:t>
            </a:r>
            <a:r>
              <a:rPr lang="ru-RU" sz="2800" dirty="0"/>
              <a:t>Е.Л.-8918169926-рук. </a:t>
            </a:r>
            <a:r>
              <a:rPr lang="ru-RU" sz="2800" dirty="0" err="1"/>
              <a:t>м</a:t>
            </a:r>
            <a:r>
              <a:rPr lang="ru-RU" sz="2800" dirty="0" err="1" smtClean="0"/>
              <a:t>етодобъед</a:t>
            </a:r>
            <a:r>
              <a:rPr lang="ru-RU" sz="2800" dirty="0" err="1" smtClean="0"/>
              <a:t>инения</a:t>
            </a:r>
            <a:r>
              <a:rPr lang="ru-RU" sz="2800" dirty="0" smtClean="0"/>
              <a:t>;</a:t>
            </a:r>
            <a:endParaRPr lang="ru-RU" sz="2800" dirty="0"/>
          </a:p>
          <a:p>
            <a:r>
              <a:rPr lang="ru-RU" sz="2800" dirty="0"/>
              <a:t>Салтыкова Е.В.-89184716984-рук</a:t>
            </a:r>
            <a:r>
              <a:rPr lang="ru-RU" sz="2800" dirty="0" smtClean="0"/>
              <a:t>. </a:t>
            </a:r>
            <a:r>
              <a:rPr lang="ru-RU" sz="2800" dirty="0" err="1"/>
              <a:t>м</a:t>
            </a:r>
            <a:r>
              <a:rPr lang="ru-RU" sz="2800" dirty="0" err="1" smtClean="0"/>
              <a:t>етодобъед</a:t>
            </a:r>
            <a:r>
              <a:rPr lang="ru-RU" sz="2800" dirty="0" err="1" smtClean="0"/>
              <a:t>инения</a:t>
            </a:r>
            <a:r>
              <a:rPr lang="ru-RU" sz="2800" dirty="0" smtClean="0"/>
              <a:t>;</a:t>
            </a:r>
            <a:endParaRPr lang="ru-RU" sz="2800" dirty="0"/>
          </a:p>
          <a:p>
            <a:r>
              <a:rPr lang="ru-RU" sz="2800" dirty="0" err="1"/>
              <a:t>Бобрусь</a:t>
            </a:r>
            <a:r>
              <a:rPr lang="ru-RU" sz="2800" dirty="0"/>
              <a:t> С.В. –   </a:t>
            </a:r>
            <a:r>
              <a:rPr lang="ru-RU" sz="2800" dirty="0" smtClean="0"/>
              <a:t>89054941133-тьютор;      </a:t>
            </a:r>
            <a:endParaRPr lang="ru-RU" sz="2800" dirty="0"/>
          </a:p>
          <a:p>
            <a:r>
              <a:rPr lang="ru-RU" sz="2800" dirty="0"/>
              <a:t>Тищенко Т.А.-</a:t>
            </a:r>
            <a:r>
              <a:rPr lang="ru-RU" sz="2800" dirty="0" smtClean="0"/>
              <a:t>89183288445-тьютор;</a:t>
            </a:r>
            <a:endParaRPr lang="ru-RU" sz="2800" dirty="0"/>
          </a:p>
          <a:p>
            <a:r>
              <a:rPr lang="ru-RU" sz="2800" dirty="0" err="1"/>
              <a:t>Лазутина</a:t>
            </a:r>
            <a:r>
              <a:rPr lang="ru-RU" sz="2800" dirty="0"/>
              <a:t> </a:t>
            </a:r>
            <a:r>
              <a:rPr lang="ru-RU" sz="2800" dirty="0" smtClean="0"/>
              <a:t>Л.Г-89189372642-тьютор;</a:t>
            </a:r>
            <a:endParaRPr lang="ru-RU" sz="2800" dirty="0"/>
          </a:p>
          <a:p>
            <a:r>
              <a:rPr lang="ru-RU" sz="2800" dirty="0" err="1"/>
              <a:t>Чирухина</a:t>
            </a:r>
            <a:r>
              <a:rPr lang="ru-RU" sz="2800" dirty="0"/>
              <a:t> </a:t>
            </a:r>
            <a:r>
              <a:rPr lang="ru-RU" sz="2800" dirty="0" smtClean="0"/>
              <a:t>Н.Н-89189758147-тьютор;</a:t>
            </a:r>
            <a:endParaRPr lang="ru-RU" sz="2800" dirty="0"/>
          </a:p>
          <a:p>
            <a:r>
              <a:rPr lang="ru-RU" sz="2800" dirty="0"/>
              <a:t>Костина Е.Р.- </a:t>
            </a:r>
            <a:r>
              <a:rPr lang="ru-RU" sz="2800" dirty="0" smtClean="0"/>
              <a:t>89528668698-тьютор;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41118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060848"/>
            <a:ext cx="7772400" cy="1362075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48676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623574"/>
            <a:ext cx="4809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г. Краснодар, ул. </a:t>
            </a:r>
            <a:r>
              <a:rPr lang="ru-RU" sz="2400" dirty="0" err="1"/>
              <a:t>Рашпилевская</a:t>
            </a:r>
            <a:r>
              <a:rPr lang="ru-RU" sz="2400" dirty="0"/>
              <a:t>, 23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404664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Министерство образования, науки  Краснодарского края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420888"/>
            <a:ext cx="62222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Деятельность :</a:t>
            </a:r>
          </a:p>
          <a:p>
            <a:r>
              <a:rPr lang="ru-RU" dirty="0"/>
              <a:t>Государственные услуги</a:t>
            </a:r>
          </a:p>
          <a:p>
            <a:r>
              <a:rPr lang="ru-RU" dirty="0"/>
              <a:t>Государственный контроль (надзор) в сфере образования</a:t>
            </a:r>
          </a:p>
          <a:p>
            <a:r>
              <a:rPr lang="ru-RU" dirty="0"/>
              <a:t>Снижение документационной нагрузки на педагогических работников</a:t>
            </a:r>
          </a:p>
          <a:p>
            <a:r>
              <a:rPr lang="ru-RU" dirty="0"/>
              <a:t>Государственная итоговая аттестация</a:t>
            </a:r>
          </a:p>
          <a:p>
            <a:r>
              <a:rPr lang="ru-RU" dirty="0"/>
              <a:t>Аттестация педагогических работников</a:t>
            </a:r>
          </a:p>
          <a:p>
            <a:r>
              <a:rPr lang="ru-RU" dirty="0"/>
              <a:t>Реализация государственных программ Краснодарского края</a:t>
            </a:r>
          </a:p>
          <a:p>
            <a:r>
              <a:rPr lang="ru-RU" dirty="0"/>
              <a:t>Внутренний финансовый контроль и т.д.</a:t>
            </a:r>
          </a:p>
        </p:txBody>
      </p:sp>
    </p:spTree>
    <p:extLst>
      <p:ext uri="{BB962C8B-B14F-4D97-AF65-F5344CB8AC3E}">
        <p14:creationId xmlns:p14="http://schemas.microsoft.com/office/powerpoint/2010/main" val="365462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8272" y="301565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 </a:t>
            </a:r>
            <a:r>
              <a:rPr lang="ru-RU" sz="3600" dirty="0"/>
              <a:t>Институт "</a:t>
            </a:r>
            <a:r>
              <a:rPr lang="ru-RU" sz="3600" dirty="0" err="1"/>
              <a:t>РОПКиП</a:t>
            </a:r>
            <a:r>
              <a:rPr lang="ru-RU" sz="3600" dirty="0"/>
              <a:t>"</a:t>
            </a:r>
          </a:p>
          <a:p>
            <a:pPr algn="ctr"/>
            <a:r>
              <a:rPr lang="ru-RU" sz="3600" dirty="0"/>
              <a:t>          Институт развития образования, повышения квалификации и переподготовки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27012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Курсы повышения квалификации и профессиональной переподготовки и обучения. Руководит технологами Усманова Лариса Дмитриевна.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95693" y="2609889"/>
            <a:ext cx="49345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г.Краснодар</a:t>
            </a:r>
            <a:r>
              <a:rPr lang="ru-RU" sz="2400" dirty="0"/>
              <a:t>, </a:t>
            </a:r>
            <a:r>
              <a:rPr lang="ru-RU" sz="2400" dirty="0" err="1"/>
              <a:t>ул.Сормовская</a:t>
            </a:r>
            <a:r>
              <a:rPr lang="ru-RU" sz="2400" dirty="0"/>
              <a:t>, д.167</a:t>
            </a:r>
            <a:r>
              <a:rPr lang="ru-RU" sz="20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67176" y="4653136"/>
            <a:ext cx="4841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МАХ  краевое «Сообщество учителей труда(технологии)»</a:t>
            </a:r>
          </a:p>
        </p:txBody>
      </p:sp>
    </p:spTree>
    <p:extLst>
      <p:ext uri="{BB962C8B-B14F-4D97-AF65-F5344CB8AC3E}">
        <p14:creationId xmlns:p14="http://schemas.microsoft.com/office/powerpoint/2010/main" val="1406971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92696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Департамент образования администрации муниципального образования город Краснодар. </a:t>
            </a:r>
          </a:p>
          <a:p>
            <a:endParaRPr lang="ru-RU" sz="3600" dirty="0"/>
          </a:p>
          <a:p>
            <a:r>
              <a:rPr lang="ru-RU" sz="3600" dirty="0"/>
              <a:t>Адрес: Краснодар, ул. Коммунаров, 150.</a:t>
            </a:r>
          </a:p>
        </p:txBody>
      </p:sp>
    </p:spTree>
    <p:extLst>
      <p:ext uri="{BB962C8B-B14F-4D97-AF65-F5344CB8AC3E}">
        <p14:creationId xmlns:p14="http://schemas.microsoft.com/office/powerpoint/2010/main" val="3832628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1" y="62068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Краснодарский научно-методический центр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2132856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dirty="0"/>
              <a:t>Профессиональное развитие</a:t>
            </a:r>
          </a:p>
          <a:p>
            <a:r>
              <a:rPr lang="ru-RU" dirty="0"/>
              <a:t>Аттестация педагогических и руководящих работников</a:t>
            </a:r>
          </a:p>
          <a:p>
            <a:r>
              <a:rPr lang="ru-RU" dirty="0"/>
              <a:t>Повышение квалификации</a:t>
            </a:r>
          </a:p>
          <a:p>
            <a:r>
              <a:rPr lang="ru-RU" dirty="0"/>
              <a:t>Профессиональные сообщества</a:t>
            </a:r>
          </a:p>
          <a:p>
            <a:r>
              <a:rPr lang="ru-RU" dirty="0"/>
              <a:t>Работа с молодыми педагогическими работниками</a:t>
            </a:r>
          </a:p>
          <a:p>
            <a:r>
              <a:rPr lang="ru-RU" dirty="0"/>
              <a:t>Профессиональные конкурсы</a:t>
            </a:r>
          </a:p>
          <a:p>
            <a:r>
              <a:rPr lang="ru-RU" dirty="0"/>
              <a:t>Издания центра</a:t>
            </a:r>
          </a:p>
          <a:p>
            <a:r>
              <a:rPr lang="ru-RU" dirty="0">
                <a:solidFill>
                  <a:srgbClr val="C00000"/>
                </a:solidFill>
              </a:rPr>
              <a:t>Педагогический марафон (март)</a:t>
            </a:r>
          </a:p>
          <a:p>
            <a:r>
              <a:rPr lang="ru-RU" dirty="0"/>
              <a:t>Банк РПО (результативного педагогического опыта)</a:t>
            </a:r>
          </a:p>
          <a:p>
            <a:r>
              <a:rPr lang="ru-RU" dirty="0"/>
              <a:t>Банк передового управленческого опыта</a:t>
            </a:r>
          </a:p>
          <a:p>
            <a:r>
              <a:rPr lang="ru-RU" dirty="0"/>
              <a:t>Инновации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1260011"/>
            <a:ext cx="50557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г. Краснодар,  ул. Дунайская, д. 62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9978" y="1948190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Куратор технологов    Жане Лариса </a:t>
            </a:r>
            <a:r>
              <a:rPr lang="ru-RU" sz="2400" dirty="0" err="1"/>
              <a:t>Хазретовна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9472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4664"/>
            <a:ext cx="4309749" cy="5927173"/>
          </a:xfrm>
          <a:ln w="635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625391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620688"/>
            <a:ext cx="64087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4 отдела образования  по округам : </a:t>
            </a:r>
            <a:r>
              <a:rPr lang="ru-RU" sz="3600" dirty="0" err="1"/>
              <a:t>Карасунский</a:t>
            </a:r>
            <a:r>
              <a:rPr lang="ru-RU" sz="3600" dirty="0"/>
              <a:t>, </a:t>
            </a:r>
          </a:p>
          <a:p>
            <a:r>
              <a:rPr lang="ru-RU" sz="3600" dirty="0" err="1"/>
              <a:t>Прикубанский</a:t>
            </a:r>
            <a:r>
              <a:rPr lang="ru-RU" sz="3600" dirty="0"/>
              <a:t>, Центральный, Западный</a:t>
            </a:r>
          </a:p>
          <a:p>
            <a:r>
              <a:rPr lang="ru-RU" sz="3600" dirty="0"/>
              <a:t>Отделы образования курируют учебно-воспитательные вопросы, некоторые конкурсы.</a:t>
            </a:r>
          </a:p>
        </p:txBody>
      </p:sp>
    </p:spTree>
    <p:extLst>
      <p:ext uri="{BB962C8B-B14F-4D97-AF65-F5344CB8AC3E}">
        <p14:creationId xmlns:p14="http://schemas.microsoft.com/office/powerpoint/2010/main" val="4279712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039" y="1981976"/>
            <a:ext cx="50419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Краснодар, улица Северная, 269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715076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«Малая академия» | Краснодар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69033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Выступает площадкой для проведения различных олимпиад и является муниципальным оператором муниципального этапа всероссийской олимпиады школьников (</a:t>
            </a:r>
            <a:r>
              <a:rPr lang="ru-RU" sz="2400" dirty="0" err="1"/>
              <a:t>ВсОШ</a:t>
            </a:r>
            <a:r>
              <a:rPr lang="ru-RU" sz="24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221020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4514955" cy="6521602"/>
          </a:xfrm>
          <a:prstGeom prst="rect">
            <a:avLst/>
          </a:prstGeom>
          <a:noFill/>
          <a:ln w="635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5659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386</Words>
  <Application>Microsoft Office PowerPoint</Application>
  <PresentationFormat>Экран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Методический калейдоскоп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ЗВО-МБОУ ДО ЦРТДЮ (ул.Думенко,31), КВО-МБОУ ДО ДДТ «Созвездие» (ул.Тюляева,6/2), ПВО-МАОУ ДО ЦДТ «Прикубанский»(ул.Дзержинского,159), ЦВО-МБОУ ДО ЦТ «Содружество» (ул.Чапаева,85/1)</vt:lpstr>
      <vt:lpstr>Презентация PowerPoint</vt:lpstr>
      <vt:lpstr>Методическая помощь.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каб2</dc:creator>
  <cp:lastModifiedBy>Елена</cp:lastModifiedBy>
  <cp:revision>26</cp:revision>
  <dcterms:created xsi:type="dcterms:W3CDTF">2026-08-24T10:49:57Z</dcterms:created>
  <dcterms:modified xsi:type="dcterms:W3CDTF">2026-08-26T04:53:59Z</dcterms:modified>
</cp:coreProperties>
</file>