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7" r:id="rId3"/>
    <p:sldId id="276" r:id="rId4"/>
    <p:sldId id="277" r:id="rId5"/>
    <p:sldId id="303" r:id="rId6"/>
    <p:sldId id="281" r:id="rId7"/>
    <p:sldId id="307" r:id="rId8"/>
    <p:sldId id="285" r:id="rId9"/>
    <p:sldId id="296" r:id="rId10"/>
    <p:sldId id="301" r:id="rId11"/>
    <p:sldId id="300" r:id="rId12"/>
    <p:sldId id="299" r:id="rId13"/>
    <p:sldId id="257" r:id="rId14"/>
    <p:sldId id="260" r:id="rId15"/>
    <p:sldId id="263" r:id="rId16"/>
    <p:sldId id="266" r:id="rId17"/>
    <p:sldId id="269" r:id="rId18"/>
    <p:sldId id="286" r:id="rId19"/>
    <p:sldId id="272" r:id="rId20"/>
    <p:sldId id="289" r:id="rId21"/>
    <p:sldId id="291" r:id="rId22"/>
    <p:sldId id="308" r:id="rId23"/>
    <p:sldId id="292" r:id="rId24"/>
    <p:sldId id="293" r:id="rId25"/>
    <p:sldId id="294" r:id="rId26"/>
    <p:sldId id="295" r:id="rId27"/>
    <p:sldId id="309" r:id="rId28"/>
    <p:sldId id="310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9" autoAdjust="0"/>
    <p:restoredTop sz="94660"/>
  </p:normalViewPr>
  <p:slideViewPr>
    <p:cSldViewPr>
      <p:cViewPr varScale="1">
        <p:scale>
          <a:sx n="72" d="100"/>
          <a:sy n="72" d="100"/>
        </p:scale>
        <p:origin x="-2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3;&#1072;&#1074;&#1088;&#1080;&#1082;&#1086;&#1074;&#1072;\Desktop\&#1052;&#1077;&#1090;&#1077;&#1084;%20&#1086;&#1089;&#1085;&#1086;&#1074;%20&#1087;&#1077;&#1088;&#1080;&#1072;&#1076;\071_mat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&#1043;&#1072;&#1074;&#1088;&#1080;&#1082;&#1086;&#1074;&#1072;\Desktop\&#1084;&#1072;&#1090;%20&#1087;&#1088;&#1086;&#1092;&#1080;&#1083;&#1100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3;&#1072;&#1074;&#1088;&#1080;&#1082;&#1086;&#1074;&#1072;\Desktop\&#1052;&#1077;&#1090;&#1077;&#1084;%20&#1086;&#1089;&#1085;&#1086;&#1074;%20&#1087;&#1077;&#1088;&#1080;&#1072;&#1076;\071_mat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3;&#1072;&#1074;&#1088;&#1080;&#1082;&#1086;&#1074;&#1072;\Desktop\&#1073;&#1072;&#1079;&#1072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период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dLbls>
          <c:showVal val="1"/>
        </c:dLbls>
        <c:shape val="cylinder"/>
        <c:axId val="74359936"/>
        <c:axId val="74361472"/>
        <c:axId val="0"/>
      </c:bar3DChart>
      <c:catAx>
        <c:axId val="7435993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74361472"/>
        <c:crosses val="autoZero"/>
        <c:auto val="1"/>
        <c:lblAlgn val="ctr"/>
        <c:lblOffset val="100"/>
      </c:catAx>
      <c:valAx>
        <c:axId val="74361472"/>
        <c:scaling>
          <c:orientation val="minMax"/>
        </c:scaling>
        <c:delete val="1"/>
        <c:axPos val="l"/>
        <c:numFmt formatCode="0.00%" sourceLinked="1"/>
        <c:majorTickMark val="none"/>
        <c:tickLblPos val="none"/>
        <c:crossAx val="74359936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sz="12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/>
              <a:t>1</a:t>
            </a:r>
            <a:r>
              <a:rPr lang="ru-RU" baseline="0"/>
              <a:t> часть</a:t>
            </a:r>
            <a:endParaRPr lang="ru-RU"/>
          </a:p>
        </c:rich>
      </c:tx>
      <c:layout/>
    </c:title>
    <c:view3D>
      <c:rAngAx val="1"/>
    </c:view3D>
    <c:plotArea>
      <c:layout/>
      <c:bar3DChart>
        <c:barDir val="col"/>
        <c:grouping val="clustered"/>
        <c:dLbls>
          <c:showVal val="1"/>
        </c:dLbls>
        <c:shape val="box"/>
        <c:axId val="74769152"/>
        <c:axId val="74770688"/>
        <c:axId val="0"/>
      </c:bar3DChart>
      <c:catAx>
        <c:axId val="74769152"/>
        <c:scaling>
          <c:orientation val="minMax"/>
        </c:scaling>
        <c:axPos val="b"/>
        <c:majorTickMark val="none"/>
        <c:tickLblPos val="nextTo"/>
        <c:crossAx val="74770688"/>
        <c:crosses val="autoZero"/>
        <c:auto val="1"/>
        <c:lblAlgn val="ctr"/>
        <c:lblOffset val="100"/>
      </c:catAx>
      <c:valAx>
        <c:axId val="74770688"/>
        <c:scaling>
          <c:orientation val="minMax"/>
        </c:scaling>
        <c:delete val="1"/>
        <c:axPos val="l"/>
        <c:numFmt formatCode="0%" sourceLinked="1"/>
        <c:tickLblPos val="none"/>
        <c:crossAx val="74769152"/>
        <c:crosses val="autoZero"/>
        <c:crossBetween val="between"/>
      </c:valAx>
    </c:plotArea>
    <c:plotVisOnly val="1"/>
    <c:dispBlanksAs val="gap"/>
  </c:chart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период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dLbls>
          <c:showVal val="1"/>
        </c:dLbls>
        <c:shape val="cylinder"/>
        <c:axId val="74730112"/>
        <c:axId val="75317632"/>
        <c:axId val="0"/>
      </c:bar3DChart>
      <c:catAx>
        <c:axId val="7473011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75317632"/>
        <c:crosses val="autoZero"/>
        <c:auto val="1"/>
        <c:lblAlgn val="ctr"/>
        <c:lblOffset val="100"/>
      </c:catAx>
      <c:valAx>
        <c:axId val="75317632"/>
        <c:scaling>
          <c:orientation val="minMax"/>
        </c:scaling>
        <c:delete val="1"/>
        <c:axPos val="l"/>
        <c:numFmt formatCode="0.00%" sourceLinked="1"/>
        <c:tickLblPos val="none"/>
        <c:crossAx val="74730112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sz="12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col"/>
        <c:grouping val="clustered"/>
        <c:dLbls>
          <c:showVal val="1"/>
        </c:dLbls>
        <c:gapWidth val="75"/>
        <c:shape val="cylinder"/>
        <c:axId val="75324800"/>
        <c:axId val="75326592"/>
        <c:axId val="0"/>
      </c:bar3DChart>
      <c:catAx>
        <c:axId val="75324800"/>
        <c:scaling>
          <c:orientation val="minMax"/>
        </c:scaling>
        <c:axPos val="b"/>
        <c:majorTickMark val="none"/>
        <c:tickLblPos val="nextTo"/>
        <c:crossAx val="75326592"/>
        <c:crosses val="autoZero"/>
        <c:auto val="1"/>
        <c:lblAlgn val="ctr"/>
        <c:lblOffset val="100"/>
      </c:catAx>
      <c:valAx>
        <c:axId val="75326592"/>
        <c:scaling>
          <c:orientation val="minMax"/>
        </c:scaling>
        <c:axPos val="l"/>
        <c:numFmt formatCode="0.00%" sourceLinked="1"/>
        <c:majorTickMark val="none"/>
        <c:tickLblPos val="nextTo"/>
        <c:crossAx val="75324800"/>
        <c:crosses val="autoZero"/>
        <c:crossBetween val="between"/>
      </c:valAx>
    </c:plotArea>
    <c:plotVisOnly val="1"/>
    <c:dispBlanksAs val="gap"/>
  </c:chart>
  <c:externalData r:id="rId1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8064896" cy="5040560"/>
        </a:xfrm>
        <a:prstGeom xmlns:a="http://schemas.openxmlformats.org/drawingml/2006/main" prst="rect">
          <a:avLst/>
        </a:prstGeom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Анализ  ЕГЭ – 2026 </a:t>
            </a:r>
            <a:b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по математике</a:t>
            </a:r>
            <a:endParaRPr lang="ru-RU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229200"/>
            <a:ext cx="8424936" cy="1152128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pPr algn="r"/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Мялковская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Е.Н. – муниципальный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тьютор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эксперт ЕГЭ, учитель МАОУ гимназии № 40 г. Краснодар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Статистика по решению заданий </a:t>
            </a:r>
            <a:endParaRPr lang="ru-RU" sz="40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1340768"/>
          <a:ext cx="8712968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251520" y="1484784"/>
          <a:ext cx="856895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196752"/>
          <a:ext cx="8784976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620688"/>
            <a:ext cx="8559701" cy="5875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546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Критерии оценивания. Типичные ошибки.</a:t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85184"/>
            <a:ext cx="8229600" cy="1040979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ru-RU" sz="32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10000" contrast="33000"/>
          </a:blip>
          <a:srcRect/>
          <a:stretch>
            <a:fillRect/>
          </a:stretch>
        </p:blipFill>
        <p:spPr bwMode="auto">
          <a:xfrm>
            <a:off x="251520" y="3501008"/>
            <a:ext cx="870481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8568952" cy="3136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algn="l"/>
            <a:endParaRPr lang="ru-RU" sz="2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595626"/>
            <a:ext cx="7488832" cy="4262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3" y="188640"/>
            <a:ext cx="8369871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ru-RU" sz="28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8424936" cy="138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752474" y="1974850"/>
            <a:ext cx="8151921" cy="3110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algn="l"/>
            <a:endParaRPr lang="ru-RU" sz="2800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985792"/>
            <a:ext cx="849223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683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48680"/>
            <a:ext cx="8716692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pPr algn="l"/>
            <a:endParaRPr lang="ru-RU" sz="2400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420888"/>
            <a:ext cx="7704856" cy="4177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7" y="188640"/>
            <a:ext cx="8557211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568952" cy="2370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>
            <a:lum bright="30000" contrast="10000"/>
          </a:blip>
          <a:srcRect/>
          <a:stretch>
            <a:fillRect/>
          </a:stretch>
        </p:blipFill>
        <p:spPr bwMode="auto">
          <a:xfrm>
            <a:off x="755575" y="2708920"/>
            <a:ext cx="7631251" cy="3954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pPr algn="l"/>
            <a:endParaRPr lang="ru-RU" sz="2800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8246" y="4563297"/>
            <a:ext cx="5895754" cy="2294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846022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/>
              <a:t>Анализ результатов выполнения ЕГЭ профильного уровня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       В 2026 году Единый Государственный экзамен по математике профильного уровня 4323 (в 2025 году – 3665). Число участников экзамена по сравнению с предыдущим 2025 годом увеличилось на 658.</a:t>
            </a:r>
          </a:p>
          <a:p>
            <a:pPr algn="ctr">
              <a:buNone/>
            </a:pPr>
            <a:r>
              <a:rPr lang="ru-RU" sz="2400" b="1" dirty="0" smtClean="0"/>
              <a:t>Динамика результатов за последние 3 года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endParaRPr lang="ru-RU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212976"/>
            <a:ext cx="7704856" cy="330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Анализ результатов выполнения ЕГЭ базового уровня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В </a:t>
            </a:r>
            <a:r>
              <a:rPr lang="ru-RU" b="1" dirty="0" smtClean="0"/>
              <a:t>2026</a:t>
            </a:r>
            <a:r>
              <a:rPr lang="ru-RU" dirty="0" smtClean="0"/>
              <a:t> году Единый Государственный экзамен по математике базового уровня сдавали </a:t>
            </a:r>
            <a:r>
              <a:rPr lang="ru-RU" b="1" dirty="0" smtClean="0"/>
              <a:t>3670</a:t>
            </a:r>
            <a:r>
              <a:rPr lang="ru-RU" dirty="0" smtClean="0"/>
              <a:t> (в 2025 году – </a:t>
            </a:r>
            <a:r>
              <a:rPr lang="ru-RU" b="1" dirty="0" smtClean="0"/>
              <a:t>3366</a:t>
            </a:r>
            <a:r>
              <a:rPr lang="ru-RU" dirty="0" smtClean="0"/>
              <a:t>).</a:t>
            </a:r>
          </a:p>
          <a:p>
            <a:pPr>
              <a:buNone/>
            </a:pPr>
            <a:r>
              <a:rPr lang="ru-RU" dirty="0" smtClean="0"/>
              <a:t>         Число участников экзамена по сравнению с предыдущим 2025 годом увеличилось на 304.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Сравнительный анализ ЕГЭ по математике (база)  за 3 года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5" y="2517775"/>
            <a:ext cx="85153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764704"/>
            <a:ext cx="8640961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Структура экзаменационной работы в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2026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году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Экзаменационная работа включает в себя 21 задание с кратким ответом базового уровня сложности. Все задания направлены на проверку освоения базовых умений и практических навыков применения математических знаний в повседневных ситуациях. Ответом к каждому из заданий 1–21 является целое число, или конечная десятичная дробь, или последовательность цифр. Задание с кратким ответом считается выполненным, если верный ответ записан в бланке ответов № 1 в той форме, которая предусмотрена инструкцией по выполнению задания.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На выполнение экзаменационной работы отводится         3 часа (180 минут).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Правильное выполнение каждого из заданий 1–21 оценивается 1 баллом.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Максимальный первичный балл за выполнение экзаменационной работы – 21.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2051720" y="2924944"/>
            <a:ext cx="4680520" cy="3537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Результаты, полученные обучающимися по заданиям на экзамене в 2026 году.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600200"/>
          <a:ext cx="8712968" cy="4637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079" y="1700808"/>
            <a:ext cx="8996921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/>
              <a:t>Рекомендации на 2026 - 2027 учебный год: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61662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1. Рассмотреть и утвердить план мероприятий по подготовке и проведению государственной (итоговой) аттестации в начале учебного года. </a:t>
            </a:r>
          </a:p>
          <a:p>
            <a:r>
              <a:rPr lang="ru-RU" dirty="0" smtClean="0"/>
              <a:t>2. На заседании методического совета и методических объединений обсудить результаты государственной итоговой аттестации выпускников 11 классов; разработать план устранения недостатков и обеспечить безусловное его выполнение в течение года. </a:t>
            </a:r>
          </a:p>
          <a:p>
            <a:r>
              <a:rPr lang="ru-RU" dirty="0" smtClean="0"/>
              <a:t>3. Развивать систему подготовки и организации итоговой аттестации выпускников  в форме ЕГЭ через повышение информационной компетенции участников образовательного процесса.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4. Вести планомерную подготовку к экзамену, используя открытый банк заданий ФИПИ, сайт «Решу ЕГЭ», типовые экзаменационные варианты, тренировочные и диагностические работы «</a:t>
            </a:r>
            <a:r>
              <a:rPr lang="ru-RU" dirty="0" err="1" smtClean="0"/>
              <a:t>СтатГрад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5. Особое внимание уделить учащимся группы «риска», проводить дополнительные индивидуальные занятия, ежедневно контролировать выполнение домашней работы.</a:t>
            </a:r>
          </a:p>
          <a:p>
            <a:r>
              <a:rPr lang="ru-RU" dirty="0" smtClean="0"/>
              <a:t>6. Организовать дополнительные занятия и факультативы, где школьники могли бы углубить свои знания и подготовиться к экзаменам.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8352928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100- балльники по математике</a:t>
            </a:r>
            <a:br>
              <a:rPr lang="ru-RU" dirty="0" smtClean="0"/>
            </a:br>
            <a:r>
              <a:rPr lang="ru-RU" dirty="0" smtClean="0"/>
              <a:t> в 2026 году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36912"/>
            <a:ext cx="8578552" cy="2356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568863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Динамика результатов ЕГЭ за последние 3 года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36912"/>
            <a:ext cx="8431905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75" y="188640"/>
            <a:ext cx="8477250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Средний балл в </a:t>
            </a:r>
            <a:r>
              <a:rPr lang="ru-RU" i="1" dirty="0" smtClean="0"/>
              <a:t>2026 </a:t>
            </a:r>
            <a:r>
              <a:rPr lang="ru-RU" i="1" dirty="0" smtClean="0"/>
              <a:t>году по профильной математике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sz="4000" b="1" i="1" dirty="0" smtClean="0">
                <a:solidFill>
                  <a:srgbClr val="0070C0"/>
                </a:solidFill>
              </a:rPr>
              <a:t>Россия  - 66,3</a:t>
            </a:r>
          </a:p>
          <a:p>
            <a:endParaRPr lang="ru-RU" sz="4000" b="1" i="1" dirty="0" smtClean="0"/>
          </a:p>
          <a:p>
            <a:r>
              <a:rPr lang="ru-RU" sz="4000" b="1" i="1" dirty="0" err="1" smtClean="0">
                <a:solidFill>
                  <a:schemeClr val="accent2">
                    <a:lumMod val="50000"/>
                  </a:schemeClr>
                </a:solidFill>
              </a:rPr>
              <a:t>Краснод</a:t>
            </a:r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</a:rPr>
              <a:t>. край  - 64,23</a:t>
            </a:r>
          </a:p>
          <a:p>
            <a:endParaRPr lang="ru-RU" sz="4000" b="1" i="1" dirty="0" smtClean="0"/>
          </a:p>
          <a:p>
            <a:r>
              <a:rPr lang="ru-RU" sz="4000" b="1" i="1" dirty="0" smtClean="0">
                <a:solidFill>
                  <a:srgbClr val="C00000"/>
                </a:solidFill>
              </a:rPr>
              <a:t>Краснодар  -64,2</a:t>
            </a:r>
          </a:p>
          <a:p>
            <a:endParaRPr lang="ru-RU" sz="4000" b="1" i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4000" dirty="0" smtClean="0"/>
              <a:t>   </a:t>
            </a:r>
            <a:r>
              <a:rPr lang="ru-RU" sz="3300" i="1" dirty="0" smtClean="0"/>
              <a:t> </a:t>
            </a:r>
          </a:p>
          <a:p>
            <a:endParaRPr lang="ru-RU" sz="4000" b="1" i="1" dirty="0" smtClean="0">
              <a:solidFill>
                <a:srgbClr val="C0000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88506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i="1" dirty="0" smtClean="0"/>
              <a:t>Структура экзаменационной работы в 2026 году</a:t>
            </a:r>
            <a:br>
              <a:rPr lang="ru-RU" sz="3100" b="1" i="1" dirty="0" smtClean="0"/>
            </a:br>
            <a:r>
              <a:rPr lang="ru-RU" sz="3100" b="1" i="1" dirty="0" smtClean="0"/>
              <a:t>(профиль)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   Экзаменационная работа состоит из </a:t>
            </a:r>
            <a:r>
              <a:rPr lang="ru-RU" sz="3400" u="sng" dirty="0" smtClean="0">
                <a:latin typeface="Times New Roman" pitchFamily="18" charset="0"/>
                <a:cs typeface="Times New Roman" pitchFamily="18" charset="0"/>
              </a:rPr>
              <a:t>двух частей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и включает в себя </a:t>
            </a:r>
            <a:r>
              <a:rPr lang="ru-RU" sz="3400" u="sng" dirty="0" smtClean="0">
                <a:latin typeface="Times New Roman" pitchFamily="18" charset="0"/>
                <a:cs typeface="Times New Roman" pitchFamily="18" charset="0"/>
              </a:rPr>
              <a:t>19 заданий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которые различаются по содержанию, сложности и количеству заданий: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  – </a:t>
            </a:r>
            <a:r>
              <a:rPr lang="ru-RU" sz="3400" b="1" u="sng" dirty="0" smtClean="0">
                <a:latin typeface="Times New Roman" pitchFamily="18" charset="0"/>
                <a:cs typeface="Times New Roman" pitchFamily="18" charset="0"/>
              </a:rPr>
              <a:t>часть 1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содержит </a:t>
            </a:r>
            <a:r>
              <a:rPr lang="ru-RU" sz="3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 заданий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(задания 1–12) </a:t>
            </a:r>
            <a:r>
              <a:rPr lang="ru-RU" sz="3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кратким ответом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 виде целого числа или конечной десятичной дроби. В 1 части 7 заданий базового уровня (задания 1–4, 6–8) и 5 заданий повышенного уровня (задания 5, 9–12); </a:t>
            </a:r>
          </a:p>
          <a:p>
            <a:pPr>
              <a:buNone/>
            </a:pP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  – </a:t>
            </a:r>
            <a:r>
              <a:rPr lang="ru-RU" sz="3400" b="1" u="sng" dirty="0" smtClean="0">
                <a:latin typeface="Times New Roman" pitchFamily="18" charset="0"/>
                <a:cs typeface="Times New Roman" pitchFamily="18" charset="0"/>
              </a:rPr>
              <a:t>часть 2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содержит </a:t>
            </a:r>
            <a:r>
              <a:rPr lang="ru-RU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 заданий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(задания 13–19) </a:t>
            </a:r>
            <a:r>
              <a:rPr lang="ru-RU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развёрнутым ответом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(полная запись решения с обоснованием выполненных действий).  Во 2 части 5 заданий повышенного уровня (задания 13–17) и 2 задания высокого уровня сложности (задания 18, 19).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На выполнение экзаменационной работы по математике отводится </a:t>
            </a:r>
            <a:r>
              <a:rPr lang="ru-RU" sz="2800" dirty="0" smtClean="0">
                <a:solidFill>
                  <a:srgbClr val="C00000"/>
                </a:solidFill>
              </a:rPr>
              <a:t>3 часа 55 минут </a:t>
            </a:r>
            <a:r>
              <a:rPr lang="ru-RU" sz="2800" dirty="0" smtClean="0"/>
              <a:t>(235 мин.).</a:t>
            </a:r>
          </a:p>
          <a:p>
            <a:pPr>
              <a:buNone/>
            </a:pPr>
            <a:endParaRPr lang="ru-RU" sz="2800" dirty="0" smtClean="0"/>
          </a:p>
          <a:p>
            <a:r>
              <a:rPr lang="ru-RU" sz="2800" dirty="0" smtClean="0"/>
              <a:t>Правильное выполнение каждого из заданий      1–12 оценивается 1 баллом.  </a:t>
            </a:r>
          </a:p>
          <a:p>
            <a:pPr>
              <a:buNone/>
            </a:pPr>
            <a:endParaRPr lang="ru-RU" sz="2800" dirty="0" smtClean="0"/>
          </a:p>
          <a:p>
            <a:r>
              <a:rPr lang="ru-RU" sz="2800" dirty="0" smtClean="0"/>
              <a:t>Полное правильное решение каждого из заданий </a:t>
            </a:r>
            <a:r>
              <a:rPr lang="ru-RU" sz="2800" u="sng" dirty="0" smtClean="0"/>
              <a:t>13, 15 и 16 </a:t>
            </a:r>
            <a:r>
              <a:rPr lang="ru-RU" sz="2800" dirty="0" smtClean="0"/>
              <a:t>оценивается </a:t>
            </a:r>
            <a:r>
              <a:rPr lang="ru-RU" sz="2800" dirty="0" smtClean="0">
                <a:solidFill>
                  <a:srgbClr val="C00000"/>
                </a:solidFill>
              </a:rPr>
              <a:t>2</a:t>
            </a:r>
            <a:r>
              <a:rPr lang="ru-RU" sz="2800" dirty="0" smtClean="0"/>
              <a:t> баллами; </a:t>
            </a:r>
          </a:p>
          <a:p>
            <a:pPr>
              <a:buNone/>
            </a:pPr>
            <a:r>
              <a:rPr lang="ru-RU" sz="2800" dirty="0" smtClean="0"/>
              <a:t>     каждого из заданий </a:t>
            </a:r>
            <a:r>
              <a:rPr lang="ru-RU" sz="2800" u="sng" dirty="0" smtClean="0"/>
              <a:t>14 и 17 </a:t>
            </a:r>
            <a:r>
              <a:rPr lang="ru-RU" sz="2800" dirty="0" smtClean="0"/>
              <a:t>– </a:t>
            </a:r>
            <a:r>
              <a:rPr lang="ru-RU" sz="2800" dirty="0" smtClean="0">
                <a:solidFill>
                  <a:srgbClr val="C00000"/>
                </a:solidFill>
              </a:rPr>
              <a:t>3</a:t>
            </a:r>
            <a:r>
              <a:rPr lang="ru-RU" sz="2800" dirty="0" smtClean="0"/>
              <a:t> баллами; </a:t>
            </a:r>
          </a:p>
          <a:p>
            <a:pPr>
              <a:buNone/>
            </a:pPr>
            <a:r>
              <a:rPr lang="ru-RU" sz="2800" dirty="0" smtClean="0"/>
              <a:t>     каждого из заданий </a:t>
            </a:r>
            <a:r>
              <a:rPr lang="ru-RU" sz="2800" u="sng" dirty="0" smtClean="0"/>
              <a:t>18 и 19 </a:t>
            </a:r>
            <a:r>
              <a:rPr lang="ru-RU" sz="2800" dirty="0" smtClean="0"/>
              <a:t>– </a:t>
            </a:r>
            <a:r>
              <a:rPr lang="ru-RU" sz="2800" dirty="0" smtClean="0">
                <a:solidFill>
                  <a:srgbClr val="C00000"/>
                </a:solidFill>
              </a:rPr>
              <a:t>4</a:t>
            </a:r>
            <a:r>
              <a:rPr lang="ru-RU" sz="2800" dirty="0" smtClean="0"/>
              <a:t> баллами.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20647</TotalTime>
  <Words>616</Words>
  <Application>Microsoft Office PowerPoint</Application>
  <PresentationFormat>Экран (4:3)</PresentationFormat>
  <Paragraphs>64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Анализ  ЕГЭ – 2026  по математике</vt:lpstr>
      <vt:lpstr>Анализ результатов выполнения ЕГЭ профильного уровня </vt:lpstr>
      <vt:lpstr>100- балльники по математике  в 2026 году</vt:lpstr>
      <vt:lpstr>Слайд 4</vt:lpstr>
      <vt:lpstr>Слайд 5</vt:lpstr>
      <vt:lpstr>Средний балл в 2026 году по профильной математике </vt:lpstr>
      <vt:lpstr>Слайд 7</vt:lpstr>
      <vt:lpstr>Структура экзаменационной работы в 2026 году (профиль) </vt:lpstr>
      <vt:lpstr>Слайд 9</vt:lpstr>
      <vt:lpstr>Статистика по решению заданий </vt:lpstr>
      <vt:lpstr>Слайд 11</vt:lpstr>
      <vt:lpstr> Критерии оценивания. Типичные ошибки. 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Анализ результатов выполнения ЕГЭ базового уровня</vt:lpstr>
      <vt:lpstr>Сравнительный анализ ЕГЭ по математике (база)  за 3 года</vt:lpstr>
      <vt:lpstr>Слайд 22</vt:lpstr>
      <vt:lpstr>Структура экзаменационной работы в 2026 году</vt:lpstr>
      <vt:lpstr>Слайд 24</vt:lpstr>
      <vt:lpstr>Результаты, полученные обучающимися по заданиям на экзамене в 2026 году.</vt:lpstr>
      <vt:lpstr>Рекомендации на 2026 - 2027 учебный год:  </vt:lpstr>
      <vt:lpstr>Слайд 27</vt:lpstr>
      <vt:lpstr>Спасибо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268</cp:revision>
  <dcterms:created xsi:type="dcterms:W3CDTF">2024-08-14T15:07:42Z</dcterms:created>
  <dcterms:modified xsi:type="dcterms:W3CDTF">2026-08-26T10:47:25Z</dcterms:modified>
</cp:coreProperties>
</file>