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63" r:id="rId3"/>
    <p:sldId id="352" r:id="rId4"/>
    <p:sldId id="258" r:id="rId5"/>
    <p:sldId id="335" r:id="rId6"/>
    <p:sldId id="340" r:id="rId7"/>
    <p:sldId id="262" r:id="rId8"/>
    <p:sldId id="364" r:id="rId9"/>
    <p:sldId id="345" r:id="rId10"/>
    <p:sldId id="342" r:id="rId11"/>
    <p:sldId id="354" r:id="rId12"/>
    <p:sldId id="355" r:id="rId13"/>
    <p:sldId id="356" r:id="rId14"/>
    <p:sldId id="357" r:id="rId15"/>
    <p:sldId id="358" r:id="rId16"/>
    <p:sldId id="359" r:id="rId17"/>
    <p:sldId id="365" r:id="rId18"/>
    <p:sldId id="360"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21"/>
  </p:normalViewPr>
  <p:slideViewPr>
    <p:cSldViewPr snapToGrid="0" snapToObjects="1">
      <p:cViewPr varScale="1">
        <p:scale>
          <a:sx n="64" d="100"/>
          <a:sy n="64" d="100"/>
        </p:scale>
        <p:origin x="72" y="2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D604AD-B817-614D-B0B8-25873D97921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E155C88C-8860-E043-8C2F-EC7F66D6DE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8D37962-F2E7-AF4E-9163-24C7CBACB6AF}"/>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5" name="Нижний колонтитул 4">
            <a:extLst>
              <a:ext uri="{FF2B5EF4-FFF2-40B4-BE49-F238E27FC236}">
                <a16:creationId xmlns:a16="http://schemas.microsoft.com/office/drawing/2014/main" id="{86BE5E42-5B5B-3B47-9A88-FF223D97E89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D97F654-203C-804A-BA97-48EEB19BA4EC}"/>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137179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EFFAE4-484E-B149-8CEB-4BDCB123B45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15BD749-57F6-7345-AC1E-9C9B0D3EF3A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A875DAE-0C04-2B4C-8393-805B67D4A232}"/>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5" name="Нижний колонтитул 4">
            <a:extLst>
              <a:ext uri="{FF2B5EF4-FFF2-40B4-BE49-F238E27FC236}">
                <a16:creationId xmlns:a16="http://schemas.microsoft.com/office/drawing/2014/main" id="{8D6EA569-D17D-F044-845F-DA40F956DDC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57D291C-D090-8F48-A364-7AED647BC8CD}"/>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3850457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E1B087B-5C2C-854E-9845-8ADB02489F2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80CC01D-BAD6-BD48-93E8-18419A8D2B7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D845905-5BA7-B445-A5F9-5A0E1E7F1D0C}"/>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5" name="Нижний колонтитул 4">
            <a:extLst>
              <a:ext uri="{FF2B5EF4-FFF2-40B4-BE49-F238E27FC236}">
                <a16:creationId xmlns:a16="http://schemas.microsoft.com/office/drawing/2014/main" id="{74374066-B820-A840-B7D9-AE34F790366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4F93D0B-64B0-4644-A316-155B0C3F43D0}"/>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2886197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A6C404-D099-6F4C-8B6A-6D6C8DDF78A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C2A034A-F98A-E843-A914-4D90A1CBE7C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255FD82-22B3-344C-B47E-B4107C64FF5B}"/>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5" name="Нижний колонтитул 4">
            <a:extLst>
              <a:ext uri="{FF2B5EF4-FFF2-40B4-BE49-F238E27FC236}">
                <a16:creationId xmlns:a16="http://schemas.microsoft.com/office/drawing/2014/main" id="{C911280D-5AD7-C145-AC2C-CF0D4875160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65373D9-85D2-D240-9EF6-A30329AEC801}"/>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1039094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53568D-7395-6346-BAA0-CA7961355CE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D7E8F27-EA66-BB46-8398-5E128D9168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7B48E1A-DA0E-1D43-BB75-07E9B7E5E735}"/>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5" name="Нижний колонтитул 4">
            <a:extLst>
              <a:ext uri="{FF2B5EF4-FFF2-40B4-BE49-F238E27FC236}">
                <a16:creationId xmlns:a16="http://schemas.microsoft.com/office/drawing/2014/main" id="{36D7963E-F7BC-C44B-81B0-09AF125598F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B133157-453E-E94F-A4EB-9892BA946B0C}"/>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190813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0959D8-7308-E347-B2EC-74CD78D8777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DDF9709-BAB0-394C-8375-FDC6DC635A7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247AF24B-62FC-ED4F-9486-3661762D9F3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E1EC13C-2A34-3446-A251-2E76A7E73B88}"/>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6" name="Нижний колонтитул 5">
            <a:extLst>
              <a:ext uri="{FF2B5EF4-FFF2-40B4-BE49-F238E27FC236}">
                <a16:creationId xmlns:a16="http://schemas.microsoft.com/office/drawing/2014/main" id="{348006C8-5A74-B44A-8EEC-116C580439B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5A4AF67-6760-CD46-8088-366FC76ACD79}"/>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1950659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2018A3-7E64-5F4B-A316-44E55D7DBF8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EDCC8F1-8B2B-C946-9490-AC39877E83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2AAA531-37B0-4246-B3E6-01ADF2540CE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FC2DAC4-BB79-EC4F-BB2E-60E8D2776D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1A26642-7988-C942-82D1-4E7F424EB86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0D58EE6-2384-DC40-8077-157937EB1578}"/>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8" name="Нижний колонтитул 7">
            <a:extLst>
              <a:ext uri="{FF2B5EF4-FFF2-40B4-BE49-F238E27FC236}">
                <a16:creationId xmlns:a16="http://schemas.microsoft.com/office/drawing/2014/main" id="{CFBE6C92-52CC-6D45-B68D-9FDA24DA735C}"/>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67999C3-7CC5-7D4F-80AF-73595270ECF5}"/>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405544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16301F-9571-E04F-A40B-04B2A5F289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174D3C3-B6CA-CC47-8FB5-E014289C9BA8}"/>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4" name="Нижний колонтитул 3">
            <a:extLst>
              <a:ext uri="{FF2B5EF4-FFF2-40B4-BE49-F238E27FC236}">
                <a16:creationId xmlns:a16="http://schemas.microsoft.com/office/drawing/2014/main" id="{7D6FD061-AE50-D041-AE3D-FAF736A25FD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215AE57-4781-B94F-B09F-4EC5317E5959}"/>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2703728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071E343-547C-774F-9F36-08B25D19F458}"/>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3" name="Нижний колонтитул 2">
            <a:extLst>
              <a:ext uri="{FF2B5EF4-FFF2-40B4-BE49-F238E27FC236}">
                <a16:creationId xmlns:a16="http://schemas.microsoft.com/office/drawing/2014/main" id="{AACAC210-C078-5D44-AF57-743528D6C5A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92EE2DF-C06A-494C-9654-2C98F8542B22}"/>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1687307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3C7B26-8AFD-EB4E-9498-9866F54693E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0E5B372-3393-8041-87AD-81381D53D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EB8DE10-815D-0F40-BE4A-5E944610B3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F117088-E2C3-D541-81B2-71F75AB79845}"/>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6" name="Нижний колонтитул 5">
            <a:extLst>
              <a:ext uri="{FF2B5EF4-FFF2-40B4-BE49-F238E27FC236}">
                <a16:creationId xmlns:a16="http://schemas.microsoft.com/office/drawing/2014/main" id="{8629068C-70D0-DB40-8D68-5F129CF0E80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9D9C888-C2EC-A041-9EFF-2BBF92C01F0E}"/>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2265352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0D073F-BE7B-AB4B-9489-05AE0D86DE9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CDDD970-A6EF-B442-BD27-06C95322CC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CD840651-EC5A-A04C-B7CB-DED37FA692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35711EC-6E14-0C40-8EF1-A6786C32A894}"/>
              </a:ext>
            </a:extLst>
          </p:cNvPr>
          <p:cNvSpPr>
            <a:spLocks noGrp="1"/>
          </p:cNvSpPr>
          <p:nvPr>
            <p:ph type="dt" sz="half" idx="10"/>
          </p:nvPr>
        </p:nvSpPr>
        <p:spPr/>
        <p:txBody>
          <a:bodyPr/>
          <a:lstStyle/>
          <a:p>
            <a:fld id="{450B9527-0820-EF40-8014-FC4EF592479D}" type="datetimeFigureOut">
              <a:rPr lang="ru-RU" smtClean="0"/>
              <a:t>27.08.2026</a:t>
            </a:fld>
            <a:endParaRPr lang="ru-RU"/>
          </a:p>
        </p:txBody>
      </p:sp>
      <p:sp>
        <p:nvSpPr>
          <p:cNvPr id="6" name="Нижний колонтитул 5">
            <a:extLst>
              <a:ext uri="{FF2B5EF4-FFF2-40B4-BE49-F238E27FC236}">
                <a16:creationId xmlns:a16="http://schemas.microsoft.com/office/drawing/2014/main" id="{C24AE3D1-8047-0B44-BE4E-8D347090414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2CBA745-39D1-E44A-8B80-13C775948DC1}"/>
              </a:ext>
            </a:extLst>
          </p:cNvPr>
          <p:cNvSpPr>
            <a:spLocks noGrp="1"/>
          </p:cNvSpPr>
          <p:nvPr>
            <p:ph type="sldNum" sz="quarter" idx="12"/>
          </p:nvPr>
        </p:nvSpPr>
        <p:spPr/>
        <p:txBody>
          <a:bodyPr/>
          <a:lstStyle/>
          <a:p>
            <a:fld id="{9AA561E1-FD46-0C42-ABB9-79444C849CBF}" type="slidenum">
              <a:rPr lang="ru-RU" smtClean="0"/>
              <a:t>‹#›</a:t>
            </a:fld>
            <a:endParaRPr lang="ru-RU"/>
          </a:p>
        </p:txBody>
      </p:sp>
    </p:spTree>
    <p:extLst>
      <p:ext uri="{BB962C8B-B14F-4D97-AF65-F5344CB8AC3E}">
        <p14:creationId xmlns:p14="http://schemas.microsoft.com/office/powerpoint/2010/main" val="2610220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316981-3D19-9344-91BC-F19E1F70B4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723AA3E-88E5-7745-A056-7DBA2F1FD1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DCACCD9-320E-A741-A8A8-100D0B6E36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0B9527-0820-EF40-8014-FC4EF592479D}" type="datetimeFigureOut">
              <a:rPr lang="ru-RU" smtClean="0"/>
              <a:t>27.08.2026</a:t>
            </a:fld>
            <a:endParaRPr lang="ru-RU"/>
          </a:p>
        </p:txBody>
      </p:sp>
      <p:sp>
        <p:nvSpPr>
          <p:cNvPr id="5" name="Нижний колонтитул 4">
            <a:extLst>
              <a:ext uri="{FF2B5EF4-FFF2-40B4-BE49-F238E27FC236}">
                <a16:creationId xmlns:a16="http://schemas.microsoft.com/office/drawing/2014/main" id="{DB6ABAED-08A5-9A4D-B257-311C446F23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7908B2F-95B6-B94A-8A55-0558B1678E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A561E1-FD46-0C42-ABB9-79444C849CBF}" type="slidenum">
              <a:rPr lang="ru-RU" smtClean="0"/>
              <a:t>‹#›</a:t>
            </a:fld>
            <a:endParaRPr lang="ru-RU"/>
          </a:p>
        </p:txBody>
      </p:sp>
    </p:spTree>
    <p:extLst>
      <p:ext uri="{BB962C8B-B14F-4D97-AF65-F5344CB8AC3E}">
        <p14:creationId xmlns:p14="http://schemas.microsoft.com/office/powerpoint/2010/main" val="549114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7EFBF6-0BAA-DB4A-875D-553D18305C03}"/>
              </a:ext>
            </a:extLst>
          </p:cNvPr>
          <p:cNvSpPr>
            <a:spLocks noGrp="1"/>
          </p:cNvSpPr>
          <p:nvPr>
            <p:ph type="ctrTitle"/>
          </p:nvPr>
        </p:nvSpPr>
        <p:spPr>
          <a:xfrm>
            <a:off x="382137" y="583102"/>
            <a:ext cx="11573302" cy="2387600"/>
          </a:xfrm>
          <a:solidFill>
            <a:schemeClr val="bg2"/>
          </a:solidFill>
        </p:spPr>
        <p:txBody>
          <a:bodyPr>
            <a:normAutofit fontScale="90000"/>
          </a:bodyPr>
          <a:lstStyle/>
          <a:p>
            <a:r>
              <a:rPr lang="ru-RU" sz="2800" dirty="0">
                <a:solidFill>
                  <a:srgbClr val="000000"/>
                </a:solidFill>
                <a:latin typeface="Arial"/>
              </a:rPr>
              <a:t/>
            </a:r>
            <a:br>
              <a:rPr lang="ru-RU" sz="2800" dirty="0">
                <a:solidFill>
                  <a:srgbClr val="000000"/>
                </a:solidFill>
                <a:latin typeface="Arial"/>
              </a:rPr>
            </a:br>
            <a:r>
              <a:rPr lang="ru-RU" sz="2800" dirty="0">
                <a:latin typeface="Arial"/>
              </a:rPr>
              <a:t/>
            </a:r>
            <a:br>
              <a:rPr lang="ru-RU" sz="2800" dirty="0">
                <a:latin typeface="Arial"/>
              </a:rPr>
            </a:br>
            <a:r>
              <a:rPr lang="ru-RU" sz="2800" dirty="0">
                <a:latin typeface="Arial"/>
              </a:rPr>
              <a:t> </a:t>
            </a:r>
            <a:r>
              <a:rPr lang="ru-RU" sz="3600" b="1" dirty="0">
                <a:latin typeface="Arial"/>
              </a:rPr>
              <a:t>Структура и содержание контрольно-измерительных материалов по обществознанию в </a:t>
            </a:r>
            <a:r>
              <a:rPr lang="ru-RU" sz="3600" b="1" dirty="0" smtClean="0">
                <a:solidFill>
                  <a:srgbClr val="FF0000"/>
                </a:solidFill>
                <a:latin typeface="Arial"/>
              </a:rPr>
              <a:t>2025г</a:t>
            </a:r>
            <a:r>
              <a:rPr lang="ru-RU" sz="3600" b="1" dirty="0">
                <a:solidFill>
                  <a:srgbClr val="FF0000"/>
                </a:solidFill>
                <a:latin typeface="Arial"/>
              </a:rPr>
              <a:t>. </a:t>
            </a:r>
            <a:r>
              <a:rPr lang="ru-RU" sz="3600" dirty="0">
                <a:latin typeface="Arial"/>
              </a:rPr>
              <a:t/>
            </a:r>
            <a:br>
              <a:rPr lang="ru-RU" sz="3600" dirty="0">
                <a:latin typeface="Arial"/>
              </a:rPr>
            </a:br>
            <a:r>
              <a:rPr lang="ru-RU" sz="3600" b="1" dirty="0">
                <a:latin typeface="Arial"/>
              </a:rPr>
              <a:t>Роль заданий с развернутым ответом КИМ ЕГЭ по обществознанию. </a:t>
            </a:r>
            <a:endParaRPr lang="ru-RU" dirty="0"/>
          </a:p>
        </p:txBody>
      </p:sp>
      <p:sp>
        <p:nvSpPr>
          <p:cNvPr id="3" name="Подзаголовок 2">
            <a:extLst>
              <a:ext uri="{FF2B5EF4-FFF2-40B4-BE49-F238E27FC236}">
                <a16:creationId xmlns:a16="http://schemas.microsoft.com/office/drawing/2014/main" id="{101935C8-F087-244C-A9AA-71BCA9D9A1ED}"/>
              </a:ext>
            </a:extLst>
          </p:cNvPr>
          <p:cNvSpPr>
            <a:spLocks noGrp="1"/>
          </p:cNvSpPr>
          <p:nvPr>
            <p:ph type="subTitle" idx="1"/>
          </p:nvPr>
        </p:nvSpPr>
        <p:spPr>
          <a:xfrm>
            <a:off x="382137" y="3190203"/>
            <a:ext cx="10968251" cy="2937642"/>
          </a:xfrm>
          <a:solidFill>
            <a:schemeClr val="accent2">
              <a:lumMod val="20000"/>
              <a:lumOff val="80000"/>
            </a:schemeClr>
          </a:solidFill>
        </p:spPr>
        <p:txBody>
          <a:bodyPr>
            <a:normAutofit/>
          </a:bodyPr>
          <a:lstStyle/>
          <a:p>
            <a:pPr algn="l"/>
            <a:endParaRPr lang="ru-RU" sz="1050" dirty="0">
              <a:solidFill>
                <a:srgbClr val="000000"/>
              </a:solidFill>
              <a:latin typeface="Arial"/>
            </a:endParaRPr>
          </a:p>
          <a:p>
            <a:pPr marR="0" algn="l"/>
            <a:r>
              <a:rPr lang="ru-RU" dirty="0">
                <a:latin typeface="Arial"/>
              </a:rPr>
              <a:t>Кодификатор </a:t>
            </a:r>
          </a:p>
          <a:p>
            <a:pPr marR="0" algn="l"/>
            <a:r>
              <a:rPr lang="ru-RU" dirty="0">
                <a:latin typeface="Arial"/>
              </a:rPr>
              <a:t>Спецификация </a:t>
            </a:r>
          </a:p>
          <a:p>
            <a:pPr marR="36030" algn="l"/>
            <a:r>
              <a:rPr lang="ru-RU" dirty="0">
                <a:latin typeface="Arial"/>
              </a:rPr>
              <a:t>Навигатор для самостоятельной подготовке к ЕГЭ </a:t>
            </a:r>
          </a:p>
          <a:p>
            <a:pPr marR="39580" algn="l"/>
            <a:r>
              <a:rPr lang="ru-RU" dirty="0">
                <a:latin typeface="Arial"/>
              </a:rPr>
              <a:t>Аналитические и методические материалы</a:t>
            </a:r>
            <a:endParaRPr lang="ru-RU" dirty="0"/>
          </a:p>
        </p:txBody>
      </p:sp>
    </p:spTree>
    <p:extLst>
      <p:ext uri="{BB962C8B-B14F-4D97-AF65-F5344CB8AC3E}">
        <p14:creationId xmlns:p14="http://schemas.microsoft.com/office/powerpoint/2010/main" val="2502082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6854" y="259307"/>
            <a:ext cx="11191164" cy="5632311"/>
          </a:xfrm>
          <a:prstGeom prst="rect">
            <a:avLst/>
          </a:prstGeom>
          <a:solidFill>
            <a:schemeClr val="accent4">
              <a:lumMod val="20000"/>
              <a:lumOff val="80000"/>
            </a:schemeClr>
          </a:solidFill>
        </p:spPr>
        <p:txBody>
          <a:bodyPr wrap="square">
            <a:spAutoFit/>
          </a:bodyPr>
          <a:lstStyle/>
          <a:p>
            <a:r>
              <a:rPr lang="ru-RU" b="1" dirty="0">
                <a:latin typeface="TimesNewRoman,Bold"/>
              </a:rPr>
              <a:t>7. Продолжительность ЕГЭ по обществознанию</a:t>
            </a:r>
          </a:p>
          <a:p>
            <a:r>
              <a:rPr lang="ru-RU" dirty="0">
                <a:latin typeface="TimesNewRoman"/>
              </a:rPr>
              <a:t>На выполнение экзаменационной работы отводится 3,5 часа (210 минут).</a:t>
            </a:r>
          </a:p>
          <a:p>
            <a:r>
              <a:rPr lang="ru-RU" dirty="0">
                <a:latin typeface="TimesNewRoman"/>
              </a:rPr>
              <a:t>Примерное время, отводимое на выполнение отдельных заданий,</a:t>
            </a:r>
          </a:p>
          <a:p>
            <a:r>
              <a:rPr lang="ru-RU" dirty="0">
                <a:latin typeface="TimesNewRoman"/>
              </a:rPr>
              <a:t>составляет:</a:t>
            </a:r>
          </a:p>
          <a:p>
            <a:r>
              <a:rPr lang="ru-RU" dirty="0">
                <a:latin typeface="TimesNewRoman"/>
              </a:rPr>
              <a:t>– для каждого из заданий 1–16 – 2–3 минуты;</a:t>
            </a:r>
          </a:p>
          <a:p>
            <a:r>
              <a:rPr lang="ru-RU" dirty="0">
                <a:latin typeface="TimesNewRoman"/>
              </a:rPr>
              <a:t>– для каждого из заданий 17–25 – 3–8 минут.</a:t>
            </a:r>
          </a:p>
          <a:p>
            <a:r>
              <a:rPr lang="ru-RU" b="1" dirty="0">
                <a:latin typeface="TimesNewRoman,Bold"/>
              </a:rPr>
              <a:t>8. Дополнительные материалы и оборудование</a:t>
            </a:r>
          </a:p>
          <a:p>
            <a:r>
              <a:rPr lang="ru-RU" dirty="0">
                <a:latin typeface="TimesNewRoman"/>
              </a:rPr>
              <a:t>Перечень дополнительных материалов и оборудования, использование</a:t>
            </a:r>
          </a:p>
          <a:p>
            <a:r>
              <a:rPr lang="ru-RU" dirty="0">
                <a:latin typeface="TimesNewRoman"/>
              </a:rPr>
              <a:t>которых разрешено при проведении ЕГЭ, утверждается приказом</a:t>
            </a:r>
          </a:p>
          <a:p>
            <a:r>
              <a:rPr lang="ru-RU" dirty="0" err="1">
                <a:latin typeface="TimesNewRoman"/>
              </a:rPr>
              <a:t>Минпросвещения</a:t>
            </a:r>
            <a:r>
              <a:rPr lang="ru-RU" dirty="0">
                <a:latin typeface="TimesNewRoman"/>
              </a:rPr>
              <a:t> России и </a:t>
            </a:r>
            <a:r>
              <a:rPr lang="ru-RU" dirty="0" err="1">
                <a:latin typeface="TimesNewRoman"/>
              </a:rPr>
              <a:t>Рособрнадзора</a:t>
            </a:r>
            <a:r>
              <a:rPr lang="ru-RU" dirty="0">
                <a:latin typeface="TimesNewRoman"/>
              </a:rPr>
              <a:t>.</a:t>
            </a:r>
          </a:p>
          <a:p>
            <a:r>
              <a:rPr lang="ru-RU" dirty="0">
                <a:latin typeface="TimesNewRoman"/>
              </a:rPr>
              <a:t>При проведении ЕГЭ по обществознанию дополнительные материалы</a:t>
            </a:r>
          </a:p>
          <a:p>
            <a:r>
              <a:rPr lang="ru-RU" dirty="0">
                <a:latin typeface="TimesNewRoman"/>
              </a:rPr>
              <a:t>и оборудование не используются.</a:t>
            </a:r>
          </a:p>
          <a:p>
            <a:r>
              <a:rPr lang="ru-RU" b="1" dirty="0">
                <a:latin typeface="TimesNewRoman,Bold"/>
              </a:rPr>
              <a:t>9. Система оценивания выполнения отдельных заданий</a:t>
            </a:r>
          </a:p>
          <a:p>
            <a:r>
              <a:rPr lang="ru-RU" b="1" dirty="0">
                <a:latin typeface="TimesNewRoman,Bold"/>
              </a:rPr>
              <a:t>и экзаменационной работы в целом</a:t>
            </a:r>
          </a:p>
          <a:p>
            <a:r>
              <a:rPr lang="ru-RU" dirty="0">
                <a:latin typeface="TimesNewRoman"/>
              </a:rPr>
              <a:t>Оценивание правильности выполнения заданий, предусматривающих</a:t>
            </a:r>
          </a:p>
          <a:p>
            <a:r>
              <a:rPr lang="ru-RU" dirty="0">
                <a:latin typeface="TimesNewRoman"/>
              </a:rPr>
              <a:t>краткий ответ, осуществляется с использованием специальных аппаратно-</a:t>
            </a:r>
          </a:p>
          <a:p>
            <a:r>
              <a:rPr lang="ru-RU" dirty="0">
                <a:latin typeface="TimesNewRoman"/>
              </a:rPr>
              <a:t>программных средств.</a:t>
            </a:r>
          </a:p>
          <a:p>
            <a:r>
              <a:rPr lang="ru-RU" dirty="0">
                <a:latin typeface="TimesNewRoman"/>
              </a:rPr>
              <a:t>Правильное выполнение каждого из заданий 1, 9 и 12 оценивается</a:t>
            </a:r>
          </a:p>
          <a:p>
            <a:r>
              <a:rPr lang="ru-RU" dirty="0">
                <a:latin typeface="TimesNewRoman"/>
              </a:rPr>
              <a:t>1 баллом. Задание считается выполненным верно, если ответ записан в той</a:t>
            </a:r>
          </a:p>
          <a:p>
            <a:r>
              <a:rPr lang="ru-RU" dirty="0">
                <a:latin typeface="TimesNewRoman"/>
              </a:rPr>
              <a:t>форме, которая указана в инструкции по выполнению задания.</a:t>
            </a:r>
            <a:endParaRPr lang="ru-RU" dirty="0"/>
          </a:p>
        </p:txBody>
      </p:sp>
    </p:spTree>
    <p:extLst>
      <p:ext uri="{BB962C8B-B14F-4D97-AF65-F5344CB8AC3E}">
        <p14:creationId xmlns:p14="http://schemas.microsoft.com/office/powerpoint/2010/main" val="23232447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30911"/>
          </a:xfrm>
        </p:spPr>
        <p:txBody>
          <a:bodyPr>
            <a:normAutofit fontScale="90000"/>
          </a:bodyPr>
          <a:lstStyle/>
          <a:p>
            <a:endParaRPr lang="ru-RU" dirty="0"/>
          </a:p>
        </p:txBody>
      </p:sp>
      <p:sp>
        <p:nvSpPr>
          <p:cNvPr id="3" name="Объект 2"/>
          <p:cNvSpPr>
            <a:spLocks noGrp="1"/>
          </p:cNvSpPr>
          <p:nvPr>
            <p:ph idx="1"/>
          </p:nvPr>
        </p:nvSpPr>
        <p:spPr>
          <a:xfrm>
            <a:off x="409433" y="1050878"/>
            <a:ext cx="11627892" cy="5404513"/>
          </a:xfrm>
          <a:solidFill>
            <a:schemeClr val="accent2">
              <a:lumMod val="20000"/>
              <a:lumOff val="80000"/>
            </a:schemeClr>
          </a:solidFill>
        </p:spPr>
        <p:txBody>
          <a:bodyPr>
            <a:normAutofit fontScale="62500" lnSpcReduction="20000"/>
          </a:bodyPr>
          <a:lstStyle/>
          <a:p>
            <a:endParaRPr lang="ru-RU" sz="3200" dirty="0">
              <a:solidFill>
                <a:srgbClr val="000000"/>
              </a:solidFill>
              <a:latin typeface="Times New Roman"/>
            </a:endParaRPr>
          </a:p>
          <a:p>
            <a:r>
              <a:rPr lang="ru-RU" dirty="0">
                <a:latin typeface="Times New Roman"/>
              </a:rPr>
              <a:t>Важнейшим свойством и признаком всякого федеративного государства является разделение власти между федерацией и её субъектами, существование наряду с государственной властью федерального уровня также уровня государственной власти субъектов федерации. Единая государственная власть, носителем которой является весь народ, в федеративном государстве делится по вертикали между двумя </a:t>
            </a:r>
            <a:r>
              <a:rPr lang="ru-RU" dirty="0" err="1">
                <a:latin typeface="Times New Roman"/>
              </a:rPr>
              <a:t>разноуровневыми</a:t>
            </a:r>
            <a:r>
              <a:rPr lang="ru-RU" dirty="0">
                <a:latin typeface="Times New Roman"/>
              </a:rPr>
              <a:t> системами органов государственной власти. &lt;…&gt; Разделение государственной власти между федерацией и её субъектами предполагает наличие на каждом уровне власти (федеральном и субъектов) своих институтов, правового обеспечения их деятельности, а также определённых финансовых средств, необходимых для осуществления стоящих перед ними задач. При этом важнейшей проблемой разделения государственной власти между федерацией и её субъектами является нахождение оптимальной модели взаимодействия разных уровней государственной власти, некоего их баланса, обеспечивающего должное качество управления общественными процессами. Наличие дисбаланса между уровнями государственной власти всегда опасно для государства. Так, чрезмерное усиление функций федеральной власти ведёт к излишней централизации, игнорированию интересов субъектов федерации. Ответной реакцией на </a:t>
            </a:r>
            <a:r>
              <a:rPr lang="ru-RU" dirty="0" err="1">
                <a:latin typeface="Times New Roman"/>
              </a:rPr>
              <a:t>унитаризацию</a:t>
            </a:r>
            <a:r>
              <a:rPr lang="ru-RU" dirty="0">
                <a:latin typeface="Times New Roman"/>
              </a:rPr>
              <a:t> федерации всегда является рост протестных настроений, сепаратистских стремлений не только региональных политических элит, но и значительной части населения регионов. Дисбаланс же в пользу субъектов федерации ведёт к неизбежному ослаблению единства государства, игнорированию общенациональных интересов региональными элитами, стремлению регионов к обретению суверенитета. Разделение государственной власти между федерацией и её субъектами в федеративном государстве реализуется лишь в том случае, если оно соответствующим образом обеспечивается конституционными нормами федерации и её субъектов, наличием реального разграничения их властных полномочий и деятельностью институтов государственной власти, наделённых властными полномочиями. &lt;…&gt; Политические реалии свидетельствуют о наличии таких сфер, где требуются сотрудничество и солидарная ответственность центра и составных частей федерации при осуществлении определённых социально значимых функций. Для этих целей используются различные модели «кооперативного» федерализма. </a:t>
            </a:r>
            <a:r>
              <a:rPr lang="ru-RU" i="1" dirty="0">
                <a:latin typeface="Times New Roman"/>
              </a:rPr>
              <a:t>(По К.Б. Толкачёву)</a:t>
            </a:r>
            <a:endParaRPr lang="ru-RU" dirty="0">
              <a:latin typeface="Times New Roman"/>
            </a:endParaRPr>
          </a:p>
          <a:p>
            <a:endParaRPr lang="ru-RU" dirty="0"/>
          </a:p>
        </p:txBody>
      </p:sp>
    </p:spTree>
    <p:extLst>
      <p:ext uri="{BB962C8B-B14F-4D97-AF65-F5344CB8AC3E}">
        <p14:creationId xmlns:p14="http://schemas.microsoft.com/office/powerpoint/2010/main" val="136511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76320"/>
          </a:xfrm>
          <a:solidFill>
            <a:schemeClr val="accent2">
              <a:lumMod val="20000"/>
              <a:lumOff val="80000"/>
            </a:schemeClr>
          </a:solidFill>
        </p:spPr>
        <p:txBody>
          <a:bodyPr>
            <a:normAutofit fontScale="90000"/>
          </a:bodyPr>
          <a:lstStyle/>
          <a:p>
            <a:endParaRPr lang="ru-RU" dirty="0"/>
          </a:p>
        </p:txBody>
      </p:sp>
      <p:sp>
        <p:nvSpPr>
          <p:cNvPr id="3" name="Объект 2"/>
          <p:cNvSpPr>
            <a:spLocks noGrp="1"/>
          </p:cNvSpPr>
          <p:nvPr>
            <p:ph idx="1"/>
          </p:nvPr>
        </p:nvSpPr>
        <p:spPr>
          <a:xfrm>
            <a:off x="245660" y="750627"/>
            <a:ext cx="11764370" cy="5426336"/>
          </a:xfrm>
          <a:solidFill>
            <a:schemeClr val="accent3">
              <a:lumMod val="20000"/>
              <a:lumOff val="80000"/>
            </a:schemeClr>
          </a:solidFill>
        </p:spPr>
        <p:txBody>
          <a:bodyPr>
            <a:normAutofit fontScale="85000" lnSpcReduction="20000"/>
          </a:bodyPr>
          <a:lstStyle/>
          <a:p>
            <a:endParaRPr lang="ru-RU" sz="2000" dirty="0">
              <a:solidFill>
                <a:srgbClr val="000000"/>
              </a:solidFill>
              <a:latin typeface="Arial"/>
            </a:endParaRPr>
          </a:p>
          <a:p>
            <a:pPr marR="18870"/>
            <a:r>
              <a:rPr lang="ru-RU" dirty="0">
                <a:latin typeface="Arial"/>
              </a:rPr>
              <a:t>17</a:t>
            </a:r>
            <a:r>
              <a:rPr lang="ru-RU" dirty="0">
                <a:latin typeface="Times New Roman"/>
              </a:rPr>
              <a:t>. Какое важнейшее свойство (признак) федеративного государства названо в тексте? Что автор считает важнейшей проблемой разделения государственной власти между федерацией и её субъектами? Для каких целей, по мнению автора, используются различные модели «кооперативного» федерализма? </a:t>
            </a:r>
          </a:p>
          <a:p>
            <a:pPr marR="23770"/>
            <a:r>
              <a:rPr lang="ru-RU" dirty="0">
                <a:latin typeface="Times New Roman"/>
              </a:rPr>
              <a:t>18. Используя обществоведческие знания, объясните смысл понятия «государство». </a:t>
            </a:r>
          </a:p>
          <a:p>
            <a:pPr marR="15150"/>
            <a:r>
              <a:rPr lang="ru-RU" dirty="0">
                <a:latin typeface="Times New Roman"/>
              </a:rPr>
              <a:t>(</a:t>
            </a:r>
            <a:r>
              <a:rPr lang="ru-RU" i="1" dirty="0">
                <a:latin typeface="Times New Roman"/>
              </a:rPr>
              <a:t>В объяснении смысла/определении понятия «государство» должно быть указано не менее двух существенных признаков. Оно может быть дано в одном или нескольких распространённых предложениях.) </a:t>
            </a:r>
            <a:endParaRPr lang="ru-RU" dirty="0">
              <a:latin typeface="Times New Roman"/>
            </a:endParaRPr>
          </a:p>
          <a:p>
            <a:pPr marR="12200"/>
            <a:r>
              <a:rPr lang="ru-RU" dirty="0">
                <a:latin typeface="Times New Roman"/>
              </a:rPr>
              <a:t>19. Используя обществоведческие знания и факты общественной жизни, назовите и проиллюстрируйте примерами любые три полномочия представительного и законодательного органа Российской Федерации. (В каждом случае сначала назовите полномочие, затем приведите соответствующий пример. Каждый пример должен быть сформулирован развёрнуто) </a:t>
            </a:r>
          </a:p>
          <a:p>
            <a:pPr marR="17800"/>
            <a:r>
              <a:rPr lang="ru-RU" dirty="0">
                <a:latin typeface="Times New Roman"/>
              </a:rPr>
              <a:t>20. Используя обществоведческие знания назовите три принципа федерализма в Российской Федерации и охарактеризуйте каждый из них. (Каждая характеристика должна быть сформулирована как распространённое предложение.)</a:t>
            </a:r>
            <a:endParaRPr lang="ru-RU" dirty="0"/>
          </a:p>
        </p:txBody>
      </p:sp>
    </p:spTree>
    <p:extLst>
      <p:ext uri="{BB962C8B-B14F-4D97-AF65-F5344CB8AC3E}">
        <p14:creationId xmlns:p14="http://schemas.microsoft.com/office/powerpoint/2010/main" val="4172147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534" y="95534"/>
            <a:ext cx="12096466" cy="1502196"/>
          </a:xfrm>
          <a:solidFill>
            <a:schemeClr val="bg2"/>
          </a:solidFill>
        </p:spPr>
        <p:txBody>
          <a:bodyPr>
            <a:normAutofit/>
          </a:bodyPr>
          <a:lstStyle/>
          <a:p>
            <a:r>
              <a:rPr lang="en-US" sz="3600" dirty="0" smtClean="0">
                <a:solidFill>
                  <a:srgbClr val="000000"/>
                </a:solidFill>
                <a:latin typeface="Arial"/>
              </a:rPr>
              <a:t>21</a:t>
            </a:r>
            <a:r>
              <a:rPr lang="ru-RU" sz="3600" dirty="0">
                <a:solidFill>
                  <a:srgbClr val="000000"/>
                </a:solidFill>
                <a:latin typeface="Arial"/>
              </a:rPr>
              <a:t/>
            </a:r>
            <a:br>
              <a:rPr lang="ru-RU" sz="3600" dirty="0">
                <a:solidFill>
                  <a:srgbClr val="000000"/>
                </a:solidFill>
                <a:latin typeface="Arial"/>
              </a:rPr>
            </a:br>
            <a:r>
              <a:rPr lang="ru-RU" sz="3100" b="1" dirty="0">
                <a:latin typeface="Arial"/>
              </a:rPr>
              <a:t>Предполагает анализ рисунка (графического изображения, иллюстрирующего изменение спроса/предложения).</a:t>
            </a:r>
            <a:endParaRPr lang="ru-RU"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02254" y="2068846"/>
            <a:ext cx="2489746" cy="248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18209" y="1597730"/>
            <a:ext cx="9307928" cy="5509200"/>
          </a:xfrm>
          <a:prstGeom prst="rect">
            <a:avLst/>
          </a:prstGeom>
          <a:solidFill>
            <a:schemeClr val="accent2">
              <a:lumMod val="20000"/>
              <a:lumOff val="80000"/>
            </a:schemeClr>
          </a:solidFill>
        </p:spPr>
        <p:txBody>
          <a:bodyPr wrap="square">
            <a:spAutoFit/>
          </a:bodyPr>
          <a:lstStyle/>
          <a:p>
            <a:endParaRPr lang="ru-RU" sz="1600" dirty="0">
              <a:solidFill>
                <a:srgbClr val="000000"/>
              </a:solidFill>
              <a:latin typeface="Times New Roman"/>
            </a:endParaRPr>
          </a:p>
          <a:p>
            <a:r>
              <a:rPr lang="ru-RU" sz="2800" b="1" dirty="0">
                <a:latin typeface="Times New Roman"/>
              </a:rPr>
              <a:t>На графике изображено изменение ситуации на рынке бытовой техники в стране Z. Предложение переместилось из положения S в положение S</a:t>
            </a:r>
            <a:r>
              <a:rPr lang="ru-RU" sz="1400" b="1" dirty="0">
                <a:latin typeface="Times New Roman"/>
              </a:rPr>
              <a:t>1 </a:t>
            </a:r>
            <a:r>
              <a:rPr lang="ru-RU" sz="2800" b="1" dirty="0">
                <a:latin typeface="Times New Roman"/>
              </a:rPr>
              <a:t>при неизменном спросе D. (На графике P – цена товара; Q – количество товара.) Как изменилась равновесная цена? Что могло вызвать изменение предложения? Укажите любое одно обстоятельство (фактор) и объясните его влияние на предложение. (</a:t>
            </a:r>
            <a:r>
              <a:rPr lang="ru-RU" sz="2800" b="1" i="1" dirty="0">
                <a:latin typeface="Times New Roman"/>
              </a:rPr>
              <a:t>Объяснение должно быть дано применительно к рынку, указанному в тексте задания.) </a:t>
            </a:r>
            <a:r>
              <a:rPr lang="ru-RU" sz="2800" b="1" dirty="0">
                <a:latin typeface="Times New Roman"/>
              </a:rPr>
              <a:t>Как изменятся спрос и равновесная цена на данном рынке, если при прочих равных условиях вырастут доходы населения?</a:t>
            </a:r>
          </a:p>
        </p:txBody>
      </p:sp>
    </p:spTree>
    <p:extLst>
      <p:ext uri="{BB962C8B-B14F-4D97-AF65-F5344CB8AC3E}">
        <p14:creationId xmlns:p14="http://schemas.microsoft.com/office/powerpoint/2010/main" val="14441801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478" y="365125"/>
            <a:ext cx="11217322" cy="521979"/>
          </a:xfrm>
          <a:solidFill>
            <a:schemeClr val="accent2">
              <a:lumMod val="20000"/>
              <a:lumOff val="80000"/>
            </a:schemeClr>
          </a:solidFill>
        </p:spPr>
        <p:txBody>
          <a:bodyPr>
            <a:normAutofit fontScale="90000"/>
          </a:bodyPr>
          <a:lstStyle/>
          <a:p>
            <a:r>
              <a:rPr lang="en-US" dirty="0" smtClean="0"/>
              <a:t>22</a:t>
            </a:r>
            <a:endParaRPr lang="ru-RU" dirty="0"/>
          </a:p>
        </p:txBody>
      </p:sp>
      <p:sp>
        <p:nvSpPr>
          <p:cNvPr id="3" name="Объект 2"/>
          <p:cNvSpPr>
            <a:spLocks noGrp="1"/>
          </p:cNvSpPr>
          <p:nvPr>
            <p:ph idx="1"/>
          </p:nvPr>
        </p:nvSpPr>
        <p:spPr>
          <a:xfrm>
            <a:off x="0" y="887104"/>
            <a:ext cx="12192000" cy="5970895"/>
          </a:xfrm>
          <a:solidFill>
            <a:schemeClr val="bg2"/>
          </a:solidFill>
        </p:spPr>
        <p:txBody>
          <a:bodyPr>
            <a:normAutofit fontScale="92500" lnSpcReduction="20000"/>
          </a:bodyPr>
          <a:lstStyle/>
          <a:p>
            <a:endParaRPr lang="ru-RU" sz="2000" dirty="0">
              <a:solidFill>
                <a:srgbClr val="000000"/>
              </a:solidFill>
              <a:latin typeface="Arial"/>
            </a:endParaRPr>
          </a:p>
          <a:p>
            <a:r>
              <a:rPr lang="ru-RU" b="1" dirty="0">
                <a:latin typeface="Arial"/>
              </a:rPr>
              <a:t>При выполнении этого задания проверяется умение применять обществоведческие знания в решении познавательных задач по актуальным социальным проблемам. </a:t>
            </a:r>
          </a:p>
          <a:p>
            <a:pPr marR="11910"/>
            <a:r>
              <a:rPr lang="ru-RU" b="1" dirty="0">
                <a:latin typeface="Times New Roman"/>
              </a:rPr>
              <a:t>Семья </a:t>
            </a:r>
            <a:r>
              <a:rPr lang="ru-RU" b="1" dirty="0" err="1">
                <a:latin typeface="Times New Roman"/>
              </a:rPr>
              <a:t>Луковниковых</a:t>
            </a:r>
            <a:r>
              <a:rPr lang="ru-RU" b="1" dirty="0">
                <a:latin typeface="Times New Roman"/>
              </a:rPr>
              <a:t> состоит из шести человек: супругов Бориса и Регины, двоих их сыновей и родителей Бориса. Регина ведёт домашнее хозяйство. Борис и его отец работают по найму, мать Бориса – предприниматель, владеет туристической фирмой. Средства семейного бюджета расходуются на приобретение еды, одежды, оплату транспортных, медицинских и коммунальных услуг, обслуживание двух личных автомобилей. </a:t>
            </a:r>
          </a:p>
          <a:p>
            <a:r>
              <a:rPr lang="ru-RU" b="1" dirty="0">
                <a:latin typeface="Times New Roman"/>
              </a:rPr>
              <a:t>К какому типу в зависимости от структуры можно отнести эту семью? </a:t>
            </a:r>
          </a:p>
          <a:p>
            <a:r>
              <a:rPr lang="ru-RU" b="1" dirty="0">
                <a:latin typeface="Times New Roman"/>
              </a:rPr>
              <a:t>Какую функцию семьи иллюстрирует приведённый в задании пример деятельности семьи </a:t>
            </a:r>
            <a:r>
              <a:rPr lang="ru-RU" b="1" dirty="0" err="1">
                <a:latin typeface="Times New Roman"/>
              </a:rPr>
              <a:t>Луковниковых</a:t>
            </a:r>
            <a:r>
              <a:rPr lang="ru-RU" b="1" dirty="0">
                <a:latin typeface="Times New Roman"/>
              </a:rPr>
              <a:t>? </a:t>
            </a:r>
          </a:p>
          <a:p>
            <a:r>
              <a:rPr lang="ru-RU" b="1" dirty="0">
                <a:latin typeface="Times New Roman"/>
              </a:rPr>
              <a:t>Каковы источники доходов семейного бюджета </a:t>
            </a:r>
            <a:r>
              <a:rPr lang="ru-RU" b="1" dirty="0" err="1">
                <a:latin typeface="Times New Roman"/>
              </a:rPr>
              <a:t>Луковниковых</a:t>
            </a:r>
            <a:r>
              <a:rPr lang="ru-RU" b="1" dirty="0">
                <a:latin typeface="Times New Roman"/>
              </a:rPr>
              <a:t>? (На основе условия задачи укажите два типа источников. </a:t>
            </a:r>
            <a:r>
              <a:rPr lang="ru-RU" b="1" i="1" dirty="0">
                <a:latin typeface="Times New Roman"/>
              </a:rPr>
              <a:t>Не следует выписывать упомянутые в условии виды деятельности</a:t>
            </a:r>
            <a:r>
              <a:rPr lang="ru-RU" b="1" dirty="0">
                <a:latin typeface="Times New Roman"/>
              </a:rPr>
              <a:t>.) Какие ещё функции выполняет семья? (Укажите любые две функции не из условия задачи.)</a:t>
            </a:r>
            <a:endParaRPr lang="ru-RU" b="1" dirty="0"/>
          </a:p>
        </p:txBody>
      </p:sp>
    </p:spTree>
    <p:extLst>
      <p:ext uri="{BB962C8B-B14F-4D97-AF65-F5344CB8AC3E}">
        <p14:creationId xmlns:p14="http://schemas.microsoft.com/office/powerpoint/2010/main" val="2648483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830" y="95534"/>
            <a:ext cx="12069170" cy="900754"/>
          </a:xfrm>
          <a:solidFill>
            <a:schemeClr val="bg2"/>
          </a:solidFill>
        </p:spPr>
        <p:txBody>
          <a:bodyPr>
            <a:normAutofit/>
          </a:bodyPr>
          <a:lstStyle/>
          <a:p>
            <a:r>
              <a:rPr lang="ru-RU" b="1" dirty="0" smtClean="0"/>
              <a:t>Задание </a:t>
            </a:r>
            <a:r>
              <a:rPr lang="en-US" b="1" dirty="0" smtClean="0"/>
              <a:t>23</a:t>
            </a:r>
            <a:endParaRPr lang="ru-RU" b="1" dirty="0"/>
          </a:p>
        </p:txBody>
      </p:sp>
      <p:sp>
        <p:nvSpPr>
          <p:cNvPr id="3" name="Объект 2"/>
          <p:cNvSpPr>
            <a:spLocks noGrp="1"/>
          </p:cNvSpPr>
          <p:nvPr>
            <p:ph idx="1"/>
          </p:nvPr>
        </p:nvSpPr>
        <p:spPr>
          <a:xfrm>
            <a:off x="122830" y="996288"/>
            <a:ext cx="12069170" cy="5759354"/>
          </a:xfrm>
          <a:solidFill>
            <a:schemeClr val="accent2">
              <a:lumMod val="20000"/>
              <a:lumOff val="80000"/>
            </a:schemeClr>
          </a:solidFill>
        </p:spPr>
        <p:txBody>
          <a:bodyPr>
            <a:normAutofit fontScale="85000" lnSpcReduction="20000"/>
          </a:bodyPr>
          <a:lstStyle/>
          <a:p>
            <a:endParaRPr lang="ru-RU" sz="2000" dirty="0">
              <a:solidFill>
                <a:srgbClr val="000000"/>
              </a:solidFill>
              <a:latin typeface="Arial"/>
            </a:endParaRPr>
          </a:p>
          <a:p>
            <a:pPr marR="16380"/>
            <a:r>
              <a:rPr lang="ru-RU" sz="4200" b="1" dirty="0">
                <a:latin typeface="Arial"/>
              </a:rPr>
              <a:t>Проверяет знание и понимание ценностей, принципов и норм, закреплённых в Конституции Российской Федерации. </a:t>
            </a:r>
          </a:p>
          <a:p>
            <a:r>
              <a:rPr lang="ru-RU" sz="4200" b="1" dirty="0">
                <a:latin typeface="Times New Roman"/>
              </a:rPr>
              <a:t>Конституцию Российской Федерации называют социально-ценностной конституцией. </a:t>
            </a:r>
          </a:p>
          <a:p>
            <a:r>
              <a:rPr lang="ru-RU" sz="4200" b="1" dirty="0">
                <a:latin typeface="Times New Roman"/>
              </a:rPr>
              <a:t>На основе положений Конституции </a:t>
            </a:r>
            <a:r>
              <a:rPr lang="ru-RU" sz="4200" b="1" dirty="0" smtClean="0">
                <a:latin typeface="Times New Roman"/>
              </a:rPr>
              <a:t>РФ</a:t>
            </a:r>
            <a:r>
              <a:rPr lang="en-US" sz="4200" b="1" dirty="0" smtClean="0">
                <a:latin typeface="Times New Roman"/>
              </a:rPr>
              <a:t> </a:t>
            </a:r>
            <a:r>
              <a:rPr lang="ru-RU" sz="4200" b="1" dirty="0" smtClean="0">
                <a:latin typeface="Times New Roman"/>
              </a:rPr>
              <a:t>приведите </a:t>
            </a:r>
            <a:r>
              <a:rPr lang="ru-RU" sz="4200" b="1" dirty="0">
                <a:latin typeface="Times New Roman"/>
              </a:rPr>
              <a:t>три объяснения этой характеристики. (</a:t>
            </a:r>
            <a:r>
              <a:rPr lang="ru-RU" sz="4200" b="1" i="1" dirty="0">
                <a:latin typeface="Times New Roman"/>
              </a:rPr>
              <a:t>Каждое объяснение должно быть сформулировано как распространённое предложение с опорой на конкретное положение Конституции </a:t>
            </a:r>
            <a:r>
              <a:rPr lang="ru-RU" sz="4200" b="1" i="1" dirty="0" smtClean="0">
                <a:latin typeface="Times New Roman"/>
              </a:rPr>
              <a:t>РФ. </a:t>
            </a:r>
            <a:r>
              <a:rPr lang="ru-RU" sz="4200" b="1" i="1" dirty="0">
                <a:latin typeface="Times New Roman"/>
              </a:rPr>
              <a:t>Обращаем внимание, что правильное выполнение задания не требует указания в ответе номеров соответствующих статей Конституции и дословного воспроизведения их содержания</a:t>
            </a:r>
            <a:r>
              <a:rPr lang="ru-RU" sz="4200" b="1" dirty="0">
                <a:latin typeface="Times New Roman"/>
              </a:rPr>
              <a:t>)</a:t>
            </a:r>
            <a:endParaRPr lang="ru-RU" sz="4200" b="1" dirty="0"/>
          </a:p>
        </p:txBody>
      </p:sp>
    </p:spTree>
    <p:extLst>
      <p:ext uri="{BB962C8B-B14F-4D97-AF65-F5344CB8AC3E}">
        <p14:creationId xmlns:p14="http://schemas.microsoft.com/office/powerpoint/2010/main" val="11517107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534" y="0"/>
            <a:ext cx="12096466" cy="996288"/>
          </a:xfrm>
          <a:solidFill>
            <a:schemeClr val="bg2"/>
          </a:solidFill>
        </p:spPr>
        <p:txBody>
          <a:bodyPr>
            <a:normAutofit/>
          </a:bodyPr>
          <a:lstStyle/>
          <a:p>
            <a:r>
              <a:rPr lang="ru-RU" b="1" dirty="0" smtClean="0"/>
              <a:t>Задание </a:t>
            </a:r>
            <a:r>
              <a:rPr lang="en-US" b="1" dirty="0" smtClean="0"/>
              <a:t>24</a:t>
            </a:r>
            <a:endParaRPr lang="ru-RU" b="1" dirty="0"/>
          </a:p>
        </p:txBody>
      </p:sp>
      <p:sp>
        <p:nvSpPr>
          <p:cNvPr id="3" name="Объект 2"/>
          <p:cNvSpPr>
            <a:spLocks noGrp="1"/>
          </p:cNvSpPr>
          <p:nvPr>
            <p:ph idx="1"/>
          </p:nvPr>
        </p:nvSpPr>
        <p:spPr>
          <a:xfrm>
            <a:off x="95534" y="996288"/>
            <a:ext cx="12096466" cy="5759354"/>
          </a:xfrm>
          <a:solidFill>
            <a:schemeClr val="accent2">
              <a:lumMod val="20000"/>
              <a:lumOff val="80000"/>
            </a:schemeClr>
          </a:solidFill>
        </p:spPr>
        <p:txBody>
          <a:bodyPr>
            <a:normAutofit fontScale="92500"/>
          </a:bodyPr>
          <a:lstStyle/>
          <a:p>
            <a:endParaRPr lang="ru-RU" sz="1800" dirty="0">
              <a:solidFill>
                <a:srgbClr val="000000"/>
              </a:solidFill>
              <a:latin typeface="Arial"/>
            </a:endParaRPr>
          </a:p>
          <a:p>
            <a:pPr marR="20410"/>
            <a:r>
              <a:rPr lang="ru-RU" sz="3200" b="1" dirty="0">
                <a:latin typeface="Arial"/>
              </a:rPr>
              <a:t>Проверяет умение подготавливать доклад по определённой теме. </a:t>
            </a:r>
          </a:p>
          <a:p>
            <a:r>
              <a:rPr lang="ru-RU" sz="3600" b="1" dirty="0">
                <a:latin typeface="Times New Roman"/>
              </a:rPr>
              <a:t>24.Используя обществоведческие знания, составьте сложный план, позволяющий раскрыть по существу тему «Налоги». Сложный план должен содержать не менее трёх пунктов, непосредственно раскрывающих тему по существу, из которых два или более детализированы в подпунктах. </a:t>
            </a:r>
          </a:p>
          <a:p>
            <a:r>
              <a:rPr lang="ru-RU" sz="3600" b="1" i="1" dirty="0">
                <a:latin typeface="Times New Roman"/>
              </a:rPr>
              <a:t>(Количество подпунктов каждого детализированного пункта должно быть не менее трёх, за исключением случаев, когда с точки зрения общественных наук возможны только два подпункта)</a:t>
            </a:r>
            <a:endParaRPr lang="ru-RU" sz="3600" b="1" dirty="0"/>
          </a:p>
        </p:txBody>
      </p:sp>
    </p:spTree>
    <p:extLst>
      <p:ext uri="{BB962C8B-B14F-4D97-AF65-F5344CB8AC3E}">
        <p14:creationId xmlns:p14="http://schemas.microsoft.com/office/powerpoint/2010/main" val="31678597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65126"/>
            <a:ext cx="5554639" cy="6388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3688" y="947452"/>
            <a:ext cx="6136394" cy="5651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98721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914399"/>
          </a:xfrm>
          <a:solidFill>
            <a:schemeClr val="bg1">
              <a:lumMod val="95000"/>
            </a:schemeClr>
          </a:solidFill>
        </p:spPr>
        <p:txBody>
          <a:bodyPr/>
          <a:lstStyle/>
          <a:p>
            <a:r>
              <a:rPr lang="ru-RU" dirty="0" smtClean="0"/>
              <a:t>ЗАДАНИЕ 25</a:t>
            </a:r>
            <a:endParaRPr lang="ru-RU" dirty="0"/>
          </a:p>
        </p:txBody>
      </p:sp>
      <p:sp>
        <p:nvSpPr>
          <p:cNvPr id="3" name="Объект 2"/>
          <p:cNvSpPr>
            <a:spLocks noGrp="1"/>
          </p:cNvSpPr>
          <p:nvPr>
            <p:ph idx="1"/>
          </p:nvPr>
        </p:nvSpPr>
        <p:spPr>
          <a:xfrm>
            <a:off x="0" y="914400"/>
            <a:ext cx="12192000" cy="5943600"/>
          </a:xfrm>
        </p:spPr>
        <p:txBody>
          <a:bodyPr>
            <a:normAutofit fontScale="92500"/>
          </a:bodyPr>
          <a:lstStyle/>
          <a:p>
            <a:endParaRPr lang="ru-RU" sz="2000" dirty="0">
              <a:solidFill>
                <a:srgbClr val="000000"/>
              </a:solidFill>
              <a:latin typeface="Times New Roman"/>
            </a:endParaRPr>
          </a:p>
          <a:p>
            <a:r>
              <a:rPr lang="ru-RU" sz="4000" b="1" dirty="0">
                <a:latin typeface="Times New Roman"/>
              </a:rPr>
              <a:t>25. Обоснуйте необходимость налогов для развития экономики. (</a:t>
            </a:r>
            <a:r>
              <a:rPr lang="ru-RU" sz="4000" b="1" i="1" dirty="0">
                <a:latin typeface="Times New Roman"/>
              </a:rPr>
              <a:t>Обоснование может быть дано в одном или нескольких распространённых предложениях</a:t>
            </a:r>
            <a:r>
              <a:rPr lang="ru-RU" sz="4000" b="1" dirty="0">
                <a:latin typeface="Times New Roman"/>
              </a:rPr>
              <a:t>) </a:t>
            </a:r>
          </a:p>
          <a:p>
            <a:r>
              <a:rPr lang="ru-RU" sz="4000" b="1" dirty="0">
                <a:latin typeface="Times New Roman"/>
              </a:rPr>
              <a:t>Какие налоги/сборы уплачивают граждане Российской Федерации? (Назовите любые три </a:t>
            </a:r>
            <a:r>
              <a:rPr lang="ru-RU" sz="4000" b="1">
                <a:latin typeface="Times New Roman"/>
              </a:rPr>
              <a:t>налога/сбора</a:t>
            </a:r>
            <a:r>
              <a:rPr lang="ru-RU" sz="4000" b="1" smtClean="0">
                <a:latin typeface="Times New Roman"/>
              </a:rPr>
              <a:t>)</a:t>
            </a:r>
          </a:p>
          <a:p>
            <a:r>
              <a:rPr lang="ru-RU" sz="4000" b="1" smtClean="0">
                <a:latin typeface="Times New Roman"/>
              </a:rPr>
              <a:t> </a:t>
            </a:r>
            <a:r>
              <a:rPr lang="ru-RU" sz="4000" b="1" dirty="0">
                <a:latin typeface="Times New Roman"/>
              </a:rPr>
              <a:t>Для каждого из них приведите по одному примеру, иллюстрирующему реализацию любой функции налогов. (</a:t>
            </a:r>
            <a:r>
              <a:rPr lang="ru-RU" sz="4000" b="1" i="1" dirty="0">
                <a:latin typeface="Times New Roman"/>
              </a:rPr>
              <a:t>Каждый пример должен быть сформулирован развёрнуто. В совокупности примеры должны иллюстрировать три различные функции</a:t>
            </a:r>
            <a:r>
              <a:rPr lang="ru-RU" sz="4000" b="1" dirty="0">
                <a:latin typeface="Times New Roman"/>
              </a:rPr>
              <a:t>.)</a:t>
            </a:r>
            <a:endParaRPr lang="ru-RU" sz="4000" b="1" dirty="0"/>
          </a:p>
        </p:txBody>
      </p:sp>
    </p:spTree>
    <p:extLst>
      <p:ext uri="{BB962C8B-B14F-4D97-AF65-F5344CB8AC3E}">
        <p14:creationId xmlns:p14="http://schemas.microsoft.com/office/powerpoint/2010/main" val="36402792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668740"/>
          </a:xfrm>
          <a:solidFill>
            <a:schemeClr val="accent2">
              <a:lumMod val="20000"/>
              <a:lumOff val="80000"/>
            </a:schemeClr>
          </a:solidFill>
        </p:spPr>
        <p:txBody>
          <a:bodyPr>
            <a:normAutofit fontScale="90000"/>
          </a:bodyPr>
          <a:lstStyle/>
          <a:p>
            <a:r>
              <a:rPr lang="ru-RU" b="1" dirty="0">
                <a:latin typeface="TimesNewRoman,Bold"/>
              </a:rPr>
              <a:t>Структура варианта КИМ ЕГЭ</a:t>
            </a:r>
            <a:endParaRPr lang="ru-RU" dirty="0"/>
          </a:p>
        </p:txBody>
      </p:sp>
      <p:sp>
        <p:nvSpPr>
          <p:cNvPr id="3" name="Объект 2"/>
          <p:cNvSpPr>
            <a:spLocks noGrp="1"/>
          </p:cNvSpPr>
          <p:nvPr>
            <p:ph idx="1"/>
          </p:nvPr>
        </p:nvSpPr>
        <p:spPr>
          <a:xfrm>
            <a:off x="0" y="668741"/>
            <a:ext cx="12091916" cy="6086901"/>
          </a:xfrm>
          <a:solidFill>
            <a:schemeClr val="bg2"/>
          </a:solidFill>
        </p:spPr>
        <p:txBody>
          <a:bodyPr>
            <a:normAutofit/>
          </a:bodyPr>
          <a:lstStyle/>
          <a:p>
            <a:r>
              <a:rPr lang="ru-RU" b="1" dirty="0">
                <a:latin typeface="Times New Roman" panose="02020603050405020304" pitchFamily="18" charset="0"/>
                <a:cs typeface="Times New Roman" panose="02020603050405020304" pitchFamily="18" charset="0"/>
              </a:rPr>
              <a:t>Каждый вариант экзаменационной работы состоит из двух </a:t>
            </a:r>
            <a:r>
              <a:rPr lang="ru-RU" b="1" dirty="0" smtClean="0">
                <a:latin typeface="Times New Roman" panose="02020603050405020304" pitchFamily="18" charset="0"/>
                <a:cs typeface="Times New Roman" panose="02020603050405020304" pitchFamily="18" charset="0"/>
              </a:rPr>
              <a:t>частей включает </a:t>
            </a:r>
            <a:r>
              <a:rPr lang="ru-RU" b="1" dirty="0">
                <a:latin typeface="Times New Roman" panose="02020603050405020304" pitchFamily="18" charset="0"/>
                <a:cs typeface="Times New Roman" panose="02020603050405020304" pitchFamily="18" charset="0"/>
              </a:rPr>
              <a:t>в себя 25 заданий, различающихся формой и уровнем сложности.</a:t>
            </a:r>
          </a:p>
          <a:p>
            <a:r>
              <a:rPr lang="ru-RU" b="1" dirty="0">
                <a:latin typeface="Times New Roman" panose="02020603050405020304" pitchFamily="18" charset="0"/>
                <a:cs typeface="Times New Roman" panose="02020603050405020304" pitchFamily="18" charset="0"/>
              </a:rPr>
              <a:t>Часть 1 содержит 16 заданий с кратким ответом.</a:t>
            </a:r>
          </a:p>
          <a:p>
            <a:r>
              <a:rPr lang="ru-RU" b="1" dirty="0">
                <a:latin typeface="Times New Roman" panose="02020603050405020304" pitchFamily="18" charset="0"/>
                <a:cs typeface="Times New Roman" panose="02020603050405020304" pitchFamily="18" charset="0"/>
              </a:rPr>
              <a:t>В экзаменационной работе предложены следующие </a:t>
            </a:r>
            <a:r>
              <a:rPr lang="ru-RU" b="1" dirty="0" smtClean="0">
                <a:latin typeface="Times New Roman" panose="02020603050405020304" pitchFamily="18" charset="0"/>
                <a:cs typeface="Times New Roman" panose="02020603050405020304" pitchFamily="18" charset="0"/>
              </a:rPr>
              <a:t>разновидности</a:t>
            </a:r>
            <a:r>
              <a:rPr lang="en-US" b="1" dirty="0" smtClean="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заданий </a:t>
            </a:r>
            <a:r>
              <a:rPr lang="ru-RU" b="1" dirty="0">
                <a:latin typeface="Times New Roman" panose="02020603050405020304" pitchFamily="18" charset="0"/>
                <a:cs typeface="Times New Roman" panose="02020603050405020304" pitchFamily="18" charset="0"/>
              </a:rPr>
              <a:t>с кратким ответом:</a:t>
            </a:r>
          </a:p>
          <a:p>
            <a:r>
              <a:rPr lang="ru-RU" b="1" dirty="0">
                <a:latin typeface="Times New Roman" panose="02020603050405020304" pitchFamily="18" charset="0"/>
                <a:cs typeface="Times New Roman" panose="02020603050405020304" pitchFamily="18" charset="0"/>
              </a:rPr>
              <a:t>– задания на выбор и запись нескольких правильных ответов из</a:t>
            </a:r>
          </a:p>
          <a:p>
            <a:r>
              <a:rPr lang="ru-RU" b="1" dirty="0">
                <a:latin typeface="Times New Roman" panose="02020603050405020304" pitchFamily="18" charset="0"/>
                <a:cs typeface="Times New Roman" panose="02020603050405020304" pitchFamily="18" charset="0"/>
              </a:rPr>
              <a:t>предложенного перечня ответов;</a:t>
            </a:r>
          </a:p>
          <a:p>
            <a:r>
              <a:rPr lang="ru-RU" b="1" dirty="0">
                <a:latin typeface="Times New Roman" panose="02020603050405020304" pitchFamily="18" charset="0"/>
                <a:cs typeface="Times New Roman" panose="02020603050405020304" pitchFamily="18" charset="0"/>
              </a:rPr>
              <a:t>– задание на установление соответствия позиций, представленных в </a:t>
            </a:r>
            <a:r>
              <a:rPr lang="ru-RU" b="1" dirty="0" smtClean="0">
                <a:latin typeface="Times New Roman" panose="02020603050405020304" pitchFamily="18" charset="0"/>
                <a:cs typeface="Times New Roman" panose="02020603050405020304" pitchFamily="18" charset="0"/>
              </a:rPr>
              <a:t>двух множествах</a:t>
            </a:r>
            <a:r>
              <a:rPr lang="ru-RU" b="1"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Ответ на каждое из заданий части 1 даётся в виде </a:t>
            </a:r>
            <a:r>
              <a:rPr lang="ru-RU" b="1" dirty="0" smtClean="0">
                <a:latin typeface="Times New Roman" panose="02020603050405020304" pitchFamily="18" charset="0"/>
                <a:cs typeface="Times New Roman" panose="02020603050405020304" pitchFamily="18" charset="0"/>
              </a:rPr>
              <a:t>последовательности цифр</a:t>
            </a:r>
            <a:r>
              <a:rPr lang="ru-RU" b="1" dirty="0">
                <a:latin typeface="Times New Roman" panose="02020603050405020304" pitchFamily="18" charset="0"/>
                <a:cs typeface="Times New Roman" panose="02020603050405020304" pitchFamily="18" charset="0"/>
              </a:rPr>
              <a:t>, записанных без пробелов и разделительных символов</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593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12797"/>
          </a:xfrm>
          <a:solidFill>
            <a:schemeClr val="bg2"/>
          </a:solidFill>
        </p:spPr>
        <p:txBody>
          <a:bodyPr>
            <a:normAutofit fontScale="90000"/>
          </a:bodyPr>
          <a:lstStyle/>
          <a:p>
            <a:endParaRPr lang="ru-RU" dirty="0"/>
          </a:p>
        </p:txBody>
      </p:sp>
      <p:sp>
        <p:nvSpPr>
          <p:cNvPr id="3" name="Объект 2"/>
          <p:cNvSpPr>
            <a:spLocks noGrp="1"/>
          </p:cNvSpPr>
          <p:nvPr>
            <p:ph idx="1"/>
          </p:nvPr>
        </p:nvSpPr>
        <p:spPr>
          <a:xfrm>
            <a:off x="0" y="968991"/>
            <a:ext cx="12192000" cy="5207972"/>
          </a:xfrm>
          <a:solidFill>
            <a:schemeClr val="accent2">
              <a:lumMod val="20000"/>
              <a:lumOff val="80000"/>
            </a:schemeClr>
          </a:solidFill>
        </p:spPr>
        <p:txBody>
          <a:bodyPr>
            <a:normAutofit fontScale="25000" lnSpcReduction="20000"/>
          </a:bodyPr>
          <a:lstStyle/>
          <a:p>
            <a:endParaRPr lang="ru-RU" sz="2000" dirty="0">
              <a:solidFill>
                <a:srgbClr val="000000"/>
              </a:solidFill>
              <a:latin typeface="Arial"/>
            </a:endParaRPr>
          </a:p>
          <a:p>
            <a:pPr marR="25810"/>
            <a:r>
              <a:rPr lang="ru-RU" sz="11200" b="1" dirty="0">
                <a:latin typeface="Arial"/>
              </a:rPr>
              <a:t>Часть 2 состоит из 9 заданий с развернутым ответом </a:t>
            </a:r>
          </a:p>
          <a:p>
            <a:pPr marR="12530"/>
            <a:r>
              <a:rPr lang="ru-RU" sz="11200" b="1" dirty="0">
                <a:latin typeface="Arial"/>
              </a:rPr>
              <a:t>Задания с развёрнутым ответом значительно увеличивают дифференцирующую способность экзаменационной работы, тем самым помогая выявить экзаменуемых с наиболее высоким уровнем обществоведческой подготовки. </a:t>
            </a:r>
          </a:p>
          <a:p>
            <a:pPr marR="12080"/>
            <a:r>
              <a:rPr lang="ru-RU" sz="11200" b="1" dirty="0">
                <a:latin typeface="Arial"/>
              </a:rPr>
              <a:t>Разные типы заданий с развёрнутым ответом в совокупности позволяют проверить качественное овладение содержанием учебного предмета и </a:t>
            </a:r>
            <a:r>
              <a:rPr lang="ru-RU" sz="11200" b="1" dirty="0" err="1">
                <a:latin typeface="Arial"/>
              </a:rPr>
              <a:t>сформированность</a:t>
            </a:r>
            <a:r>
              <a:rPr lang="ru-RU" sz="11200" b="1" dirty="0">
                <a:latin typeface="Arial"/>
              </a:rPr>
              <a:t> у экзаменуемых сложных умений и способов действий. К их числу относятся умения развернуто формулировать и логично излагать свои мысли, оценки, прогнозы, аргументы; делать выводы; использовать полученные знания в смоделированных жизненных ситуациях; конкретизировать теоретические знания и применять их при решении проблемных задач, для прогнозирования и обоснования социальных явлений и процессов.</a:t>
            </a:r>
            <a:endParaRPr lang="ru-RU" sz="11200" b="1" dirty="0"/>
          </a:p>
        </p:txBody>
      </p:sp>
    </p:spTree>
    <p:extLst>
      <p:ext uri="{BB962C8B-B14F-4D97-AF65-F5344CB8AC3E}">
        <p14:creationId xmlns:p14="http://schemas.microsoft.com/office/powerpoint/2010/main" val="3000932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A185DB0-566A-1E49-997C-177202DD9AB3}"/>
              </a:ext>
            </a:extLst>
          </p:cNvPr>
          <p:cNvSpPr>
            <a:spLocks noGrp="1"/>
          </p:cNvSpPr>
          <p:nvPr>
            <p:ph idx="1"/>
          </p:nvPr>
        </p:nvSpPr>
        <p:spPr>
          <a:xfrm>
            <a:off x="163773" y="177421"/>
            <a:ext cx="12028227" cy="6680579"/>
          </a:xfrm>
          <a:solidFill>
            <a:schemeClr val="accent2">
              <a:lumMod val="20000"/>
              <a:lumOff val="80000"/>
            </a:schemeClr>
          </a:solidFill>
        </p:spPr>
        <p:txBody>
          <a:bodyPr>
            <a:noAutofit/>
          </a:bodyPr>
          <a:lstStyle/>
          <a:p>
            <a:r>
              <a:rPr lang="ru-RU" sz="2000" b="1" dirty="0">
                <a:latin typeface="TimesNewRoman"/>
              </a:rPr>
              <a:t>Задание 1 – понятийное задание базового уровня – нацелено </a:t>
            </a:r>
            <a:r>
              <a:rPr lang="ru-RU" sz="2000" b="1" dirty="0" smtClean="0">
                <a:latin typeface="TimesNewRoman"/>
              </a:rPr>
              <a:t>на проверку </a:t>
            </a:r>
          </a:p>
          <a:p>
            <a:pPr marL="0" indent="0">
              <a:buNone/>
            </a:pPr>
            <a:r>
              <a:rPr lang="ru-RU" sz="2000" b="1" dirty="0" err="1" smtClean="0">
                <a:latin typeface="TimesNewRoman"/>
              </a:rPr>
              <a:t>сформированности</a:t>
            </a:r>
            <a:r>
              <a:rPr lang="ru-RU" sz="2000" b="1" dirty="0" smtClean="0">
                <a:latin typeface="TimesNewRoman"/>
              </a:rPr>
              <a:t>   знаний </a:t>
            </a:r>
            <a:r>
              <a:rPr lang="ru-RU" sz="2000" b="1" dirty="0">
                <a:latin typeface="TimesNewRoman"/>
              </a:rPr>
              <a:t>об обществе как </a:t>
            </a:r>
            <a:r>
              <a:rPr lang="ru-RU" sz="2000" b="1" dirty="0" smtClean="0">
                <a:latin typeface="TimesNewRoman"/>
              </a:rPr>
              <a:t>целостной развивающейся </a:t>
            </a:r>
            <a:r>
              <a:rPr lang="ru-RU" sz="2000" b="1" dirty="0">
                <a:latin typeface="TimesNewRoman"/>
              </a:rPr>
              <a:t>системе в единстве </a:t>
            </a:r>
            <a:endParaRPr lang="ru-RU" sz="2000" b="1" dirty="0" smtClean="0">
              <a:latin typeface="TimesNewRoman"/>
            </a:endParaRPr>
          </a:p>
          <a:p>
            <a:pPr marL="0" indent="0">
              <a:buNone/>
            </a:pPr>
            <a:r>
              <a:rPr lang="ru-RU" sz="2000" b="1" dirty="0" smtClean="0">
                <a:latin typeface="TimesNewRoman"/>
              </a:rPr>
              <a:t>и </a:t>
            </a:r>
            <a:r>
              <a:rPr lang="ru-RU" sz="2000" b="1" dirty="0">
                <a:latin typeface="TimesNewRoman"/>
              </a:rPr>
              <a:t>взаимодействии его  </a:t>
            </a:r>
            <a:r>
              <a:rPr lang="ru-RU" sz="2000" b="1" dirty="0" smtClean="0">
                <a:latin typeface="TimesNewRoman"/>
              </a:rPr>
              <a:t>основных сфер и </a:t>
            </a:r>
            <a:r>
              <a:rPr lang="ru-RU" sz="2000" b="1" dirty="0">
                <a:latin typeface="TimesNewRoman"/>
              </a:rPr>
              <a:t>институтов. На первой позиции в различных </a:t>
            </a:r>
            <a:endParaRPr lang="ru-RU" sz="2000" b="1" dirty="0" smtClean="0">
              <a:latin typeface="TimesNewRoman"/>
            </a:endParaRPr>
          </a:p>
          <a:p>
            <a:pPr marL="0" indent="0">
              <a:buNone/>
            </a:pPr>
            <a:r>
              <a:rPr lang="ru-RU" sz="2000" b="1" dirty="0" smtClean="0">
                <a:latin typeface="TimesNewRoman"/>
              </a:rPr>
              <a:t>вариантах </a:t>
            </a:r>
            <a:r>
              <a:rPr lang="ru-RU" sz="2000" b="1" dirty="0">
                <a:latin typeface="TimesNewRoman"/>
              </a:rPr>
              <a:t>КИМ </a:t>
            </a:r>
            <a:r>
              <a:rPr lang="ru-RU" sz="2000" b="1" dirty="0" smtClean="0">
                <a:latin typeface="TimesNewRoman"/>
              </a:rPr>
              <a:t>находятся задания </a:t>
            </a:r>
            <a:r>
              <a:rPr lang="ru-RU" sz="2000" b="1" dirty="0">
                <a:latin typeface="TimesNewRoman"/>
              </a:rPr>
              <a:t>одного уровня сложности, которые позволяют проверить </a:t>
            </a:r>
            <a:endParaRPr lang="ru-RU" sz="2000" b="1" dirty="0" smtClean="0">
              <a:latin typeface="TimesNewRoman"/>
            </a:endParaRPr>
          </a:p>
          <a:p>
            <a:pPr marL="0" indent="0">
              <a:buNone/>
            </a:pPr>
            <a:r>
              <a:rPr lang="ru-RU" sz="2000" b="1" dirty="0" smtClean="0">
                <a:latin typeface="TimesNewRoman"/>
              </a:rPr>
              <a:t>одни </a:t>
            </a:r>
            <a:r>
              <a:rPr lang="ru-RU" sz="2000" b="1" dirty="0">
                <a:latin typeface="TimesNewRoman"/>
              </a:rPr>
              <a:t>и </a:t>
            </a:r>
            <a:r>
              <a:rPr lang="ru-RU" sz="2000" b="1" dirty="0" smtClean="0">
                <a:latin typeface="TimesNewRoman"/>
              </a:rPr>
              <a:t>те же </a:t>
            </a:r>
            <a:r>
              <a:rPr lang="ru-RU" sz="2000" b="1" dirty="0">
                <a:latin typeface="TimesNewRoman"/>
              </a:rPr>
              <a:t>умения на  </a:t>
            </a:r>
            <a:r>
              <a:rPr lang="ru-RU" sz="2000" b="1" dirty="0" smtClean="0">
                <a:latin typeface="TimesNewRoman"/>
              </a:rPr>
              <a:t>различных </a:t>
            </a:r>
            <a:r>
              <a:rPr lang="ru-RU" sz="2000" b="1" dirty="0">
                <a:latin typeface="TimesNewRoman"/>
              </a:rPr>
              <a:t>элементах содержания.</a:t>
            </a:r>
          </a:p>
          <a:p>
            <a:r>
              <a:rPr lang="ru-RU" sz="2000" b="1" dirty="0">
                <a:latin typeface="TimesNewRoman"/>
              </a:rPr>
              <a:t>Задания 2–16 базового и повышенного уровней направлены </a:t>
            </a:r>
            <a:r>
              <a:rPr lang="ru-RU" sz="2000" b="1" dirty="0" smtClean="0">
                <a:latin typeface="TimesNewRoman"/>
              </a:rPr>
              <a:t>на проверку </a:t>
            </a:r>
          </a:p>
          <a:p>
            <a:pPr marL="0" indent="0">
              <a:buNone/>
            </a:pPr>
            <a:r>
              <a:rPr lang="ru-RU" sz="2000" b="1" dirty="0" err="1" smtClean="0">
                <a:latin typeface="TimesNewRoman"/>
              </a:rPr>
              <a:t>сформированности</a:t>
            </a:r>
            <a:r>
              <a:rPr lang="ru-RU" sz="2000" b="1" dirty="0" smtClean="0">
                <a:latin typeface="TimesNewRoman"/>
              </a:rPr>
              <a:t> </a:t>
            </a:r>
            <a:r>
              <a:rPr lang="ru-RU" sz="2000" b="1" dirty="0">
                <a:latin typeface="TimesNewRoman"/>
              </a:rPr>
              <a:t>знаний об обществе как </a:t>
            </a:r>
            <a:r>
              <a:rPr lang="ru-RU" sz="2000" b="1" dirty="0" smtClean="0">
                <a:latin typeface="TimesNewRoman"/>
              </a:rPr>
              <a:t>целостной развивающейся </a:t>
            </a:r>
            <a:r>
              <a:rPr lang="ru-RU" sz="2000" b="1" dirty="0">
                <a:latin typeface="TimesNewRoman"/>
              </a:rPr>
              <a:t>системе в единстве </a:t>
            </a:r>
            <a:endParaRPr lang="ru-RU" sz="2000" b="1" dirty="0" smtClean="0">
              <a:latin typeface="TimesNewRoman"/>
            </a:endParaRPr>
          </a:p>
          <a:p>
            <a:pPr marL="0" indent="0">
              <a:buNone/>
            </a:pPr>
            <a:r>
              <a:rPr lang="ru-RU" sz="2000" b="1" dirty="0" smtClean="0">
                <a:latin typeface="TimesNewRoman"/>
              </a:rPr>
              <a:t>и взаимодействии </a:t>
            </a:r>
            <a:r>
              <a:rPr lang="ru-RU" sz="2000" b="1" dirty="0">
                <a:latin typeface="TimesNewRoman"/>
              </a:rPr>
              <a:t>его основных </a:t>
            </a:r>
            <a:r>
              <a:rPr lang="ru-RU" sz="2000" b="1" dirty="0" smtClean="0">
                <a:latin typeface="TimesNewRoman"/>
              </a:rPr>
              <a:t>сфер и </a:t>
            </a:r>
            <a:r>
              <a:rPr lang="ru-RU" sz="2000" b="1" dirty="0">
                <a:latin typeface="TimesNewRoman"/>
              </a:rPr>
              <a:t>институтов, </a:t>
            </a:r>
            <a:r>
              <a:rPr lang="ru-RU" sz="2000" b="1" dirty="0" err="1">
                <a:latin typeface="TimesNewRoman"/>
              </a:rPr>
              <a:t>сформированности</a:t>
            </a:r>
            <a:r>
              <a:rPr lang="ru-RU" sz="2000" b="1" dirty="0">
                <a:latin typeface="TimesNewRoman"/>
              </a:rPr>
              <a:t> представлений об </a:t>
            </a:r>
            <a:endParaRPr lang="ru-RU" sz="2000" b="1" dirty="0" smtClean="0">
              <a:latin typeface="TimesNewRoman"/>
            </a:endParaRPr>
          </a:p>
          <a:p>
            <a:pPr marL="0" indent="0">
              <a:buNone/>
            </a:pPr>
            <a:r>
              <a:rPr lang="ru-RU" sz="2000" b="1" dirty="0" smtClean="0">
                <a:latin typeface="TimesNewRoman"/>
              </a:rPr>
              <a:t>основных тенденциях и </a:t>
            </a:r>
            <a:r>
              <a:rPr lang="ru-RU" sz="2000" b="1" dirty="0">
                <a:latin typeface="TimesNewRoman"/>
              </a:rPr>
              <a:t>возможных перспективах развития мирового сообщества,</a:t>
            </a:r>
          </a:p>
          <a:p>
            <a:pPr marL="0" indent="0">
              <a:buNone/>
            </a:pPr>
            <a:r>
              <a:rPr lang="ru-RU" sz="2000" b="1" dirty="0" err="1">
                <a:latin typeface="TimesNewRoman"/>
              </a:rPr>
              <a:t>сформированности</a:t>
            </a:r>
            <a:r>
              <a:rPr lang="ru-RU" sz="2000" b="1" dirty="0">
                <a:latin typeface="TimesNewRoman"/>
              </a:rPr>
              <a:t> представлений о методах познания социальных </a:t>
            </a:r>
            <a:r>
              <a:rPr lang="ru-RU" sz="2000" b="1" dirty="0" smtClean="0">
                <a:latin typeface="TimesNewRoman"/>
              </a:rPr>
              <a:t>явлений и </a:t>
            </a:r>
            <a:r>
              <a:rPr lang="ru-RU" sz="2000" b="1" dirty="0">
                <a:latin typeface="TimesNewRoman"/>
              </a:rPr>
              <a:t>процессов, </a:t>
            </a:r>
            <a:endParaRPr lang="ru-RU" sz="2000" b="1" dirty="0" smtClean="0">
              <a:latin typeface="TimesNewRoman"/>
            </a:endParaRPr>
          </a:p>
          <a:p>
            <a:pPr marL="0" indent="0">
              <a:buNone/>
            </a:pPr>
            <a:r>
              <a:rPr lang="ru-RU" sz="2000" b="1" dirty="0" smtClean="0">
                <a:latin typeface="TimesNewRoman"/>
              </a:rPr>
              <a:t>владения </a:t>
            </a:r>
            <a:r>
              <a:rPr lang="ru-RU" sz="2000" b="1" dirty="0">
                <a:latin typeface="TimesNewRoman"/>
              </a:rPr>
              <a:t>базовым понятийным аппаратом социальных </a:t>
            </a:r>
            <a:r>
              <a:rPr lang="ru-RU" sz="2000" b="1" dirty="0" smtClean="0">
                <a:latin typeface="TimesNewRoman"/>
              </a:rPr>
              <a:t>наук; умения </a:t>
            </a:r>
            <a:r>
              <a:rPr lang="ru-RU" sz="2000" b="1" dirty="0">
                <a:latin typeface="TimesNewRoman"/>
              </a:rPr>
              <a:t>применять </a:t>
            </a:r>
            <a:endParaRPr lang="ru-RU" sz="2000" b="1" dirty="0" smtClean="0">
              <a:latin typeface="TimesNewRoman"/>
            </a:endParaRPr>
          </a:p>
          <a:p>
            <a:pPr marL="0" indent="0">
              <a:buNone/>
            </a:pPr>
            <a:r>
              <a:rPr lang="ru-RU" sz="2000" b="1" dirty="0" smtClean="0">
                <a:latin typeface="TimesNewRoman"/>
              </a:rPr>
              <a:t>полученные  знания </a:t>
            </a:r>
            <a:r>
              <a:rPr lang="ru-RU" sz="2000" b="1" dirty="0">
                <a:latin typeface="TimesNewRoman"/>
              </a:rPr>
              <a:t>в повседневной </a:t>
            </a:r>
            <a:r>
              <a:rPr lang="ru-RU" sz="2000" b="1" dirty="0" smtClean="0">
                <a:latin typeface="TimesNewRoman"/>
              </a:rPr>
              <a:t>жизни, прогнозировать </a:t>
            </a:r>
            <a:r>
              <a:rPr lang="ru-RU" sz="2000" b="1" dirty="0">
                <a:latin typeface="TimesNewRoman"/>
              </a:rPr>
              <a:t>последствия принимаемых </a:t>
            </a:r>
            <a:endParaRPr lang="ru-RU" sz="2000" b="1" dirty="0" smtClean="0">
              <a:latin typeface="TimesNewRoman"/>
            </a:endParaRPr>
          </a:p>
          <a:p>
            <a:pPr marL="0" indent="0">
              <a:buNone/>
            </a:pPr>
            <a:r>
              <a:rPr lang="ru-RU" sz="2000" b="1" dirty="0" smtClean="0">
                <a:latin typeface="TimesNewRoman"/>
              </a:rPr>
              <a:t>решений</a:t>
            </a:r>
            <a:r>
              <a:rPr lang="ru-RU" sz="2000" b="1" i="1" dirty="0">
                <a:latin typeface="TimesNewRoman,BoldItalic"/>
              </a:rPr>
              <a:t>.</a:t>
            </a:r>
            <a:endParaRPr lang="ru-RU" sz="1000" b="1" dirty="0"/>
          </a:p>
        </p:txBody>
      </p:sp>
    </p:spTree>
    <p:extLst>
      <p:ext uri="{BB962C8B-B14F-4D97-AF65-F5344CB8AC3E}">
        <p14:creationId xmlns:p14="http://schemas.microsoft.com/office/powerpoint/2010/main" val="2523448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80785"/>
          </a:xfrm>
        </p:spPr>
        <p:txBody>
          <a:bodyPr>
            <a:normAutofit fontScale="90000"/>
          </a:bodyPr>
          <a:lstStyle/>
          <a:p>
            <a:endParaRPr lang="ru-RU" sz="3200" dirty="0"/>
          </a:p>
        </p:txBody>
      </p:sp>
      <p:sp>
        <p:nvSpPr>
          <p:cNvPr id="3" name="Содержимое 2"/>
          <p:cNvSpPr>
            <a:spLocks noGrp="1"/>
          </p:cNvSpPr>
          <p:nvPr>
            <p:ph idx="1"/>
          </p:nvPr>
        </p:nvSpPr>
        <p:spPr>
          <a:xfrm>
            <a:off x="218365" y="239843"/>
            <a:ext cx="11709778" cy="6760564"/>
          </a:xfrm>
          <a:solidFill>
            <a:schemeClr val="accent2">
              <a:lumMod val="20000"/>
              <a:lumOff val="80000"/>
            </a:schemeClr>
          </a:solidFill>
        </p:spPr>
        <p:txBody>
          <a:bodyPr>
            <a:noAutofit/>
          </a:bodyPr>
          <a:lstStyle/>
          <a:p>
            <a:r>
              <a:rPr lang="ru-RU" sz="2400" b="1" dirty="0">
                <a:latin typeface="TimesNewRoman"/>
              </a:rPr>
              <a:t>Задания 2–16 представляют традиционные пять тематических </a:t>
            </a:r>
            <a:r>
              <a:rPr lang="ru-RU" sz="2400" b="1" dirty="0" smtClean="0">
                <a:latin typeface="TimesNewRoman"/>
              </a:rPr>
              <a:t>модулей</a:t>
            </a:r>
          </a:p>
          <a:p>
            <a:r>
              <a:rPr lang="ru-RU" sz="2400" b="1" dirty="0">
                <a:latin typeface="TimesNewRoman"/>
              </a:rPr>
              <a:t>обществоведческого курса: «</a:t>
            </a:r>
            <a:r>
              <a:rPr lang="ru-RU" sz="2400" b="1" dirty="0" smtClean="0">
                <a:latin typeface="TimesNewRoman"/>
              </a:rPr>
              <a:t>Человек в обществе. </a:t>
            </a:r>
            <a:r>
              <a:rPr lang="ru-RU" sz="2400" b="1" dirty="0">
                <a:latin typeface="TimesNewRoman"/>
              </a:rPr>
              <a:t>Д</a:t>
            </a:r>
            <a:r>
              <a:rPr lang="ru-RU" sz="2400" b="1" dirty="0" smtClean="0">
                <a:latin typeface="TimesNewRoman"/>
              </a:rPr>
              <a:t>уховная культура» </a:t>
            </a:r>
            <a:r>
              <a:rPr lang="ru-RU" sz="2400" b="1" dirty="0">
                <a:latin typeface="TimesNewRoman"/>
              </a:rPr>
              <a:t>(задания 2–4), «</a:t>
            </a:r>
            <a:r>
              <a:rPr lang="ru-RU" sz="2400" b="1" dirty="0" smtClean="0">
                <a:latin typeface="TimesNewRoman"/>
              </a:rPr>
              <a:t>Экономическая жизнь общества»  </a:t>
            </a:r>
            <a:r>
              <a:rPr lang="ru-RU" sz="2400" b="1" dirty="0">
                <a:latin typeface="TimesNewRoman"/>
              </a:rPr>
              <a:t>(задания 5–7),</a:t>
            </a:r>
          </a:p>
          <a:p>
            <a:r>
              <a:rPr lang="ru-RU" sz="2400" b="1" dirty="0" smtClean="0">
                <a:latin typeface="TimesNewRoman"/>
              </a:rPr>
              <a:t>«</a:t>
            </a:r>
            <a:r>
              <a:rPr lang="ru-RU" sz="2400" b="1" dirty="0">
                <a:latin typeface="TimesNewRoman"/>
              </a:rPr>
              <a:t>Социальные </a:t>
            </a:r>
            <a:r>
              <a:rPr lang="ru-RU" sz="2400" b="1" dirty="0" smtClean="0">
                <a:latin typeface="TimesNewRoman"/>
              </a:rPr>
              <a:t>сфера</a:t>
            </a:r>
            <a:r>
              <a:rPr lang="ru-RU" sz="2400" b="1" dirty="0" smtClean="0">
                <a:latin typeface="TimesNewRoman"/>
              </a:rPr>
              <a:t>» </a:t>
            </a:r>
            <a:r>
              <a:rPr lang="ru-RU" sz="2400" b="1" dirty="0">
                <a:latin typeface="TimesNewRoman"/>
              </a:rPr>
              <a:t>(задания 8, 9), «</a:t>
            </a:r>
            <a:r>
              <a:rPr lang="ru-RU" sz="2400" b="1" dirty="0" smtClean="0">
                <a:latin typeface="TimesNewRoman"/>
              </a:rPr>
              <a:t>Политическая сфера» </a:t>
            </a:r>
            <a:r>
              <a:rPr lang="ru-RU" sz="2400" b="1" dirty="0">
                <a:latin typeface="TimesNewRoman"/>
              </a:rPr>
              <a:t>(задания 10, 11, 13),</a:t>
            </a:r>
          </a:p>
          <a:p>
            <a:r>
              <a:rPr lang="ru-RU" sz="2400" b="1" dirty="0">
                <a:latin typeface="TimesNewRoman"/>
              </a:rPr>
              <a:t>«Правовое регулирование общественных отношений в Российской</a:t>
            </a:r>
          </a:p>
          <a:p>
            <a:r>
              <a:rPr lang="ru-RU" sz="2400" b="1" dirty="0">
                <a:latin typeface="TimesNewRoman"/>
              </a:rPr>
              <a:t>Федерации» (задания 12, 14–16). Во всех вариантах КИМ задания данной</a:t>
            </a:r>
          </a:p>
          <a:p>
            <a:r>
              <a:rPr lang="ru-RU" sz="2400" b="1" dirty="0">
                <a:latin typeface="TimesNewRoman"/>
              </a:rPr>
              <a:t>части, проверяющие элементы содержания одного и того же тематического</a:t>
            </a:r>
          </a:p>
          <a:p>
            <a:r>
              <a:rPr lang="ru-RU" sz="2400" b="1" dirty="0">
                <a:latin typeface="TimesNewRoman"/>
              </a:rPr>
              <a:t>модуля, находятся под одинаковыми номерами. </a:t>
            </a:r>
            <a:r>
              <a:rPr lang="ru-RU" sz="2400" b="1" dirty="0" smtClean="0">
                <a:latin typeface="TimesNewRoman"/>
              </a:rPr>
              <a:t> Задание 12 во </a:t>
            </a:r>
            <a:r>
              <a:rPr lang="ru-RU" sz="2400" b="1" dirty="0">
                <a:latin typeface="TimesNewRoman"/>
              </a:rPr>
              <a:t>всех вариантах </a:t>
            </a:r>
            <a:r>
              <a:rPr lang="ru-RU" sz="2400" b="1" dirty="0" smtClean="0">
                <a:latin typeface="TimesNewRoman"/>
              </a:rPr>
              <a:t>проверяет </a:t>
            </a:r>
            <a:r>
              <a:rPr lang="ru-RU" sz="2400" b="1" dirty="0">
                <a:latin typeface="TimesNewRoman"/>
              </a:rPr>
              <a:t>знание основ конституционного </a:t>
            </a:r>
            <a:r>
              <a:rPr lang="ru-RU" sz="2400" b="1" dirty="0" smtClean="0">
                <a:latin typeface="TimesNewRoman"/>
              </a:rPr>
              <a:t>строя РФ, </a:t>
            </a:r>
            <a:r>
              <a:rPr lang="ru-RU" sz="2400" b="1" dirty="0">
                <a:latin typeface="TimesNewRoman"/>
              </a:rPr>
              <a:t>прав и свобод человека и </a:t>
            </a:r>
            <a:r>
              <a:rPr lang="ru-RU" sz="2400" b="1" dirty="0" smtClean="0">
                <a:latin typeface="TimesNewRoman"/>
              </a:rPr>
              <a:t>гражданина </a:t>
            </a:r>
            <a:r>
              <a:rPr lang="ru-RU" sz="2400" b="1" dirty="0">
                <a:latin typeface="TimesNewRoman"/>
              </a:rPr>
              <a:t>(позиция </a:t>
            </a:r>
            <a:r>
              <a:rPr lang="ru-RU" sz="2400" b="1" dirty="0" smtClean="0">
                <a:latin typeface="TimesNewRoman"/>
              </a:rPr>
              <a:t>5.6. 5.7 </a:t>
            </a:r>
            <a:r>
              <a:rPr lang="ru-RU" sz="2400" b="1" dirty="0" smtClean="0">
                <a:latin typeface="TimesNewRoman"/>
              </a:rPr>
              <a:t>кодификатора </a:t>
            </a:r>
            <a:r>
              <a:rPr lang="ru-RU" sz="2400" b="1" dirty="0">
                <a:latin typeface="TimesNewRoman"/>
              </a:rPr>
              <a:t>элементов содержания, проверяемых на </a:t>
            </a:r>
            <a:r>
              <a:rPr lang="ru-RU" sz="2400" b="1" dirty="0" smtClean="0">
                <a:latin typeface="TimesNewRoman"/>
              </a:rPr>
              <a:t>ЕГЭ по </a:t>
            </a:r>
            <a:r>
              <a:rPr lang="ru-RU" sz="2400" b="1" dirty="0">
                <a:latin typeface="TimesNewRoman"/>
              </a:rPr>
              <a:t>обществознанию), а задание 13 </a:t>
            </a:r>
            <a:r>
              <a:rPr lang="ru-RU" sz="2400" b="1" dirty="0" smtClean="0">
                <a:latin typeface="TimesNewRoman"/>
              </a:rPr>
              <a:t>– знание федеративного устройства и субъектов государственной власти РФ( </a:t>
            </a:r>
            <a:r>
              <a:rPr lang="ru-RU" sz="2400" b="1" dirty="0">
                <a:latin typeface="TimesNewRoman"/>
              </a:rPr>
              <a:t>позиции </a:t>
            </a:r>
            <a:r>
              <a:rPr lang="ru-RU" sz="2400" b="1" dirty="0" smtClean="0">
                <a:latin typeface="TimesNewRoman"/>
              </a:rPr>
              <a:t>4.5 И 4.6 кодификатора).</a:t>
            </a:r>
            <a:endParaRPr lang="ru-RU" sz="2400" b="1" dirty="0"/>
          </a:p>
        </p:txBody>
      </p:sp>
    </p:spTree>
    <p:extLst>
      <p:ext uri="{BB962C8B-B14F-4D97-AF65-F5344CB8AC3E}">
        <p14:creationId xmlns:p14="http://schemas.microsoft.com/office/powerpoint/2010/main" val="1937281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12797"/>
          </a:xfrm>
        </p:spPr>
        <p:txBody>
          <a:bodyPr>
            <a:normAutofit fontScale="90000"/>
          </a:bodyPr>
          <a:lstStyle/>
          <a:p>
            <a:endParaRPr lang="ru-RU" sz="2800" dirty="0"/>
          </a:p>
        </p:txBody>
      </p:sp>
      <p:sp>
        <p:nvSpPr>
          <p:cNvPr id="3" name="Содержимое 2"/>
          <p:cNvSpPr>
            <a:spLocks noGrp="1"/>
          </p:cNvSpPr>
          <p:nvPr>
            <p:ph idx="1"/>
          </p:nvPr>
        </p:nvSpPr>
        <p:spPr>
          <a:xfrm>
            <a:off x="136477" y="163773"/>
            <a:ext cx="12055523" cy="6694227"/>
          </a:xfrm>
          <a:solidFill>
            <a:schemeClr val="accent2">
              <a:lumMod val="20000"/>
              <a:lumOff val="80000"/>
            </a:schemeClr>
          </a:solidFill>
        </p:spPr>
        <p:txBody>
          <a:bodyPr>
            <a:noAutofit/>
          </a:bodyPr>
          <a:lstStyle/>
          <a:p>
            <a:r>
              <a:rPr lang="ru-RU" sz="2000" b="1" dirty="0">
                <a:latin typeface="TimesNewRoman"/>
              </a:rPr>
              <a:t>Задания части 2 (17–25) в совокупности представляют </a:t>
            </a:r>
            <a:r>
              <a:rPr lang="ru-RU" sz="2000" b="1" dirty="0" smtClean="0">
                <a:latin typeface="TimesNewRoman"/>
              </a:rPr>
              <a:t>базовые</a:t>
            </a:r>
            <a:r>
              <a:rPr lang="en-US" sz="2000" b="1" dirty="0" smtClean="0">
                <a:latin typeface="TimesNewRoman"/>
              </a:rPr>
              <a:t> </a:t>
            </a:r>
            <a:r>
              <a:rPr lang="ru-RU" sz="2000" b="1" dirty="0" smtClean="0">
                <a:latin typeface="TimesNewRoman"/>
              </a:rPr>
              <a:t>общественные </a:t>
            </a:r>
            <a:r>
              <a:rPr lang="ru-RU" sz="2000" b="1" dirty="0">
                <a:latin typeface="TimesNewRoman"/>
              </a:rPr>
              <a:t>науки, </a:t>
            </a:r>
            <a:endParaRPr lang="ru-RU" sz="2000" b="1" dirty="0" smtClean="0">
              <a:latin typeface="TimesNewRoman"/>
            </a:endParaRPr>
          </a:p>
          <a:p>
            <a:r>
              <a:rPr lang="ru-RU" sz="2000" b="1" dirty="0" smtClean="0">
                <a:latin typeface="TimesNewRoman"/>
              </a:rPr>
              <a:t>формирующие  обществоведческий </a:t>
            </a:r>
            <a:r>
              <a:rPr lang="ru-RU" sz="2000" b="1" dirty="0">
                <a:latin typeface="TimesNewRoman"/>
              </a:rPr>
              <a:t>курс </a:t>
            </a:r>
            <a:r>
              <a:rPr lang="ru-RU" sz="2000" b="1" dirty="0" smtClean="0">
                <a:latin typeface="TimesNewRoman"/>
              </a:rPr>
              <a:t>основной</a:t>
            </a:r>
            <a:r>
              <a:rPr lang="en-US" sz="2000" b="1" dirty="0" smtClean="0">
                <a:latin typeface="TimesNewRoman"/>
              </a:rPr>
              <a:t> </a:t>
            </a:r>
            <a:r>
              <a:rPr lang="ru-RU" sz="2000" b="1" dirty="0" smtClean="0">
                <a:latin typeface="TimesNewRoman"/>
              </a:rPr>
              <a:t>и </a:t>
            </a:r>
            <a:r>
              <a:rPr lang="ru-RU" sz="2000" b="1" dirty="0">
                <a:latin typeface="TimesNewRoman"/>
              </a:rPr>
              <a:t>средней школы (социальную философию, </a:t>
            </a:r>
            <a:r>
              <a:rPr lang="ru-RU" sz="2000" b="1" dirty="0" smtClean="0">
                <a:latin typeface="TimesNewRoman"/>
              </a:rPr>
              <a:t>экономику</a:t>
            </a:r>
            <a:r>
              <a:rPr lang="ru-RU" sz="2000" b="1" dirty="0">
                <a:latin typeface="TimesNewRoman"/>
              </a:rPr>
              <a:t>, </a:t>
            </a:r>
            <a:r>
              <a:rPr lang="ru-RU" sz="2000" b="1" dirty="0" smtClean="0">
                <a:latin typeface="TimesNewRoman"/>
              </a:rPr>
              <a:t>социальную психологию, </a:t>
            </a:r>
            <a:r>
              <a:rPr lang="ru-RU" sz="2000" b="1" dirty="0">
                <a:latin typeface="TimesNewRoman"/>
              </a:rPr>
              <a:t>социологию, политологию, правоведение).</a:t>
            </a:r>
          </a:p>
          <a:p>
            <a:r>
              <a:rPr lang="ru-RU" sz="2000" b="1" dirty="0">
                <a:latin typeface="TimesNewRoman"/>
              </a:rPr>
              <a:t>Задания 17–20 объединены в составное задание с фрагментом </a:t>
            </a:r>
            <a:r>
              <a:rPr lang="ru-RU" sz="2000" b="1" dirty="0" smtClean="0">
                <a:latin typeface="TimesNewRoman"/>
              </a:rPr>
              <a:t>научно-популярного </a:t>
            </a:r>
            <a:r>
              <a:rPr lang="ru-RU" sz="2000" b="1" dirty="0">
                <a:latin typeface="TimesNewRoman"/>
              </a:rPr>
              <a:t>текста или нормативного  </a:t>
            </a:r>
            <a:r>
              <a:rPr lang="ru-RU" sz="2000" b="1" dirty="0" smtClean="0">
                <a:latin typeface="TimesNewRoman"/>
              </a:rPr>
              <a:t>правового </a:t>
            </a:r>
            <a:r>
              <a:rPr lang="ru-RU" sz="2000" b="1" dirty="0">
                <a:latin typeface="TimesNewRoman"/>
              </a:rPr>
              <a:t>акта.  </a:t>
            </a:r>
            <a:r>
              <a:rPr lang="ru-RU" sz="2000" b="1" dirty="0" smtClean="0">
                <a:latin typeface="TimesNewRoman"/>
              </a:rPr>
              <a:t>Задание 17направлено </a:t>
            </a:r>
            <a:r>
              <a:rPr lang="ru-RU" sz="2000" b="1" dirty="0">
                <a:latin typeface="TimesNewRoman"/>
              </a:rPr>
              <a:t>на выявление умений находить, осознанно воспринимать и </a:t>
            </a:r>
            <a:r>
              <a:rPr lang="ru-RU" sz="2000" b="1" dirty="0" smtClean="0">
                <a:latin typeface="TimesNewRoman"/>
              </a:rPr>
              <a:t>точно воспроизводить </a:t>
            </a:r>
            <a:r>
              <a:rPr lang="ru-RU" sz="2000" b="1" dirty="0">
                <a:latin typeface="TimesNewRoman"/>
              </a:rPr>
              <a:t>информацию, содержащуюся в тексте в явном виде.</a:t>
            </a:r>
          </a:p>
          <a:p>
            <a:r>
              <a:rPr lang="ru-RU" sz="2000" b="1" dirty="0">
                <a:latin typeface="TimesNewRoman"/>
              </a:rPr>
              <a:t>Задание 18 проверяет умение самостоятельно раскрывать смысл </a:t>
            </a:r>
            <a:r>
              <a:rPr lang="ru-RU" sz="2000" b="1" dirty="0" smtClean="0">
                <a:latin typeface="TimesNewRoman"/>
              </a:rPr>
              <a:t>ключевых</a:t>
            </a:r>
            <a:r>
              <a:rPr lang="en-US" sz="2000" b="1" dirty="0" smtClean="0">
                <a:latin typeface="TimesNewRoman"/>
              </a:rPr>
              <a:t> </a:t>
            </a:r>
            <a:r>
              <a:rPr lang="ru-RU" sz="2000" b="1" dirty="0" smtClean="0">
                <a:latin typeface="TimesNewRoman"/>
              </a:rPr>
              <a:t>обществоведческих </a:t>
            </a:r>
            <a:r>
              <a:rPr lang="ru-RU" sz="2000" b="1" dirty="0">
                <a:latin typeface="TimesNewRoman"/>
              </a:rPr>
              <a:t>понятий. </a:t>
            </a:r>
            <a:endParaRPr lang="en-US" sz="2000" b="1" dirty="0" smtClean="0">
              <a:latin typeface="TimesNewRoman"/>
            </a:endParaRPr>
          </a:p>
          <a:p>
            <a:r>
              <a:rPr lang="ru-RU" sz="2000" b="1" dirty="0" smtClean="0">
                <a:latin typeface="TimesNewRoman"/>
              </a:rPr>
              <a:t>Задание </a:t>
            </a:r>
            <a:r>
              <a:rPr lang="ru-RU" sz="2000" b="1" dirty="0">
                <a:latin typeface="TimesNewRoman"/>
              </a:rPr>
              <a:t>19 </a:t>
            </a:r>
            <a:r>
              <a:rPr lang="ru-RU" sz="2000" b="1" dirty="0" smtClean="0">
                <a:latin typeface="TimesNewRoman"/>
              </a:rPr>
              <a:t>нацеливает </a:t>
            </a:r>
            <a:r>
              <a:rPr lang="ru-RU" sz="2000" b="1" dirty="0">
                <a:latin typeface="TimesNewRoman"/>
              </a:rPr>
              <a:t>на </a:t>
            </a:r>
            <a:r>
              <a:rPr lang="ru-RU" sz="2000" b="1" dirty="0" smtClean="0">
                <a:latin typeface="TimesNewRoman"/>
              </a:rPr>
              <a:t>применение</a:t>
            </a:r>
            <a:r>
              <a:rPr lang="en-US" sz="2000" b="1" dirty="0" smtClean="0">
                <a:latin typeface="TimesNewRoman"/>
              </a:rPr>
              <a:t> </a:t>
            </a:r>
            <a:r>
              <a:rPr lang="ru-RU" sz="2000" b="1" dirty="0" smtClean="0">
                <a:latin typeface="TimesNewRoman"/>
              </a:rPr>
              <a:t>полученных </a:t>
            </a:r>
            <a:r>
              <a:rPr lang="ru-RU" sz="2000" b="1" dirty="0">
                <a:latin typeface="TimesNewRoman"/>
              </a:rPr>
              <a:t>знаний, в том числе выявление связей социальных </a:t>
            </a:r>
            <a:r>
              <a:rPr lang="ru-RU" sz="2000" b="1" dirty="0" smtClean="0">
                <a:latin typeface="TimesNewRoman"/>
              </a:rPr>
              <a:t>объектов, процессов </a:t>
            </a:r>
            <a:r>
              <a:rPr lang="ru-RU" sz="2000" b="1" dirty="0">
                <a:latin typeface="TimesNewRoman"/>
              </a:rPr>
              <a:t>и конкретизацию (иллюстрацию и т.п.) примерами </a:t>
            </a:r>
            <a:r>
              <a:rPr lang="ru-RU" sz="2000" b="1" dirty="0" smtClean="0">
                <a:latin typeface="TimesNewRoman"/>
              </a:rPr>
              <a:t>отдельных</a:t>
            </a:r>
            <a:r>
              <a:rPr lang="en-US" sz="2000" b="1" dirty="0" smtClean="0">
                <a:latin typeface="TimesNewRoman"/>
              </a:rPr>
              <a:t> </a:t>
            </a:r>
            <a:r>
              <a:rPr lang="ru-RU" sz="2000" b="1" dirty="0" smtClean="0">
                <a:latin typeface="TimesNewRoman"/>
              </a:rPr>
              <a:t>положений </a:t>
            </a:r>
            <a:r>
              <a:rPr lang="ru-RU" sz="2000" b="1" dirty="0">
                <a:latin typeface="TimesNewRoman"/>
              </a:rPr>
              <a:t>текста с опорой на контекстные </a:t>
            </a:r>
            <a:r>
              <a:rPr lang="ru-RU" sz="2000" b="1" dirty="0" smtClean="0">
                <a:latin typeface="TimesNewRoman"/>
              </a:rPr>
              <a:t>обществоведческие знания,</a:t>
            </a:r>
            <a:r>
              <a:rPr lang="en-US" sz="2000" b="1" dirty="0" smtClean="0">
                <a:latin typeface="TimesNewRoman"/>
              </a:rPr>
              <a:t> </a:t>
            </a:r>
            <a:r>
              <a:rPr lang="ru-RU" sz="2000" b="1" dirty="0" smtClean="0">
                <a:latin typeface="TimesNewRoman"/>
              </a:rPr>
              <a:t>факты </a:t>
            </a:r>
            <a:r>
              <a:rPr lang="ru-RU" sz="2000" b="1" dirty="0">
                <a:latin typeface="TimesNewRoman"/>
              </a:rPr>
              <a:t>социальной жизни и личный социальный опыт. </a:t>
            </a:r>
          </a:p>
          <a:p>
            <a:r>
              <a:rPr lang="ru-RU" sz="2000" b="1" dirty="0" smtClean="0">
                <a:latin typeface="TimesNewRoman"/>
              </a:rPr>
              <a:t>Задание 20</a:t>
            </a:r>
            <a:r>
              <a:rPr lang="en-US" sz="2000" b="1" dirty="0" smtClean="0">
                <a:latin typeface="TimesNewRoman"/>
              </a:rPr>
              <a:t> </a:t>
            </a:r>
            <a:r>
              <a:rPr lang="ru-RU" sz="2000" b="1" dirty="0" smtClean="0">
                <a:latin typeface="TimesNewRoman"/>
              </a:rPr>
              <a:t>предполагает </a:t>
            </a:r>
            <a:r>
              <a:rPr lang="ru-RU" sz="2000" b="1" dirty="0">
                <a:latin typeface="TimesNewRoman"/>
              </a:rPr>
              <a:t>использование информации из текста и </a:t>
            </a:r>
            <a:r>
              <a:rPr lang="ru-RU" sz="2000" b="1" dirty="0" smtClean="0">
                <a:latin typeface="TimesNewRoman"/>
              </a:rPr>
              <a:t>контекстных</a:t>
            </a:r>
            <a:r>
              <a:rPr lang="en-US" sz="2000" b="1" dirty="0" smtClean="0">
                <a:latin typeface="TimesNewRoman"/>
              </a:rPr>
              <a:t> </a:t>
            </a:r>
            <a:r>
              <a:rPr lang="ru-RU" sz="2000" b="1" dirty="0" smtClean="0">
                <a:latin typeface="TimesNewRoman"/>
              </a:rPr>
              <a:t>обществоведческих </a:t>
            </a:r>
            <a:r>
              <a:rPr lang="ru-RU" sz="2000" b="1" dirty="0">
                <a:latin typeface="TimesNewRoman"/>
              </a:rPr>
              <a:t>знаний в другой  </a:t>
            </a:r>
            <a:r>
              <a:rPr lang="ru-RU" sz="2000" b="1" dirty="0" smtClean="0">
                <a:latin typeface="TimesNewRoman"/>
              </a:rPr>
              <a:t>познавательной ситуации,</a:t>
            </a:r>
            <a:r>
              <a:rPr lang="en-US" sz="2000" b="1" dirty="0" smtClean="0">
                <a:latin typeface="TimesNewRoman"/>
              </a:rPr>
              <a:t> </a:t>
            </a:r>
            <a:r>
              <a:rPr lang="ru-RU" sz="2000" b="1" dirty="0" smtClean="0">
                <a:latin typeface="TimesNewRoman"/>
              </a:rPr>
              <a:t>самостоятельное </a:t>
            </a:r>
            <a:r>
              <a:rPr lang="ru-RU" sz="2000" b="1" dirty="0">
                <a:latin typeface="TimesNewRoman"/>
              </a:rPr>
              <a:t>формулирование и аргументацию </a:t>
            </a:r>
            <a:r>
              <a:rPr lang="ru-RU" sz="2000" b="1" dirty="0" smtClean="0">
                <a:latin typeface="TimesNewRoman"/>
              </a:rPr>
              <a:t>оценочных,</a:t>
            </a:r>
            <a:r>
              <a:rPr lang="en-US" sz="2000" b="1" dirty="0" smtClean="0">
                <a:latin typeface="TimesNewRoman"/>
              </a:rPr>
              <a:t> </a:t>
            </a:r>
            <a:r>
              <a:rPr lang="ru-RU" sz="2000" b="1" dirty="0" smtClean="0">
                <a:latin typeface="TimesNewRoman"/>
              </a:rPr>
              <a:t>прогностических </a:t>
            </a:r>
            <a:r>
              <a:rPr lang="ru-RU" sz="2000" b="1" dirty="0">
                <a:latin typeface="TimesNewRoman"/>
              </a:rPr>
              <a:t>и иных </a:t>
            </a:r>
            <a:r>
              <a:rPr lang="ru-RU" sz="2000" b="1" dirty="0" smtClean="0">
                <a:latin typeface="TimesNewRoman"/>
              </a:rPr>
              <a:t>суждений</a:t>
            </a:r>
            <a:r>
              <a:rPr lang="ru-RU" sz="2000" b="1" dirty="0">
                <a:latin typeface="TimesNewRoman"/>
              </a:rPr>
              <a:t>, связанных с проблематикой текста.</a:t>
            </a:r>
            <a:endParaRPr lang="ru-RU" sz="2000" b="1" dirty="0"/>
          </a:p>
        </p:txBody>
      </p:sp>
    </p:spTree>
    <p:extLst>
      <p:ext uri="{BB962C8B-B14F-4D97-AF65-F5344CB8AC3E}">
        <p14:creationId xmlns:p14="http://schemas.microsoft.com/office/powerpoint/2010/main" val="3340534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590" y="109182"/>
            <a:ext cx="12137409" cy="6001643"/>
          </a:xfrm>
          <a:prstGeom prst="rect">
            <a:avLst/>
          </a:prstGeom>
          <a:solidFill>
            <a:schemeClr val="accent2">
              <a:lumMod val="20000"/>
              <a:lumOff val="80000"/>
            </a:schemeClr>
          </a:solidFill>
        </p:spPr>
        <p:txBody>
          <a:bodyPr wrap="square">
            <a:spAutoFit/>
          </a:bodyPr>
          <a:lstStyle/>
          <a:p>
            <a:r>
              <a:rPr lang="ru-RU" sz="3200" b="1" dirty="0">
                <a:solidFill>
                  <a:srgbClr val="C00000"/>
                </a:solidFill>
                <a:latin typeface="TimesNewRoman"/>
              </a:rPr>
              <a:t>Задание 21 </a:t>
            </a:r>
            <a:r>
              <a:rPr lang="ru-RU" sz="3200" b="1" dirty="0">
                <a:latin typeface="TimesNewRoman"/>
              </a:rPr>
              <a:t>предполагает анализ рисунка (графического </a:t>
            </a:r>
            <a:r>
              <a:rPr lang="ru-RU" sz="3200" b="1" dirty="0" smtClean="0">
                <a:latin typeface="TimesNewRoman"/>
              </a:rPr>
              <a:t>изображения, иллюстрирующего </a:t>
            </a:r>
            <a:r>
              <a:rPr lang="ru-RU" sz="3200" b="1" dirty="0">
                <a:latin typeface="TimesNewRoman"/>
              </a:rPr>
              <a:t>изменение спроса/предложения). Экзаменуемый </a:t>
            </a:r>
            <a:r>
              <a:rPr lang="ru-RU" sz="3200" b="1" dirty="0" smtClean="0">
                <a:latin typeface="TimesNewRoman"/>
              </a:rPr>
              <a:t>должен осуществить </a:t>
            </a:r>
            <a:r>
              <a:rPr lang="ru-RU" sz="3200" b="1" dirty="0">
                <a:latin typeface="TimesNewRoman"/>
              </a:rPr>
              <a:t>поиск социальной информации и выполнить задания, </a:t>
            </a:r>
            <a:r>
              <a:rPr lang="ru-RU" sz="3200" b="1" dirty="0" smtClean="0">
                <a:latin typeface="TimesNewRoman"/>
              </a:rPr>
              <a:t>связанные с </a:t>
            </a:r>
            <a:r>
              <a:rPr lang="ru-RU" sz="3200" b="1" dirty="0">
                <a:latin typeface="TimesNewRoman"/>
              </a:rPr>
              <a:t>соответствующим рисунком.</a:t>
            </a:r>
          </a:p>
          <a:p>
            <a:r>
              <a:rPr lang="ru-RU" sz="3200" b="1" dirty="0">
                <a:solidFill>
                  <a:srgbClr val="C00000"/>
                </a:solidFill>
                <a:latin typeface="TimesNewRoman"/>
              </a:rPr>
              <a:t>Задание-задача с порядковым номером 22</a:t>
            </a:r>
            <a:r>
              <a:rPr lang="ru-RU" sz="3200" b="1" dirty="0">
                <a:latin typeface="TimesNewRoman"/>
              </a:rPr>
              <a:t> требует анализа</a:t>
            </a:r>
          </a:p>
          <a:p>
            <a:r>
              <a:rPr lang="ru-RU" sz="3200" b="1" dirty="0">
                <a:latin typeface="TimesNewRoman"/>
              </a:rPr>
              <a:t>представленной информации, в том числе статистической и </a:t>
            </a:r>
            <a:r>
              <a:rPr lang="ru-RU" sz="3200" b="1" dirty="0" smtClean="0">
                <a:latin typeface="TimesNewRoman"/>
              </a:rPr>
              <a:t>графической, объяснения </a:t>
            </a:r>
            <a:r>
              <a:rPr lang="ru-RU" sz="3200" b="1" dirty="0">
                <a:latin typeface="TimesNewRoman"/>
              </a:rPr>
              <a:t>связи социальных объектов, процессов, </a:t>
            </a:r>
            <a:r>
              <a:rPr lang="ru-RU" sz="3200" b="1" dirty="0" smtClean="0">
                <a:latin typeface="TimesNewRoman"/>
              </a:rPr>
              <a:t>формулирования и </a:t>
            </a:r>
            <a:r>
              <a:rPr lang="ru-RU" sz="3200" b="1" dirty="0">
                <a:latin typeface="TimesNewRoman"/>
              </a:rPr>
              <a:t>аргументации самостоятельных оценочных, прогностических и </a:t>
            </a:r>
            <a:r>
              <a:rPr lang="ru-RU" sz="3200" b="1" dirty="0" smtClean="0">
                <a:latin typeface="TimesNewRoman"/>
              </a:rPr>
              <a:t>иных суждений</a:t>
            </a:r>
            <a:r>
              <a:rPr lang="ru-RU" sz="3200" b="1" dirty="0">
                <a:latin typeface="TimesNewRoman"/>
              </a:rPr>
              <a:t>, объяснений, выводов. </a:t>
            </a:r>
          </a:p>
        </p:txBody>
      </p:sp>
    </p:spTree>
    <p:extLst>
      <p:ext uri="{BB962C8B-B14F-4D97-AF65-F5344CB8AC3E}">
        <p14:creationId xmlns:p14="http://schemas.microsoft.com/office/powerpoint/2010/main" val="286292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395784"/>
          </a:xfrm>
        </p:spPr>
        <p:txBody>
          <a:bodyPr>
            <a:normAutofit fontScale="90000"/>
          </a:bodyPr>
          <a:lstStyle/>
          <a:p>
            <a:endParaRPr lang="ru-RU" dirty="0"/>
          </a:p>
        </p:txBody>
      </p:sp>
      <p:sp>
        <p:nvSpPr>
          <p:cNvPr id="3" name="Объект 2"/>
          <p:cNvSpPr>
            <a:spLocks noGrp="1"/>
          </p:cNvSpPr>
          <p:nvPr>
            <p:ph idx="1"/>
          </p:nvPr>
        </p:nvSpPr>
        <p:spPr>
          <a:xfrm>
            <a:off x="150125" y="723331"/>
            <a:ext cx="11928144" cy="5453632"/>
          </a:xfrm>
          <a:solidFill>
            <a:schemeClr val="accent3">
              <a:lumMod val="20000"/>
              <a:lumOff val="80000"/>
            </a:schemeClr>
          </a:solidFill>
        </p:spPr>
        <p:txBody>
          <a:bodyPr>
            <a:normAutofit fontScale="92500" lnSpcReduction="20000"/>
          </a:bodyPr>
          <a:lstStyle/>
          <a:p>
            <a:pPr marL="0" lvl="0" indent="0">
              <a:lnSpc>
                <a:spcPct val="100000"/>
              </a:lnSpc>
              <a:spcBef>
                <a:spcPts val="0"/>
              </a:spcBef>
              <a:buNone/>
            </a:pPr>
            <a:r>
              <a:rPr lang="ru-RU" sz="3000" b="1" dirty="0">
                <a:solidFill>
                  <a:srgbClr val="C00000"/>
                </a:solidFill>
                <a:latin typeface="TimesNewRoman"/>
              </a:rPr>
              <a:t>Задание 23 </a:t>
            </a:r>
            <a:r>
              <a:rPr lang="ru-RU" sz="3000" b="1" dirty="0">
                <a:solidFill>
                  <a:prstClr val="black"/>
                </a:solidFill>
                <a:latin typeface="TimesNewRoman"/>
              </a:rPr>
              <a:t>проверяет знание и понимание ценностей, </a:t>
            </a:r>
            <a:r>
              <a:rPr lang="ru-RU" sz="3000" b="1" dirty="0" smtClean="0">
                <a:solidFill>
                  <a:prstClr val="black"/>
                </a:solidFill>
                <a:latin typeface="TimesNewRoman"/>
              </a:rPr>
              <a:t>закреплённых Конституцией </a:t>
            </a:r>
            <a:r>
              <a:rPr lang="ru-RU" sz="3000" b="1" dirty="0">
                <a:solidFill>
                  <a:prstClr val="black"/>
                </a:solidFill>
                <a:latin typeface="TimesNewRoman"/>
              </a:rPr>
              <a:t>Российской Федерации.</a:t>
            </a:r>
          </a:p>
          <a:p>
            <a:pPr marL="0" lvl="0" indent="0">
              <a:lnSpc>
                <a:spcPct val="100000"/>
              </a:lnSpc>
              <a:spcBef>
                <a:spcPts val="0"/>
              </a:spcBef>
              <a:buNone/>
            </a:pPr>
            <a:r>
              <a:rPr lang="ru-RU" sz="3000" b="1" dirty="0">
                <a:solidFill>
                  <a:srgbClr val="C00000"/>
                </a:solidFill>
                <a:latin typeface="TimesNewRoman"/>
              </a:rPr>
              <a:t>Составное задание 24–25 </a:t>
            </a:r>
            <a:r>
              <a:rPr lang="ru-RU" sz="3000" b="1" dirty="0">
                <a:solidFill>
                  <a:prstClr val="black"/>
                </a:solidFill>
                <a:latin typeface="TimesNewRoman"/>
              </a:rPr>
              <a:t>проверяет умение подготавливать доклад </a:t>
            </a:r>
            <a:r>
              <a:rPr lang="ru-RU" sz="3000" b="1" dirty="0" smtClean="0">
                <a:solidFill>
                  <a:prstClr val="black"/>
                </a:solidFill>
                <a:latin typeface="TimesNewRoman"/>
              </a:rPr>
              <a:t>по определённой </a:t>
            </a:r>
            <a:r>
              <a:rPr lang="ru-RU" sz="3000" b="1" dirty="0">
                <a:solidFill>
                  <a:prstClr val="black"/>
                </a:solidFill>
                <a:latin typeface="TimesNewRoman"/>
              </a:rPr>
              <a:t>теме.</a:t>
            </a:r>
          </a:p>
          <a:p>
            <a:pPr marL="0" lvl="0" indent="0">
              <a:lnSpc>
                <a:spcPct val="100000"/>
              </a:lnSpc>
              <a:spcBef>
                <a:spcPts val="0"/>
              </a:spcBef>
              <a:buNone/>
            </a:pPr>
            <a:r>
              <a:rPr lang="ru-RU" sz="3000" b="1" dirty="0">
                <a:solidFill>
                  <a:srgbClr val="C00000"/>
                </a:solidFill>
                <a:latin typeface="TimesNewRoman"/>
              </a:rPr>
              <a:t>Задание 24 </a:t>
            </a:r>
            <a:r>
              <a:rPr lang="ru-RU" sz="3000" b="1" dirty="0">
                <a:solidFill>
                  <a:prstClr val="black"/>
                </a:solidFill>
                <a:latin typeface="TimesNewRoman"/>
              </a:rPr>
              <a:t>требует составления плана развёрнутого ответа по</a:t>
            </a:r>
          </a:p>
          <a:p>
            <a:pPr marL="0" lvl="0" indent="0">
              <a:lnSpc>
                <a:spcPct val="100000"/>
              </a:lnSpc>
              <a:spcBef>
                <a:spcPts val="0"/>
              </a:spcBef>
              <a:buNone/>
            </a:pPr>
            <a:r>
              <a:rPr lang="ru-RU" sz="3000" b="1" dirty="0">
                <a:solidFill>
                  <a:prstClr val="black"/>
                </a:solidFill>
                <a:latin typeface="TimesNewRoman"/>
              </a:rPr>
              <a:t>конкретной теме обществоведческого курса, а также привлечения </a:t>
            </a:r>
            <a:r>
              <a:rPr lang="ru-RU" sz="3000" b="1" dirty="0" smtClean="0">
                <a:solidFill>
                  <a:prstClr val="black"/>
                </a:solidFill>
                <a:latin typeface="TimesNewRoman"/>
              </a:rPr>
              <a:t>изученных теоретических </a:t>
            </a:r>
            <a:r>
              <a:rPr lang="ru-RU" sz="3000" b="1" dirty="0">
                <a:solidFill>
                  <a:prstClr val="black"/>
                </a:solidFill>
                <a:latin typeface="TimesNewRoman"/>
              </a:rPr>
              <a:t>положений общественных наук для </a:t>
            </a:r>
            <a:r>
              <a:rPr lang="ru-RU" sz="3000" b="1" dirty="0" smtClean="0">
                <a:solidFill>
                  <a:prstClr val="black"/>
                </a:solidFill>
                <a:latin typeface="TimesNewRoman"/>
              </a:rPr>
              <a:t>объяснения и </a:t>
            </a:r>
            <a:r>
              <a:rPr lang="ru-RU" sz="3000" b="1" dirty="0">
                <a:solidFill>
                  <a:prstClr val="black"/>
                </a:solidFill>
                <a:latin typeface="TimesNewRoman"/>
              </a:rPr>
              <a:t>конкретизации примерами различных социальных явлений.</a:t>
            </a:r>
          </a:p>
          <a:p>
            <a:pPr marL="0" lvl="0" indent="0">
              <a:lnSpc>
                <a:spcPct val="100000"/>
              </a:lnSpc>
              <a:spcBef>
                <a:spcPts val="0"/>
              </a:spcBef>
              <a:buNone/>
            </a:pPr>
            <a:r>
              <a:rPr lang="ru-RU" sz="3000" b="1" dirty="0">
                <a:solidFill>
                  <a:srgbClr val="C00000"/>
                </a:solidFill>
                <a:latin typeface="TimesNewRoman"/>
              </a:rPr>
              <a:t>План (задание 24)</a:t>
            </a:r>
            <a:r>
              <a:rPr lang="ru-RU" sz="3000" b="1" dirty="0">
                <a:solidFill>
                  <a:prstClr val="black"/>
                </a:solidFill>
                <a:latin typeface="TimesNewRoman"/>
              </a:rPr>
              <a:t> рассматривается как основа доклада по заданной</a:t>
            </a:r>
          </a:p>
          <a:p>
            <a:pPr marL="0" lvl="0" indent="0">
              <a:lnSpc>
                <a:spcPct val="100000"/>
              </a:lnSpc>
              <a:spcBef>
                <a:spcPts val="0"/>
              </a:spcBef>
              <a:buNone/>
            </a:pPr>
            <a:r>
              <a:rPr lang="ru-RU" sz="3000" b="1" dirty="0">
                <a:solidFill>
                  <a:prstClr val="black"/>
                </a:solidFill>
                <a:latin typeface="TimesNewRoman"/>
              </a:rPr>
              <a:t>теме. Вопросы и требования задания 25 конкретизируют отдельные </a:t>
            </a:r>
            <a:r>
              <a:rPr lang="ru-RU" sz="3000" b="1" dirty="0" smtClean="0">
                <a:solidFill>
                  <a:prstClr val="black"/>
                </a:solidFill>
                <a:latin typeface="TimesNewRoman"/>
              </a:rPr>
              <a:t>аспекты заданной </a:t>
            </a:r>
            <a:r>
              <a:rPr lang="ru-RU" sz="3000" b="1" dirty="0">
                <a:solidFill>
                  <a:prstClr val="black"/>
                </a:solidFill>
                <a:latin typeface="TimesNewRoman"/>
              </a:rPr>
              <a:t>темы, в том числе применительно к реалиям </a:t>
            </a:r>
            <a:r>
              <a:rPr lang="ru-RU" sz="3000" b="1" dirty="0" smtClean="0">
                <a:solidFill>
                  <a:prstClr val="black"/>
                </a:solidFill>
                <a:latin typeface="TimesNewRoman"/>
              </a:rPr>
              <a:t>современного российского </a:t>
            </a:r>
            <a:r>
              <a:rPr lang="ru-RU" sz="3000" b="1" dirty="0">
                <a:solidFill>
                  <a:prstClr val="black"/>
                </a:solidFill>
                <a:latin typeface="TimesNewRoman"/>
              </a:rPr>
              <a:t>общества и государства</a:t>
            </a:r>
            <a:r>
              <a:rPr lang="ru-RU" sz="3500" b="1" dirty="0">
                <a:solidFill>
                  <a:prstClr val="black"/>
                </a:solidFill>
                <a:latin typeface="TimesNewRoman"/>
              </a:rPr>
              <a:t>.</a:t>
            </a:r>
          </a:p>
          <a:p>
            <a:endParaRPr lang="ru-RU" dirty="0"/>
          </a:p>
        </p:txBody>
      </p:sp>
    </p:spTree>
    <p:extLst>
      <p:ext uri="{BB962C8B-B14F-4D97-AF65-F5344CB8AC3E}">
        <p14:creationId xmlns:p14="http://schemas.microsoft.com/office/powerpoint/2010/main" val="2442565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5660" y="150126"/>
            <a:ext cx="11805313" cy="4524315"/>
          </a:xfrm>
          <a:prstGeom prst="rect">
            <a:avLst/>
          </a:prstGeom>
          <a:solidFill>
            <a:schemeClr val="accent2">
              <a:lumMod val="20000"/>
              <a:lumOff val="80000"/>
            </a:schemeClr>
          </a:solidFill>
        </p:spPr>
        <p:txBody>
          <a:bodyPr wrap="square">
            <a:spAutoFit/>
          </a:bodyPr>
          <a:lstStyle/>
          <a:p>
            <a:r>
              <a:rPr lang="ru-RU" sz="3600" b="1" dirty="0">
                <a:latin typeface="TimesNewRoman"/>
              </a:rPr>
              <a:t>Полное правильное выполнение заданий части 2 оценивается от 2 </a:t>
            </a:r>
            <a:r>
              <a:rPr lang="ru-RU" sz="3600" b="1" dirty="0" smtClean="0">
                <a:latin typeface="TimesNewRoman"/>
              </a:rPr>
              <a:t>до 4 </a:t>
            </a:r>
            <a:r>
              <a:rPr lang="ru-RU" sz="3600" b="1" dirty="0">
                <a:latin typeface="TimesNewRoman"/>
              </a:rPr>
              <a:t>баллов. За полное правильное выполнение заданий 17, 18 выставляется </a:t>
            </a:r>
            <a:r>
              <a:rPr lang="ru-RU" sz="3600" b="1" dirty="0" smtClean="0">
                <a:latin typeface="TimesNewRoman"/>
              </a:rPr>
              <a:t>по 2 </a:t>
            </a:r>
            <a:r>
              <a:rPr lang="ru-RU" sz="3600" b="1" dirty="0">
                <a:latin typeface="TimesNewRoman"/>
              </a:rPr>
              <a:t>балла; заданий 19–21, 23 – по 3 балла; заданий 22, 24 </a:t>
            </a:r>
            <a:r>
              <a:rPr lang="ru-RU" sz="3600" b="1" dirty="0" smtClean="0">
                <a:latin typeface="TimesNewRoman"/>
              </a:rPr>
              <a:t>– </a:t>
            </a:r>
            <a:r>
              <a:rPr lang="ru-RU" sz="3600" b="1" dirty="0">
                <a:latin typeface="TimesNewRoman"/>
              </a:rPr>
              <a:t>по 4 </a:t>
            </a:r>
            <a:r>
              <a:rPr lang="ru-RU" sz="3600" b="1" dirty="0" smtClean="0">
                <a:latin typeface="TimesNewRoman"/>
              </a:rPr>
              <a:t>балла, задание</a:t>
            </a:r>
            <a:r>
              <a:rPr lang="ru-RU" sz="3600" b="1" dirty="0" smtClean="0">
                <a:latin typeface="TimesNewRoman"/>
              </a:rPr>
              <a:t> </a:t>
            </a:r>
          </a:p>
          <a:p>
            <a:r>
              <a:rPr lang="ru-RU" sz="3600" b="1" dirty="0" smtClean="0">
                <a:latin typeface="TimesNewRoman"/>
              </a:rPr>
              <a:t>25 - 6 баллов</a:t>
            </a:r>
            <a:endParaRPr lang="ru-RU" sz="3600" b="1" dirty="0">
              <a:latin typeface="TimesNewRoman"/>
            </a:endParaRPr>
          </a:p>
          <a:p>
            <a:r>
              <a:rPr lang="ru-RU" sz="3600" b="1" dirty="0" smtClean="0">
                <a:latin typeface="TimesNewRoman"/>
              </a:rPr>
              <a:t>Максимальный </a:t>
            </a:r>
            <a:r>
              <a:rPr lang="ru-RU" sz="3600" b="1" dirty="0">
                <a:latin typeface="TimesNewRoman"/>
              </a:rPr>
              <a:t>первичный балл за выполнение </a:t>
            </a:r>
            <a:r>
              <a:rPr lang="ru-RU" sz="3600" b="1" dirty="0" smtClean="0">
                <a:latin typeface="TimesNewRoman"/>
              </a:rPr>
              <a:t>экзаменационной работы </a:t>
            </a:r>
            <a:r>
              <a:rPr lang="ru-RU" sz="3600" b="1" dirty="0">
                <a:latin typeface="TimesNewRoman"/>
              </a:rPr>
              <a:t>– </a:t>
            </a:r>
            <a:r>
              <a:rPr lang="ru-RU" sz="3600" b="1" dirty="0" smtClean="0">
                <a:latin typeface="TimesNewRoman"/>
              </a:rPr>
              <a:t>58.</a:t>
            </a:r>
            <a:endParaRPr lang="ru-RU" sz="3600" b="1" dirty="0"/>
          </a:p>
        </p:txBody>
      </p:sp>
    </p:spTree>
    <p:extLst>
      <p:ext uri="{BB962C8B-B14F-4D97-AF65-F5344CB8AC3E}">
        <p14:creationId xmlns:p14="http://schemas.microsoft.com/office/powerpoint/2010/main" val="2286326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754</TotalTime>
  <Words>1919</Words>
  <Application>Microsoft Office PowerPoint</Application>
  <PresentationFormat>Широкоэкранный</PresentationFormat>
  <Paragraphs>109</Paragraphs>
  <Slides>18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18</vt:i4>
      </vt:variant>
    </vt:vector>
  </HeadingPairs>
  <TitlesOfParts>
    <vt:vector size="26" baseType="lpstr">
      <vt:lpstr>Arial</vt:lpstr>
      <vt:lpstr>Calibri</vt:lpstr>
      <vt:lpstr>Calibri Light</vt:lpstr>
      <vt:lpstr>Times New Roman</vt:lpstr>
      <vt:lpstr>TimesNewRoman</vt:lpstr>
      <vt:lpstr>TimesNewRoman,Bold</vt:lpstr>
      <vt:lpstr>TimesNewRoman,BoldItalic</vt:lpstr>
      <vt:lpstr>Тема Office</vt:lpstr>
      <vt:lpstr>   Структура и содержание контрольно-измерительных материалов по обществознанию в 2025г.  Роль заданий с развернутым ответом КИМ ЕГЭ по обществознанию. </vt:lpstr>
      <vt:lpstr>Структура варианта КИМ ЕГЭ</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21 Предполагает анализ рисунка (графического изображения, иллюстрирующего изменение спроса/предложения).</vt:lpstr>
      <vt:lpstr>22</vt:lpstr>
      <vt:lpstr>Задание 23</vt:lpstr>
      <vt:lpstr>Задание 24</vt:lpstr>
      <vt:lpstr>Презентация PowerPoint</vt:lpstr>
      <vt:lpstr>ЗАДАНИЕ 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Критерии и система оценивания выполнения заданий 23 и 26. </dc:title>
  <dc:creator>Microsoft Office User</dc:creator>
  <cp:lastModifiedBy>ПК</cp:lastModifiedBy>
  <cp:revision>36</cp:revision>
  <dcterms:created xsi:type="dcterms:W3CDTF">2021-03-01T17:46:38Z</dcterms:created>
  <dcterms:modified xsi:type="dcterms:W3CDTF">2026-08-27T19:36:11Z</dcterms:modified>
</cp:coreProperties>
</file>