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3" r:id="rId1"/>
  </p:sldMasterIdLst>
  <p:notesMasterIdLst>
    <p:notesMasterId r:id="rId47"/>
  </p:notesMasterIdLst>
  <p:sldIdLst>
    <p:sldId id="289" r:id="rId2"/>
    <p:sldId id="262" r:id="rId3"/>
    <p:sldId id="293" r:id="rId4"/>
    <p:sldId id="294" r:id="rId5"/>
    <p:sldId id="292" r:id="rId6"/>
    <p:sldId id="312" r:id="rId7"/>
    <p:sldId id="295" r:id="rId8"/>
    <p:sldId id="296" r:id="rId9"/>
    <p:sldId id="313" r:id="rId10"/>
    <p:sldId id="274" r:id="rId11"/>
    <p:sldId id="303" r:id="rId12"/>
    <p:sldId id="273" r:id="rId13"/>
    <p:sldId id="315" r:id="rId14"/>
    <p:sldId id="270" r:id="rId15"/>
    <p:sldId id="306" r:id="rId16"/>
    <p:sldId id="301" r:id="rId17"/>
    <p:sldId id="269" r:id="rId18"/>
    <p:sldId id="297" r:id="rId19"/>
    <p:sldId id="318" r:id="rId20"/>
    <p:sldId id="319" r:id="rId21"/>
    <p:sldId id="320" r:id="rId22"/>
    <p:sldId id="321" r:id="rId23"/>
    <p:sldId id="307" r:id="rId24"/>
    <p:sldId id="311" r:id="rId25"/>
    <p:sldId id="298" r:id="rId26"/>
    <p:sldId id="304" r:id="rId27"/>
    <p:sldId id="317" r:id="rId28"/>
    <p:sldId id="314" r:id="rId29"/>
    <p:sldId id="305" r:id="rId30"/>
    <p:sldId id="308" r:id="rId31"/>
    <p:sldId id="309" r:id="rId32"/>
    <p:sldId id="322" r:id="rId33"/>
    <p:sldId id="323" r:id="rId34"/>
    <p:sldId id="324" r:id="rId35"/>
    <p:sldId id="325" r:id="rId36"/>
    <p:sldId id="299" r:id="rId37"/>
    <p:sldId id="329" r:id="rId38"/>
    <p:sldId id="300" r:id="rId39"/>
    <p:sldId id="283" r:id="rId40"/>
    <p:sldId id="328" r:id="rId41"/>
    <p:sldId id="285" r:id="rId42"/>
    <p:sldId id="302" r:id="rId43"/>
    <p:sldId id="310" r:id="rId44"/>
    <p:sldId id="327" r:id="rId45"/>
    <p:sldId id="326" r:id="rId46"/>
  </p:sldIdLst>
  <p:sldSz cx="12193588" cy="6861175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1">
          <p15:clr>
            <a:srgbClr val="A4A3A4"/>
          </p15:clr>
        </p15:guide>
        <p15:guide id="2" pos="3886" userDrawn="1">
          <p15:clr>
            <a:srgbClr val="A4A3A4"/>
          </p15:clr>
        </p15:guide>
        <p15:guide id="3" orient="horz" pos="379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576" y="114"/>
      </p:cViewPr>
      <p:guideLst>
        <p:guide orient="horz" pos="2161"/>
        <p:guide pos="3886"/>
        <p:guide orient="horz" pos="379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BAD29D-9E18-4360-868D-53BE91CEEF72}" type="datetimeFigureOut">
              <a:rPr lang="ru-RU" smtClean="0"/>
              <a:t>27.08.2026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7388" y="1143000"/>
            <a:ext cx="5483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8FBBA3-4502-44B3-9A60-27D648DFE9E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92584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4:notes"/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25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86645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7:notes"/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25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1" name="Google Shape;20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15014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7:notes"/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25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1" name="Google Shape;20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374538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7:notes"/>
          <p:cNvSpPr txBox="1">
            <a:spLocks noGrp="1"/>
          </p:cNvSpPr>
          <p:nvPr>
            <p:ph type="body" idx="1"/>
          </p:nvPr>
        </p:nvSpPr>
        <p:spPr>
          <a:xfrm>
            <a:off x="679750" y="4715900"/>
            <a:ext cx="5438125" cy="44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1" name="Google Shape;201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4538"/>
            <a:ext cx="66151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10461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FBBA3-4502-44B3-9A60-27D648DFE9E0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281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FBBA3-4502-44B3-9A60-27D648DFE9E0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729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FBBA3-4502-44B3-9A60-27D648DFE9E0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2914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8FBBA3-4502-44B3-9A60-27D648DFE9E0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45140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551" y="2515764"/>
            <a:ext cx="8916560" cy="2263829"/>
          </a:xfrm>
        </p:spPr>
        <p:txBody>
          <a:bodyPr anchor="b">
            <a:normAutofit/>
          </a:bodyPr>
          <a:lstStyle>
            <a:lvl1pPr>
              <a:defRPr sz="540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551" y="4779591"/>
            <a:ext cx="8916560" cy="112680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4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5812"/>
            <a:ext cx="1744879" cy="77894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82" y="4531638"/>
            <a:ext cx="779869" cy="365294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1261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550" y="609882"/>
            <a:ext cx="8916560" cy="3118483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550" y="4356062"/>
            <a:ext cx="8916560" cy="155658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9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2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4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7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9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9647"/>
            <a:ext cx="1588734" cy="50753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82" y="3245641"/>
            <a:ext cx="779869" cy="365294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0206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0320" y="609882"/>
            <a:ext cx="8395019" cy="2896941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438" y="3506823"/>
            <a:ext cx="7537536" cy="381176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46" indent="0">
              <a:buFontTx/>
              <a:buNone/>
              <a:defRPr/>
            </a:lvl2pPr>
            <a:lvl3pPr marL="914491" indent="0">
              <a:buFontTx/>
              <a:buNone/>
              <a:defRPr/>
            </a:lvl3pPr>
            <a:lvl4pPr marL="1371737" indent="0">
              <a:buFontTx/>
              <a:buNone/>
              <a:defRPr/>
            </a:lvl4pPr>
            <a:lvl5pPr marL="1828983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550" y="4356062"/>
            <a:ext cx="8916560" cy="155658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9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2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4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7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9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9647"/>
            <a:ext cx="1588734" cy="50753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82" y="3245641"/>
            <a:ext cx="779869" cy="365294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974" y="648305"/>
            <a:ext cx="609679" cy="585047"/>
          </a:xfrm>
          <a:prstGeom prst="rect">
            <a:avLst/>
          </a:prstGeom>
        </p:spPr>
        <p:txBody>
          <a:bodyPr vert="horz" lIns="91452" tIns="45726" rIns="91452" bIns="45726" rtlCol="0" anchor="ctr">
            <a:noAutofit/>
          </a:bodyPr>
          <a:lstStyle/>
          <a:p>
            <a:pPr lvl="0"/>
            <a:r>
              <a:rPr lang="en-US" sz="8001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6300" y="2906651"/>
            <a:ext cx="609679" cy="585047"/>
          </a:xfrm>
          <a:prstGeom prst="rect">
            <a:avLst/>
          </a:prstGeom>
        </p:spPr>
        <p:txBody>
          <a:bodyPr vert="horz" lIns="91452" tIns="45726" rIns="91452" bIns="45726" rtlCol="0" anchor="ctr">
            <a:noAutofit/>
          </a:bodyPr>
          <a:lstStyle/>
          <a:p>
            <a:pPr lvl="0"/>
            <a:r>
              <a:rPr lang="en-US" sz="8001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3330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550" y="2439529"/>
            <a:ext cx="8916561" cy="2726107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550" y="5183999"/>
            <a:ext cx="8916561" cy="7299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3999"/>
            <a:ext cx="1588734" cy="50753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82" y="4985395"/>
            <a:ext cx="779869" cy="365294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0603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50320" y="609882"/>
            <a:ext cx="8395019" cy="2896941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549" y="4345411"/>
            <a:ext cx="8916561" cy="8385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46" indent="0">
              <a:buFontTx/>
              <a:buNone/>
              <a:defRPr/>
            </a:lvl2pPr>
            <a:lvl3pPr marL="914491" indent="0">
              <a:buFontTx/>
              <a:buNone/>
              <a:defRPr/>
            </a:lvl3pPr>
            <a:lvl4pPr marL="1371737" indent="0">
              <a:buFontTx/>
              <a:buNone/>
              <a:defRPr/>
            </a:lvl4pPr>
            <a:lvl5pPr marL="1828983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550" y="5183999"/>
            <a:ext cx="8916561" cy="7299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3999"/>
            <a:ext cx="1588734" cy="50753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82" y="4985395"/>
            <a:ext cx="779869" cy="365294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974" y="648305"/>
            <a:ext cx="609679" cy="585047"/>
          </a:xfrm>
          <a:prstGeom prst="rect">
            <a:avLst/>
          </a:prstGeom>
        </p:spPr>
        <p:txBody>
          <a:bodyPr vert="horz" lIns="91452" tIns="45726" rIns="91452" bIns="45726" rtlCol="0" anchor="ctr">
            <a:noAutofit/>
          </a:bodyPr>
          <a:lstStyle/>
          <a:p>
            <a:pPr lvl="0"/>
            <a:r>
              <a:rPr lang="en-US" sz="8001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6300" y="2906651"/>
            <a:ext cx="609679" cy="585047"/>
          </a:xfrm>
          <a:prstGeom prst="rect">
            <a:avLst/>
          </a:prstGeom>
        </p:spPr>
        <p:txBody>
          <a:bodyPr vert="horz" lIns="91452" tIns="45726" rIns="91452" bIns="45726" rtlCol="0" anchor="ctr">
            <a:noAutofit/>
          </a:bodyPr>
          <a:lstStyle/>
          <a:p>
            <a:pPr lvl="0"/>
            <a:r>
              <a:rPr lang="en-US" sz="8001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907901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550" y="627698"/>
            <a:ext cx="8916560" cy="2881353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549" y="4345411"/>
            <a:ext cx="8916561" cy="83858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46" indent="0">
              <a:buFontTx/>
              <a:buNone/>
              <a:defRPr/>
            </a:lvl2pPr>
            <a:lvl3pPr marL="914491" indent="0">
              <a:buFontTx/>
              <a:buNone/>
              <a:defRPr/>
            </a:lvl3pPr>
            <a:lvl4pPr marL="1371737" indent="0">
              <a:buFontTx/>
              <a:buNone/>
              <a:defRPr/>
            </a:lvl4pPr>
            <a:lvl5pPr marL="1828983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550" y="5183999"/>
            <a:ext cx="8916561" cy="72996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3999"/>
            <a:ext cx="1588734" cy="50753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82" y="4985395"/>
            <a:ext cx="779869" cy="365294"/>
          </a:xfrm>
        </p:spPr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575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706"/>
            <a:ext cx="1588734" cy="50753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4877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6023" y="627696"/>
            <a:ext cx="2207889" cy="5286263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549" y="627696"/>
            <a:ext cx="6477844" cy="52862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706"/>
            <a:ext cx="1588734" cy="50753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28048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7397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3263" y="624399"/>
            <a:ext cx="8912848" cy="128148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549" y="2134588"/>
            <a:ext cx="8916561" cy="377937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706"/>
            <a:ext cx="1588734" cy="50753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311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550" y="2059703"/>
            <a:ext cx="8916560" cy="14694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550" y="3531763"/>
            <a:ext cx="8916560" cy="860798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9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2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4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7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9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9647"/>
            <a:ext cx="1588734" cy="50753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82" y="3245641"/>
            <a:ext cx="779869" cy="365294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471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549" y="2134588"/>
            <a:ext cx="4314426" cy="377937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1684" y="2127206"/>
            <a:ext cx="4314426" cy="3779371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706"/>
            <a:ext cx="1588734" cy="50753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82" y="788147"/>
            <a:ext cx="779869" cy="365294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7230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756" y="1973616"/>
            <a:ext cx="3993252" cy="576529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46" indent="0">
              <a:buNone/>
              <a:defRPr sz="2000" b="1"/>
            </a:lvl2pPr>
            <a:lvl3pPr marL="914491" indent="0">
              <a:buNone/>
              <a:defRPr sz="1800" b="1"/>
            </a:lvl3pPr>
            <a:lvl4pPr marL="1371737" indent="0">
              <a:buNone/>
              <a:defRPr sz="1600" b="1"/>
            </a:lvl4pPr>
            <a:lvl5pPr marL="1828983" indent="0">
              <a:buNone/>
              <a:defRPr sz="1600" b="1"/>
            </a:lvl5pPr>
            <a:lvl6pPr marL="2286229" indent="0">
              <a:buNone/>
              <a:defRPr sz="1600" b="1"/>
            </a:lvl6pPr>
            <a:lvl7pPr marL="2743474" indent="0">
              <a:buNone/>
              <a:defRPr sz="1600" b="1"/>
            </a:lvl7pPr>
            <a:lvl8pPr marL="3200720" indent="0">
              <a:buNone/>
              <a:defRPr sz="1600" b="1"/>
            </a:lvl8pPr>
            <a:lvl9pPr marL="365796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550" y="2550146"/>
            <a:ext cx="4343459" cy="335561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7607" y="1970387"/>
            <a:ext cx="3999522" cy="576529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46" indent="0">
              <a:buNone/>
              <a:defRPr sz="2000" b="1"/>
            </a:lvl2pPr>
            <a:lvl3pPr marL="914491" indent="0">
              <a:buNone/>
              <a:defRPr sz="1800" b="1"/>
            </a:lvl3pPr>
            <a:lvl4pPr marL="1371737" indent="0">
              <a:buNone/>
              <a:defRPr sz="1600" b="1"/>
            </a:lvl4pPr>
            <a:lvl5pPr marL="1828983" indent="0">
              <a:buNone/>
              <a:defRPr sz="1600" b="1"/>
            </a:lvl5pPr>
            <a:lvl6pPr marL="2286229" indent="0">
              <a:buNone/>
              <a:defRPr sz="1600" b="1"/>
            </a:lvl6pPr>
            <a:lvl7pPr marL="2743474" indent="0">
              <a:buNone/>
              <a:defRPr sz="1600" b="1"/>
            </a:lvl7pPr>
            <a:lvl8pPr marL="3200720" indent="0">
              <a:buNone/>
              <a:defRPr sz="1600" b="1"/>
            </a:lvl8pPr>
            <a:lvl9pPr marL="365796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7891" y="2546916"/>
            <a:ext cx="4339239" cy="335561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706"/>
            <a:ext cx="1588734" cy="50753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82" y="788147"/>
            <a:ext cx="779869" cy="365294"/>
          </a:xfrm>
        </p:spPr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3237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706"/>
            <a:ext cx="1588734" cy="50753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8544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706"/>
            <a:ext cx="1588734" cy="50753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57224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550" y="446295"/>
            <a:ext cx="3505656" cy="976764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836" y="446295"/>
            <a:ext cx="5182275" cy="541747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550" y="1599353"/>
            <a:ext cx="3505656" cy="4264409"/>
          </a:xfrm>
        </p:spPr>
        <p:txBody>
          <a:bodyPr/>
          <a:lstStyle>
            <a:lvl1pPr marL="0" indent="0">
              <a:buNone/>
              <a:defRPr sz="1400"/>
            </a:lvl1pPr>
            <a:lvl2pPr marL="457246" indent="0">
              <a:buNone/>
              <a:defRPr sz="1200"/>
            </a:lvl2pPr>
            <a:lvl3pPr marL="914491" indent="0">
              <a:buNone/>
              <a:defRPr sz="1000"/>
            </a:lvl3pPr>
            <a:lvl4pPr marL="1371737" indent="0">
              <a:buNone/>
              <a:defRPr sz="900"/>
            </a:lvl4pPr>
            <a:lvl5pPr marL="1828983" indent="0">
              <a:buNone/>
              <a:defRPr sz="900"/>
            </a:lvl5pPr>
            <a:lvl6pPr marL="2286229" indent="0">
              <a:buNone/>
              <a:defRPr sz="900"/>
            </a:lvl6pPr>
            <a:lvl7pPr marL="2743474" indent="0">
              <a:buNone/>
              <a:defRPr sz="900"/>
            </a:lvl7pPr>
            <a:lvl8pPr marL="3200720" indent="0">
              <a:buNone/>
              <a:defRPr sz="900"/>
            </a:lvl8pPr>
            <a:lvl9pPr marL="365796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706"/>
            <a:ext cx="1588734" cy="50753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835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550" y="4802823"/>
            <a:ext cx="8916561" cy="567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549" y="635259"/>
            <a:ext cx="8916561" cy="38567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46" indent="0">
              <a:buNone/>
              <a:defRPr sz="1600"/>
            </a:lvl2pPr>
            <a:lvl3pPr marL="914491" indent="0">
              <a:buNone/>
              <a:defRPr sz="1600"/>
            </a:lvl3pPr>
            <a:lvl4pPr marL="1371737" indent="0">
              <a:buNone/>
              <a:defRPr sz="1600"/>
            </a:lvl4pPr>
            <a:lvl5pPr marL="1828983" indent="0">
              <a:buNone/>
              <a:defRPr sz="1600"/>
            </a:lvl5pPr>
            <a:lvl6pPr marL="2286229" indent="0">
              <a:buNone/>
              <a:defRPr sz="1600"/>
            </a:lvl6pPr>
            <a:lvl7pPr marL="2743474" indent="0">
              <a:buNone/>
              <a:defRPr sz="1600"/>
            </a:lvl7pPr>
            <a:lvl8pPr marL="3200720" indent="0">
              <a:buNone/>
              <a:defRPr sz="1600"/>
            </a:lvl8pPr>
            <a:lvl9pPr marL="3657966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550" y="5369823"/>
            <a:ext cx="8916561" cy="49394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46" indent="0">
              <a:buNone/>
              <a:defRPr sz="1200"/>
            </a:lvl2pPr>
            <a:lvl3pPr marL="914491" indent="0">
              <a:buNone/>
              <a:defRPr sz="1000"/>
            </a:lvl3pPr>
            <a:lvl4pPr marL="1371737" indent="0">
              <a:buNone/>
              <a:defRPr sz="900"/>
            </a:lvl4pPr>
            <a:lvl5pPr marL="1828983" indent="0">
              <a:buNone/>
              <a:defRPr sz="900"/>
            </a:lvl5pPr>
            <a:lvl6pPr marL="2286229" indent="0">
              <a:buNone/>
              <a:defRPr sz="900"/>
            </a:lvl6pPr>
            <a:lvl7pPr marL="2743474" indent="0">
              <a:buNone/>
              <a:defRPr sz="900"/>
            </a:lvl7pPr>
            <a:lvl8pPr marL="3200720" indent="0">
              <a:buNone/>
              <a:defRPr sz="900"/>
            </a:lvl8pPr>
            <a:lvl9pPr marL="365796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8/27/2026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3999"/>
            <a:ext cx="1588734" cy="507532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82" y="4985395"/>
            <a:ext cx="779869" cy="365294"/>
          </a:xfrm>
        </p:spPr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504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706"/>
            <a:ext cx="2851887" cy="6641701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5" y="-786"/>
            <a:ext cx="2356981" cy="6857212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904" cy="68611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3262" y="624399"/>
            <a:ext cx="8912848" cy="128148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549" y="2134588"/>
            <a:ext cx="8916561" cy="3887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2962" y="6133275"/>
            <a:ext cx="1146432" cy="370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8/27/2026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550" y="6138649"/>
            <a:ext cx="7620991" cy="3652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82" y="788147"/>
            <a:ext cx="779869" cy="36529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096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</p:sldLayoutIdLst>
  <p:txStyles>
    <p:titleStyle>
      <a:lvl1pPr algn="l" defTabSz="457246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34" indent="-342934" algn="l" defTabSz="45724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3024" indent="-285779" algn="l" defTabSz="45724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114" indent="-228623" algn="l" defTabSz="45724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360" indent="-228623" algn="l" defTabSz="45724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606" indent="-228623" algn="l" defTabSz="45724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851" indent="-228623" algn="l" defTabSz="45724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2097" indent="-228623" algn="l" defTabSz="45724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343" indent="-228623" algn="l" defTabSz="45724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589" indent="-228623" algn="l" defTabSz="457246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46" algn="l" defTabSz="45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91" algn="l" defTabSz="45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37" algn="l" defTabSz="45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83" algn="l" defTabSz="45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229" algn="l" defTabSz="45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74" algn="l" defTabSz="45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720" algn="l" defTabSz="45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66" algn="l" defTabSz="4572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jpe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9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7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12" Type="http://schemas.openxmlformats.org/officeDocument/2006/relationships/hyperlink" Target="https://edsoo.ru/rabochie-programmy/" TargetMode="External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6.jpeg"/><Relationship Id="rId11" Type="http://schemas.openxmlformats.org/officeDocument/2006/relationships/image" Target="../media/image61.jpeg"/><Relationship Id="rId5" Type="http://schemas.openxmlformats.org/officeDocument/2006/relationships/image" Target="../media/image55.jpeg"/><Relationship Id="rId10" Type="http://schemas.openxmlformats.org/officeDocument/2006/relationships/image" Target="../media/image60.jpeg"/><Relationship Id="rId4" Type="http://schemas.openxmlformats.org/officeDocument/2006/relationships/image" Target="../media/image54.jpeg"/><Relationship Id="rId9" Type="http://schemas.openxmlformats.org/officeDocument/2006/relationships/image" Target="../media/image59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440610" y="-1655692"/>
            <a:ext cx="2592288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5664746" y="3430587"/>
            <a:ext cx="6528842" cy="3384375"/>
          </a:xfrm>
        </p:spPr>
        <p:txBody>
          <a:bodyPr>
            <a:normAutofit fontScale="77500" lnSpcReduction="20000"/>
          </a:bodyPr>
          <a:lstStyle/>
          <a:p>
            <a:pPr lvl="0" algn="ctr">
              <a:lnSpc>
                <a:spcPct val="90000"/>
              </a:lnSpc>
              <a:buClr>
                <a:srgbClr val="002060"/>
              </a:buClr>
              <a:buSzPts val="3600"/>
            </a:pP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инновационных подходов в образовательном процессе – вектор в сторону решения сложных историко-обществоведческих вопросов в условиях внедрения исторического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просвещения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90000"/>
              </a:lnSpc>
              <a:buClr>
                <a:srgbClr val="002060"/>
              </a:buClr>
              <a:buSzPts val="3600"/>
            </a:pP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2026-2027 </a:t>
            </a:r>
            <a:r>
              <a:rPr lang="ru-RU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учебном </a:t>
            </a:r>
            <a:r>
              <a:rPr lang="ru-RU" sz="4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>
              <a:lnSpc>
                <a:spcPct val="90000"/>
              </a:lnSpc>
              <a:buClr>
                <a:srgbClr val="002060"/>
              </a:buClr>
              <a:buSzPts val="3600"/>
            </a:pPr>
            <a:r>
              <a:rPr lang="ru-RU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2298" y="-136753"/>
            <a:ext cx="4932548" cy="3430588"/>
          </a:xfrm>
          <a:prstGeom prst="rect">
            <a:avLst/>
          </a:prstGeom>
        </p:spPr>
      </p:pic>
      <p:pic>
        <p:nvPicPr>
          <p:cNvPr id="1028" name="Picture 4" descr="https://avatars.mds.yandex.net/i?id=6044e3f4fc926c4586c4438a98e7e0a9c77f2752-3730166-images-thumbs&amp;n=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70" y="3646611"/>
            <a:ext cx="5112569" cy="2274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avatars.mds.yandex.net/i?id=4b5e60bfb072ec57cb2afa8b6d4c6d29c532fc67-5589536-images-thumbs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4746" y="46213"/>
            <a:ext cx="6600849" cy="338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vatars.mds.yandex.net/i?id=ce7eef340850a1e0991b39c91d52a2c193e2ce8f-15405812-images-thumbs&amp;n=1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02" r="26548"/>
          <a:stretch/>
        </p:blipFill>
        <p:spPr bwMode="auto">
          <a:xfrm>
            <a:off x="0" y="-23144"/>
            <a:ext cx="2856434" cy="3556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24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4960" y="4331208"/>
            <a:ext cx="816864" cy="81991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3944" y="310896"/>
            <a:ext cx="11879644" cy="51206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 algn="ctr"/>
            <a:r>
              <a:rPr lang="ru" sz="3200" b="1" dirty="0">
                <a:solidFill>
                  <a:srgbClr val="003399"/>
                </a:solidFill>
                <a:latin typeface="Calibri"/>
              </a:rPr>
              <a:t>И</a:t>
            </a:r>
            <a:r>
              <a:rPr lang="ru" sz="3200" b="1" dirty="0" smtClean="0">
                <a:solidFill>
                  <a:srgbClr val="003399"/>
                </a:solidFill>
                <a:latin typeface="Calibri"/>
              </a:rPr>
              <a:t>ЗМЕНЕНИЯ </a:t>
            </a:r>
            <a:r>
              <a:rPr lang="ru" sz="3200" b="1" dirty="0">
                <a:solidFill>
                  <a:srgbClr val="003399"/>
                </a:solidFill>
                <a:latin typeface="Calibri"/>
              </a:rPr>
              <a:t>в части учебного предмета «История»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55280" y="1100328"/>
            <a:ext cx="3934968" cy="38709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 algn="r"/>
            <a:r>
              <a:rPr lang="ru" sz="3200" b="1">
                <a:solidFill>
                  <a:srgbClr val="FF0000"/>
                </a:solidFill>
                <a:latin typeface="Calibri"/>
              </a:rPr>
              <a:t>с 1 сентября 2026 года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147560" y="2042160"/>
            <a:ext cx="1613530" cy="566928"/>
          </a:xfrm>
          <a:prstGeom prst="rect">
            <a:avLst/>
          </a:prstGeom>
          <a:solidFill>
            <a:srgbClr val="003399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2800" b="1" dirty="0">
                <a:solidFill>
                  <a:srgbClr val="FFFFFF"/>
                </a:solidFill>
                <a:latin typeface="Calibri"/>
              </a:rPr>
              <a:t>ИСТОРИЯ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394960" y="2977896"/>
            <a:ext cx="731520" cy="47244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140"/>
              </a:spcAft>
            </a:pPr>
            <a:r>
              <a:rPr lang="ru" sz="1600" b="1">
                <a:latin typeface="Arial"/>
              </a:rPr>
              <a:t>8</a:t>
            </a:r>
          </a:p>
          <a:p>
            <a:pPr indent="0" algn="ctr"/>
            <a:r>
              <a:rPr lang="ru" sz="1600" b="1">
                <a:latin typeface="Arial"/>
              </a:rPr>
              <a:t>класс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379464" y="2779776"/>
            <a:ext cx="1740408" cy="90830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ru" sz="1600" b="1">
                <a:latin typeface="Arial"/>
              </a:rPr>
              <a:t>34 часа</a:t>
            </a:r>
          </a:p>
          <a:p>
            <a:pPr indent="0"/>
            <a:r>
              <a:rPr lang="ru" sz="1400">
                <a:solidFill>
                  <a:srgbClr val="464546"/>
                </a:solidFill>
                <a:latin typeface="Verdana"/>
              </a:rPr>
              <a:t>Всеобщая история</a:t>
            </a:r>
          </a:p>
          <a:p>
            <a:pPr indent="0"/>
            <a:r>
              <a:rPr lang="ru" sz="1600" b="1">
                <a:latin typeface="Arial"/>
              </a:rPr>
              <a:t>68 часов</a:t>
            </a:r>
          </a:p>
          <a:p>
            <a:pPr indent="0"/>
            <a:r>
              <a:rPr lang="ru" sz="1400">
                <a:solidFill>
                  <a:srgbClr val="464546"/>
                </a:solidFill>
                <a:latin typeface="Verdana"/>
              </a:rPr>
              <a:t>История России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8516112" y="2959608"/>
            <a:ext cx="731520" cy="46939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spcAft>
                <a:spcPts val="140"/>
              </a:spcAft>
            </a:pPr>
            <a:r>
              <a:rPr lang="ru" sz="1600" b="1">
                <a:latin typeface="Arial"/>
              </a:rPr>
              <a:t>9</a:t>
            </a:r>
          </a:p>
          <a:p>
            <a:pPr indent="0" algn="ctr"/>
            <a:r>
              <a:rPr lang="ru" sz="1600" b="1">
                <a:latin typeface="Arial"/>
              </a:rPr>
              <a:t>класс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500616" y="2791968"/>
            <a:ext cx="1740408" cy="92659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ru" sz="1600" b="1">
                <a:latin typeface="Arial"/>
              </a:rPr>
              <a:t>23 часа</a:t>
            </a:r>
          </a:p>
          <a:p>
            <a:pPr indent="0">
              <a:spcAft>
                <a:spcPts val="280"/>
              </a:spcAft>
            </a:pPr>
            <a:r>
              <a:rPr lang="ru" sz="1400">
                <a:solidFill>
                  <a:srgbClr val="464546"/>
                </a:solidFill>
                <a:latin typeface="Verdana"/>
              </a:rPr>
              <a:t>Всеобщая история</a:t>
            </a:r>
          </a:p>
          <a:p>
            <a:pPr indent="0"/>
            <a:r>
              <a:rPr lang="ru" sz="1600" b="1">
                <a:latin typeface="Arial"/>
              </a:rPr>
              <a:t>45 часов</a:t>
            </a:r>
          </a:p>
          <a:p>
            <a:pPr indent="0">
              <a:lnSpc>
                <a:spcPct val="96000"/>
              </a:lnSpc>
            </a:pPr>
            <a:r>
              <a:rPr lang="ru" sz="1400">
                <a:solidFill>
                  <a:srgbClr val="464546"/>
                </a:solidFill>
                <a:latin typeface="Verdana"/>
              </a:rPr>
              <a:t>История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5048" y="3828288"/>
            <a:ext cx="1082040" cy="16154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 algn="ctr"/>
            <a:r>
              <a:rPr lang="ru" sz="1200" b="1">
                <a:solidFill>
                  <a:srgbClr val="FF0000"/>
                </a:solidFill>
                <a:latin typeface="Calibri"/>
              </a:rPr>
              <a:t>2 часа в неделю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224272" y="3846576"/>
            <a:ext cx="1078992" cy="16154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200" b="1">
                <a:solidFill>
                  <a:srgbClr val="FF0000"/>
                </a:solidFill>
                <a:latin typeface="Calibri"/>
              </a:rPr>
              <a:t>З часа в неделю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352032" y="4340352"/>
            <a:ext cx="4389120" cy="80467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105000"/>
              </a:lnSpc>
            </a:pPr>
            <a:r>
              <a:rPr lang="ru" sz="1700">
                <a:solidFill>
                  <a:srgbClr val="464546"/>
                </a:solidFill>
                <a:latin typeface="Tahoma"/>
              </a:rPr>
              <a:t>Изучение истории первой четверти XIX века </a:t>
            </a:r>
            <a:r>
              <a:rPr lang="ru" sz="1600" b="1">
                <a:latin typeface="Arial"/>
              </a:rPr>
              <a:t>перенесено </a:t>
            </a:r>
            <a:r>
              <a:rPr lang="ru" sz="1700">
                <a:solidFill>
                  <a:srgbClr val="464546"/>
                </a:solidFill>
                <a:latin typeface="Tahoma"/>
              </a:rPr>
              <a:t>из программы 9 класса в программу 8 класса.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0130" y="-58474"/>
            <a:ext cx="932567" cy="73873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6274" y="146015"/>
            <a:ext cx="10009112" cy="52606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defTabSz="914491">
              <a:spcBef>
                <a:spcPts val="0"/>
              </a:spcBef>
            </a:pPr>
            <a:r>
              <a:rPr lang="ru-RU" sz="2400" b="1" kern="0" dirty="0">
                <a:solidFill>
                  <a:srgbClr val="323F4F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  <a:sym typeface="Calibri"/>
              </a:rPr>
              <a:t>Особенности преподавания    учебного предмета «История» на уровне ООО</a:t>
            </a:r>
            <a:endParaRPr lang="ru-RU" sz="24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1640" y="915660"/>
            <a:ext cx="1015931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 smtClean="0">
                <a:latin typeface="Times New Roman" panose="02020603050405020304" pitchFamily="18" charset="0"/>
              </a:rPr>
              <a:t>В </a:t>
            </a: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прошлом году </a:t>
            </a:r>
            <a:r>
              <a:rPr lang="ru-RU" sz="3200" dirty="0" smtClean="0">
                <a:latin typeface="Times New Roman" panose="02020603050405020304" pitchFamily="18" charset="0"/>
              </a:rPr>
              <a:t>мы просили обратить </a:t>
            </a:r>
            <a:r>
              <a:rPr lang="ru-RU" sz="3200" dirty="0">
                <a:latin typeface="Times New Roman" panose="02020603050405020304" pitchFamily="18" charset="0"/>
              </a:rPr>
              <a:t>внимание на необходимость </a:t>
            </a:r>
            <a:r>
              <a:rPr lang="ru-RU" sz="3200" b="1" dirty="0">
                <a:latin typeface="Times New Roman" panose="02020603050405020304" pitchFamily="18" charset="0"/>
              </a:rPr>
              <a:t>уплотнения</a:t>
            </a:r>
            <a:r>
              <a:rPr lang="ru-RU" sz="3200" dirty="0">
                <a:latin typeface="Times New Roman" panose="02020603050405020304" pitchFamily="18" charset="0"/>
              </a:rPr>
              <a:t> в содержании учебного курса «История России» в 8 классе в связи с переходом на новую структуру изучения учебного курса в 2026/2027 учебном году для 9 классов </a:t>
            </a:r>
            <a:r>
              <a:rPr lang="ru-RU" sz="3200" i="1" dirty="0">
                <a:latin typeface="Times New Roman" panose="02020603050405020304" pitchFamily="18" charset="0"/>
              </a:rPr>
              <a:t> (</a:t>
            </a:r>
            <a:r>
              <a:rPr lang="ru-RU" sz="2400" i="1" dirty="0">
                <a:latin typeface="Times New Roman" panose="02020603050405020304" pitchFamily="18" charset="0"/>
              </a:rPr>
              <a:t>Александровская эпоха (1801-1825 гг</a:t>
            </a:r>
            <a:r>
              <a:rPr lang="ru-RU" sz="3200" i="1" dirty="0">
                <a:latin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</a:rPr>
              <a:t>) </a:t>
            </a:r>
            <a:r>
              <a:rPr lang="ru-RU" sz="2400" i="1" dirty="0">
                <a:latin typeface="Times New Roman" panose="02020603050405020304" pitchFamily="18" charset="0"/>
              </a:rPr>
              <a:t>в следующем учебном году.</a:t>
            </a:r>
          </a:p>
          <a:p>
            <a:pPr algn="just"/>
            <a:endParaRPr lang="ru-RU" sz="2400" i="1" dirty="0">
              <a:latin typeface="Times New Roman" panose="02020603050405020304" pitchFamily="18" charset="0"/>
            </a:endParaRPr>
          </a:p>
          <a:p>
            <a:pPr algn="just"/>
            <a:r>
              <a:rPr lang="ru-RU" sz="3200" dirty="0">
                <a:latin typeface="Times New Roman" panose="02020603050405020304" pitchFamily="18" charset="0"/>
              </a:rPr>
              <a:t>А также на необходимость </a:t>
            </a:r>
            <a:r>
              <a:rPr lang="ru-RU" sz="3200" b="1" dirty="0">
                <a:latin typeface="Times New Roman" panose="02020603050405020304" pitchFamily="18" charset="0"/>
              </a:rPr>
              <a:t>уплотнения</a:t>
            </a:r>
            <a:r>
              <a:rPr lang="ru-RU" sz="3200" dirty="0">
                <a:latin typeface="Times New Roman" panose="02020603050405020304" pitchFamily="18" charset="0"/>
              </a:rPr>
              <a:t> в содержании учебного курса «Всеобщая история» в 8 классе в связи с переходом на новую структуру изучения учебного курса в 2026/2027 учебном году в 9 классе (</a:t>
            </a:r>
            <a:r>
              <a:rPr lang="ru-RU" sz="2400" i="1" dirty="0">
                <a:latin typeface="Times New Roman" panose="02020603050405020304" pitchFamily="18" charset="0"/>
              </a:rPr>
              <a:t>Европа в начале </a:t>
            </a:r>
            <a:r>
              <a:rPr lang="en-US" sz="2400" i="1" dirty="0">
                <a:latin typeface="Times New Roman" panose="02020603050405020304" pitchFamily="18" charset="0"/>
              </a:rPr>
              <a:t>XIX </a:t>
            </a:r>
            <a:r>
              <a:rPr lang="ru-RU" sz="2400" i="1" dirty="0">
                <a:latin typeface="Times New Roman" panose="02020603050405020304" pitchFamily="18" charset="0"/>
              </a:rPr>
              <a:t>века и страны Латинской Америки в </a:t>
            </a:r>
            <a:r>
              <a:rPr lang="en-US" sz="2400" i="1" dirty="0">
                <a:latin typeface="Times New Roman" panose="02020603050405020304" pitchFamily="18" charset="0"/>
              </a:rPr>
              <a:t>XVIII-</a:t>
            </a:r>
            <a:r>
              <a:rPr lang="ru-RU" sz="2400" i="1" dirty="0">
                <a:latin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</a:rPr>
              <a:t>XIX</a:t>
            </a:r>
            <a:r>
              <a:rPr lang="ru-RU" sz="2400" i="1" dirty="0" err="1">
                <a:latin typeface="Times New Roman" panose="02020603050405020304" pitchFamily="18" charset="0"/>
              </a:rPr>
              <a:t>вв</a:t>
            </a:r>
            <a:r>
              <a:rPr lang="ru-RU" sz="2400" i="1" dirty="0">
                <a:latin typeface="Times New Roman" panose="02020603050405020304" pitchFamily="18" charset="0"/>
              </a:rPr>
              <a:t>) в следующем учебном году. </a:t>
            </a:r>
          </a:p>
          <a:p>
            <a:pPr algn="just"/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640" y="39676"/>
            <a:ext cx="932567" cy="7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815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8162" y="838299"/>
            <a:ext cx="11881320" cy="504056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97000"/>
              </a:lnSpc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 algn="ctr">
              <a:lnSpc>
                <a:spcPct val="97000"/>
              </a:lnSpc>
            </a:pPr>
            <a:r>
              <a:rPr lang="ru-RU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в части учебного предмета «История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0">
              <a:lnSpc>
                <a:spcPct val="97000"/>
              </a:lnSpc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обратить внимание, что количество часов в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классе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2026/2027 учебном году - 3 часа в неделю. Расширяется содержание учебных курсов «Всеобщая история» и «История России», что отражено в Федеральной рабочей программе по истории. Следует обратить внимание на необходимость уплотнения в содержании учебного курса «История России»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9 классе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связи с переходом на новую структуру изучения учебного курса в 2026/2027 учебном году в случае, если данное содержание не изучалось в 8 классе. </a:t>
            </a:r>
            <a:endParaRPr lang="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40" y="39676"/>
            <a:ext cx="932567" cy="73873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53568" y="256031"/>
            <a:ext cx="11840020" cy="533479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97000"/>
              </a:lnSpc>
            </a:pPr>
            <a:endParaRPr lang="ru" sz="2800" b="1" dirty="0" smtClean="0">
              <a:solidFill>
                <a:srgbClr val="003399"/>
              </a:solidFill>
              <a:latin typeface="Calibri"/>
            </a:endParaRPr>
          </a:p>
          <a:p>
            <a:pPr indent="0">
              <a:lnSpc>
                <a:spcPct val="97000"/>
              </a:lnSpc>
            </a:pPr>
            <a:endParaRPr lang="ru" sz="2800" b="1" dirty="0">
              <a:solidFill>
                <a:srgbClr val="003399"/>
              </a:solidFill>
              <a:latin typeface="Calibri"/>
            </a:endParaRPr>
          </a:p>
          <a:p>
            <a:pPr indent="0">
              <a:lnSpc>
                <a:spcPct val="97000"/>
              </a:lnSpc>
            </a:pPr>
            <a:r>
              <a:rPr lang="ru" sz="4400" b="1" dirty="0" smtClean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модуля </a:t>
            </a:r>
            <a:r>
              <a:rPr lang="ru" sz="4400" b="1" dirty="0">
                <a:solidFill>
                  <a:srgbClr val="0033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«Введение в Новейшую историю России» в рабочей программе по истории </a:t>
            </a:r>
            <a:r>
              <a:rPr lang="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9 </a:t>
            </a:r>
            <a:r>
              <a:rPr lang="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классе </a:t>
            </a:r>
            <a:r>
              <a:rPr lang="ru" sz="4400" b="1" dirty="0" smtClean="0">
                <a:solidFill>
                  <a:srgbClr val="00569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2026-2027 учебном году </a:t>
            </a:r>
            <a:r>
              <a:rPr lang="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предусмотрен</a:t>
            </a:r>
            <a:endParaRPr lang="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40" y="39676"/>
            <a:ext cx="932567" cy="7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069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2080" y="530352"/>
            <a:ext cx="7610856" cy="99060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ct val="123000"/>
              </a:lnSpc>
              <a:spcBef>
                <a:spcPts val="770"/>
              </a:spcBef>
            </a:pPr>
            <a:r>
              <a:rPr lang="ru" sz="3000" b="1" dirty="0">
                <a:solidFill>
                  <a:srgbClr val="4472C4"/>
                </a:solidFill>
                <a:latin typeface="Arial"/>
              </a:rPr>
              <a:t>Преподавание истории родного края в </a:t>
            </a:r>
            <a:r>
              <a:rPr lang="ru" sz="3000" b="1" dirty="0" smtClean="0">
                <a:solidFill>
                  <a:srgbClr val="4472C4"/>
                </a:solidFill>
                <a:latin typeface="Arial"/>
              </a:rPr>
              <a:t>2026-2027 </a:t>
            </a:r>
            <a:r>
              <a:rPr lang="ru" sz="3000" b="1" dirty="0">
                <a:solidFill>
                  <a:srgbClr val="4472C4"/>
                </a:solidFill>
                <a:latin typeface="Arial"/>
              </a:rPr>
              <a:t>учебном году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89432" y="2020824"/>
            <a:ext cx="10805160" cy="407517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just">
              <a:lnSpc>
                <a:spcPct val="84000"/>
              </a:lnSpc>
              <a:spcAft>
                <a:spcPts val="490"/>
              </a:spcAft>
            </a:pPr>
            <a:r>
              <a:rPr lang="ru" sz="2400" dirty="0">
                <a:latin typeface="Times New Roman"/>
              </a:rPr>
              <a:t>В соответствии с приказом Минпросвещения России от 9 октября 2024 г. № 704 «О внесении изменений в некоторые приказы Министерства просвещения Российской Федерации, касающиеся федеральных образовательных программ начального общего образования, основного общего образования и среднего общего образования» с 1 сентября 2025 г. </a:t>
            </a:r>
            <a:r>
              <a:rPr lang="ru" sz="2400" dirty="0" smtClean="0">
                <a:latin typeface="Times New Roman"/>
              </a:rPr>
              <a:t>стал </a:t>
            </a:r>
            <a:r>
              <a:rPr lang="ru" sz="2400" dirty="0">
                <a:latin typeface="Times New Roman"/>
              </a:rPr>
              <a:t>реализовываться курс «История родного края» в рамках учебного предмета «История» в 5 — 7 классах.</a:t>
            </a:r>
          </a:p>
          <a:p>
            <a:pPr indent="0" algn="just">
              <a:lnSpc>
                <a:spcPct val="84000"/>
              </a:lnSpc>
              <a:spcAft>
                <a:spcPts val="490"/>
              </a:spcAft>
            </a:pPr>
            <a:r>
              <a:rPr lang="ru" sz="2400" dirty="0">
                <a:latin typeface="Times New Roman"/>
              </a:rPr>
              <a:t>Содержание учебного курса «История нашего края» определяется положениями федеральной образовательной программы основного общего образования, утвержденной приказом Минпросвещения России от 18 мая 2023 г. № 370, и охватывает историю субъекта Российской Федерации в соответствии с принятой периодизацией исторического </a:t>
            </a:r>
            <a:r>
              <a:rPr lang="ru" sz="2400" dirty="0" smtClean="0">
                <a:latin typeface="Times New Roman"/>
              </a:rPr>
              <a:t>процесса. </a:t>
            </a:r>
            <a:r>
              <a:rPr lang="ru" sz="2400" dirty="0" smtClean="0">
                <a:solidFill>
                  <a:srgbClr val="FF0000"/>
                </a:solidFill>
                <a:latin typeface="Times New Roman"/>
              </a:rPr>
              <a:t>Но в 2026-2027 учебном году содержание некоторых тем по «Истории родного края изменяется». </a:t>
            </a:r>
            <a:r>
              <a:rPr lang="ru" sz="2400" dirty="0" smtClean="0">
                <a:latin typeface="Times New Roman"/>
              </a:rPr>
              <a:t>ИРО скоро вышлет темы.</a:t>
            </a:r>
          </a:p>
          <a:p>
            <a:pPr indent="0" algn="just">
              <a:lnSpc>
                <a:spcPct val="84000"/>
              </a:lnSpc>
              <a:spcAft>
                <a:spcPts val="490"/>
              </a:spcAft>
            </a:pPr>
            <a:endParaRPr lang="ru" sz="2400" dirty="0">
              <a:latin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40" y="39676"/>
            <a:ext cx="932567" cy="7387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040" y="192076"/>
            <a:ext cx="932567" cy="73873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99" y="51646"/>
            <a:ext cx="932567" cy="7387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2615" y="0"/>
            <a:ext cx="6188357" cy="686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8915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2584" y="2773679"/>
            <a:ext cx="10274770" cy="1737027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spcBef>
                <a:spcPts val="14140"/>
              </a:spcBef>
            </a:pPr>
            <a:endParaRPr lang="ru" sz="3600" b="1" dirty="0">
              <a:solidFill>
                <a:srgbClr val="003399"/>
              </a:solidFill>
              <a:latin typeface="Calibri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93"/>
            <a:ext cx="932567" cy="7387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000" y="0"/>
            <a:ext cx="10297587" cy="686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178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7408" y="1225296"/>
            <a:ext cx="1813560" cy="23042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648" y="1237488"/>
            <a:ext cx="3404616" cy="2618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07352" y="1124712"/>
            <a:ext cx="4008120" cy="27035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9913" y="3853859"/>
            <a:ext cx="11417521" cy="3084338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36154" y="109727"/>
            <a:ext cx="11521280" cy="872587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ct val="96000"/>
              </a:lnSpc>
            </a:pPr>
            <a:r>
              <a:rPr lang="ru" sz="2800" b="1" dirty="0">
                <a:solidFill>
                  <a:srgbClr val="003399"/>
                </a:solidFill>
                <a:latin typeface="Calibri"/>
              </a:rPr>
              <a:t>С 1 сентября </a:t>
            </a:r>
            <a:r>
              <a:rPr lang="ru" sz="2800" b="1" dirty="0" smtClean="0">
                <a:solidFill>
                  <a:srgbClr val="003399"/>
                </a:solidFill>
                <a:latin typeface="Calibri"/>
              </a:rPr>
              <a:t>2026 </a:t>
            </a:r>
            <a:r>
              <a:rPr lang="ru" sz="2800" b="1" dirty="0">
                <a:solidFill>
                  <a:srgbClr val="003399"/>
                </a:solidFill>
                <a:latin typeface="Calibri"/>
              </a:rPr>
              <a:t>года преподавание истории в </a:t>
            </a:r>
            <a:r>
              <a:rPr lang="ru" sz="2800" b="1" dirty="0" smtClean="0">
                <a:solidFill>
                  <a:srgbClr val="003399"/>
                </a:solidFill>
                <a:latin typeface="Calibri"/>
              </a:rPr>
              <a:t>5,6,7, 8, 9 </a:t>
            </a:r>
            <a:r>
              <a:rPr lang="ru" sz="2800" b="1" dirty="0">
                <a:solidFill>
                  <a:srgbClr val="003399"/>
                </a:solidFill>
                <a:latin typeface="Calibri"/>
              </a:rPr>
              <a:t>классах будет осуществляться по новой линейке единых учебников истории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795528" y="1530096"/>
            <a:ext cx="140208" cy="618744"/>
          </a:xfrm>
          <a:prstGeom prst="rect">
            <a:avLst/>
          </a:prstGeom>
          <a:solidFill>
            <a:srgbClr val="137CA6"/>
          </a:solidFill>
        </p:spPr>
        <p:txBody>
          <a:bodyPr vert="vert270" wrap="none" lIns="0" tIns="0" rIns="0" bIns="0">
            <a:noAutofit/>
          </a:bodyPr>
          <a:lstStyle/>
          <a:p>
            <a:pPr indent="0"/>
            <a:r>
              <a:rPr lang="ru" sz="950">
                <a:solidFill>
                  <a:srgbClr val="82C9E2"/>
                </a:solidFill>
                <a:latin typeface="Calibri"/>
              </a:rPr>
              <a:t>И СТ О Р и 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94504" y="1603248"/>
            <a:ext cx="929640" cy="755904"/>
          </a:xfrm>
          <a:prstGeom prst="rect">
            <a:avLst/>
          </a:prstGeom>
          <a:solidFill>
            <a:srgbClr val="3C82AA"/>
          </a:solidFill>
        </p:spPr>
        <p:txBody>
          <a:bodyPr lIns="0" tIns="0" rIns="0" bIns="0">
            <a:noAutofit/>
          </a:bodyPr>
          <a:lstStyle/>
          <a:p>
            <a:pPr indent="0">
              <a:spcAft>
                <a:spcPts val="280"/>
              </a:spcAft>
            </a:pPr>
            <a:r>
              <a:rPr lang="ru" sz="450" b="1">
                <a:solidFill>
                  <a:srgbClr val="CEF7FB"/>
                </a:solidFill>
                <a:latin typeface="Arial"/>
              </a:rPr>
              <a:t>В. Р. Мединский, А. 0. Чубарын</a:t>
            </a:r>
          </a:p>
          <a:p>
            <a:pPr indent="0">
              <a:lnSpc>
                <a:spcPct val="59000"/>
              </a:lnSpc>
            </a:pPr>
            <a:r>
              <a:rPr lang="ru" sz="1800" b="1">
                <a:solidFill>
                  <a:srgbClr val="FFFFFF"/>
                </a:solidFill>
                <a:latin typeface="Consolas"/>
              </a:rPr>
              <a:t>ИСТОРИЯ </a:t>
            </a:r>
            <a:r>
              <a:rPr lang="ru" sz="1175" b="1">
                <a:solidFill>
                  <a:srgbClr val="FFFFFF"/>
                </a:solidFill>
                <a:latin typeface="Arial"/>
              </a:rPr>
              <a:t>СРЕДНИХ</a:t>
            </a:r>
          </a:p>
          <a:p>
            <a:pPr indent="0">
              <a:lnSpc>
                <a:spcPct val="77000"/>
              </a:lnSpc>
            </a:pPr>
            <a:r>
              <a:rPr lang="ru" sz="1175" b="1">
                <a:solidFill>
                  <a:srgbClr val="FFFFFF"/>
                </a:solidFill>
                <a:latin typeface="Arial"/>
              </a:rPr>
              <a:t>ВЕКОВ </a:t>
            </a:r>
            <a:r>
              <a:rPr lang="ru" sz="1175" b="1">
                <a:solidFill>
                  <a:srgbClr val="CEF7FB"/>
                </a:solidFill>
                <a:latin typeface="Arial"/>
              </a:rPr>
              <a:t>лг,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8120" y="446267"/>
            <a:ext cx="932567" cy="73873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714" y="446"/>
            <a:ext cx="972185" cy="700949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98095" y="683110"/>
            <a:ext cx="771044" cy="17676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>
              <a:lnSpc>
                <a:spcPct val="95000"/>
              </a:lnSpc>
            </a:pPr>
            <a:r>
              <a:rPr lang="ru" sz="550" b="1">
                <a:solidFill>
                  <a:srgbClr val="CC333F"/>
                </a:solidFill>
                <a:latin typeface="Arial"/>
              </a:rPr>
              <a:t>ГОД ЕДИНСТВА</a:t>
            </a:r>
          </a:p>
          <a:p>
            <a:pPr>
              <a:lnSpc>
                <a:spcPct val="95000"/>
              </a:lnSpc>
            </a:pPr>
            <a:r>
              <a:rPr lang="ru" sz="550" b="1">
                <a:solidFill>
                  <a:srgbClr val="1D3B7A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711982" y="305207"/>
            <a:ext cx="4836546" cy="316951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2600" b="1">
                <a:solidFill>
                  <a:srgbClr val="002060"/>
                </a:solidFill>
                <a:latin typeface="Arial"/>
              </a:rPr>
              <a:t>Региональный компонент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431216" y="1161583"/>
            <a:ext cx="2788557" cy="301713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algn="ctr"/>
            <a:r>
              <a:rPr lang="ru" sz="2200" dirty="0" smtClean="0">
                <a:solidFill>
                  <a:srgbClr val="002060"/>
                </a:solidFill>
                <a:latin typeface="Arial"/>
              </a:rPr>
              <a:t> </a:t>
            </a:r>
            <a:r>
              <a:rPr lang="ru" sz="2200" dirty="0">
                <a:solidFill>
                  <a:srgbClr val="002060"/>
                </a:solidFill>
                <a:latin typeface="Arial"/>
              </a:rPr>
              <a:t>Кубановедение</a:t>
            </a: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280380" y="1493772"/>
          <a:ext cx="11650987" cy="816758"/>
        </p:xfrm>
        <a:graphic>
          <a:graphicData uri="http://schemas.openxmlformats.org/drawingml/2006/table">
            <a:tbl>
              <a:tblPr/>
              <a:tblGrid>
                <a:gridCol w="2322274"/>
                <a:gridCol w="2300940"/>
                <a:gridCol w="2386273"/>
                <a:gridCol w="2367988"/>
                <a:gridCol w="2273512"/>
              </a:tblGrid>
              <a:tr h="639997">
                <a:tc>
                  <a:txBody>
                    <a:bodyPr/>
                    <a:lstStyle/>
                    <a:p>
                      <a:pPr indent="114300">
                        <a:spcAft>
                          <a:spcPts val="140"/>
                        </a:spcAft>
                      </a:pPr>
                      <a:r>
                        <a:rPr lang="ru" sz="1600">
                          <a:solidFill>
                            <a:srgbClr val="FFFFFF"/>
                          </a:solidFill>
                          <a:latin typeface="Arial"/>
                        </a:rPr>
                        <a:t>,,       5 класс</a:t>
                      </a:r>
                    </a:p>
                    <a:p>
                      <a:pPr indent="114300"/>
                      <a:r>
                        <a:rPr lang="ru" sz="1200">
                          <a:solidFill>
                            <a:srgbClr val="FFFFFF"/>
                          </a:solidFill>
                          <a:latin typeface="Arial"/>
                        </a:rPr>
                        <a:t>V** 2026/27 учебного года</a:t>
                      </a:r>
                    </a:p>
                  </a:txBody>
                  <a:tcPr marL="0" marR="0" marT="0" marB="0" anchor="b">
                    <a:solidFill>
                      <a:srgbClr val="022574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600">
                          <a:solidFill>
                            <a:srgbClr val="FFFFFF"/>
                          </a:solidFill>
                          <a:latin typeface="Arial"/>
                        </a:rPr>
                        <a:t>6 класс</a:t>
                      </a:r>
                    </a:p>
                    <a:p>
                      <a:pPr indent="0" algn="ctr"/>
                      <a:r>
                        <a:rPr lang="ru" sz="1200">
                          <a:solidFill>
                            <a:srgbClr val="FFFFFF"/>
                          </a:solidFill>
                          <a:latin typeface="Arial"/>
                        </a:rPr>
                        <a:t>2026/27 учебного года</a:t>
                      </a:r>
                    </a:p>
                  </a:txBody>
                  <a:tcPr marL="0" marR="0" marT="0" marB="0" anchor="b">
                    <a:solidFill>
                      <a:srgbClr val="022575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600">
                          <a:solidFill>
                            <a:srgbClr val="FFFFFF"/>
                          </a:solidFill>
                          <a:latin typeface="Arial"/>
                        </a:rPr>
                        <a:t>7 класс</a:t>
                      </a:r>
                    </a:p>
                    <a:p>
                      <a:pPr indent="0" algn="ctr"/>
                      <a:r>
                        <a:rPr lang="ru" sz="1200">
                          <a:solidFill>
                            <a:srgbClr val="FFFFFF"/>
                          </a:solidFill>
                          <a:latin typeface="Arial"/>
                        </a:rPr>
                        <a:t>2026/27 учебного года</a:t>
                      </a:r>
                    </a:p>
                  </a:txBody>
                  <a:tcPr marL="0" marR="0" marT="0" marB="0" anchor="b">
                    <a:solidFill>
                      <a:srgbClr val="022575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600">
                          <a:solidFill>
                            <a:srgbClr val="FFFFFF"/>
                          </a:solidFill>
                          <a:latin typeface="Arial"/>
                        </a:rPr>
                        <a:t>8 класс</a:t>
                      </a:r>
                    </a:p>
                    <a:p>
                      <a:pPr indent="0" algn="ctr"/>
                      <a:r>
                        <a:rPr lang="ru" sz="1200">
                          <a:solidFill>
                            <a:srgbClr val="FFFFFF"/>
                          </a:solidFill>
                          <a:latin typeface="Arial"/>
                        </a:rPr>
                        <a:t>**’ 2026/27учебного года</a:t>
                      </a:r>
                    </a:p>
                  </a:txBody>
                  <a:tcPr marL="0" marR="0" marT="0" marB="0" anchor="b">
                    <a:solidFill>
                      <a:srgbClr val="022576"/>
                    </a:solidFill>
                  </a:tcPr>
                </a:tc>
                <a:tc>
                  <a:txBody>
                    <a:bodyPr/>
                    <a:lstStyle/>
                    <a:p>
                      <a:pPr indent="165100"/>
                      <a:r>
                        <a:rPr lang="ru" sz="1600">
                          <a:solidFill>
                            <a:srgbClr val="FFFFFF"/>
                          </a:solidFill>
                          <a:latin typeface="Arial"/>
                        </a:rPr>
                        <a:t>.      9 класс</a:t>
                      </a:r>
                    </a:p>
                    <a:p>
                      <a:pPr indent="0" algn="ctr"/>
                      <a:r>
                        <a:rPr lang="ru" sz="1200">
                          <a:solidFill>
                            <a:srgbClr val="FFFFFF"/>
                          </a:solidFill>
                          <a:latin typeface="Arial"/>
                        </a:rPr>
                        <a:t>**■ 2026/27учебного года</a:t>
                      </a:r>
                    </a:p>
                  </a:txBody>
                  <a:tcPr marL="0" marR="0" marT="0" marB="0" anchor="b">
                    <a:solidFill>
                      <a:srgbClr val="022575"/>
                    </a:solidFill>
                  </a:tcPr>
                </a:tc>
              </a:tr>
              <a:tr h="176761">
                <a:tc>
                  <a:txBody>
                    <a:bodyPr/>
                    <a:lstStyle/>
                    <a:p>
                      <a:endParaRPr sz="900"/>
                    </a:p>
                  </a:txBody>
                  <a:tcPr marL="0" marR="0" marT="0" marB="0">
                    <a:solidFill>
                      <a:srgbClr val="6B79A3"/>
                    </a:solidFill>
                  </a:tcPr>
                </a:tc>
                <a:tc>
                  <a:txBody>
                    <a:bodyPr/>
                    <a:lstStyle/>
                    <a:p>
                      <a:endParaRPr sz="900"/>
                    </a:p>
                  </a:txBody>
                  <a:tcPr marL="0" marR="0" marT="0" marB="0">
                    <a:solidFill>
                      <a:srgbClr val="45558C"/>
                    </a:solidFill>
                  </a:tcPr>
                </a:tc>
                <a:tc>
                  <a:txBody>
                    <a:bodyPr/>
                    <a:lstStyle/>
                    <a:p>
                      <a:endParaRPr sz="900"/>
                    </a:p>
                  </a:txBody>
                  <a:tcPr marL="0" marR="0" marT="0" marB="0">
                    <a:solidFill>
                      <a:srgbClr val="58699A"/>
                    </a:solidFill>
                  </a:tcPr>
                </a:tc>
                <a:tc>
                  <a:txBody>
                    <a:bodyPr/>
                    <a:lstStyle/>
                    <a:p>
                      <a:endParaRPr sz="900"/>
                    </a:p>
                  </a:txBody>
                  <a:tcPr marL="0" marR="0" marT="0" marB="0">
                    <a:solidFill>
                      <a:srgbClr val="7789A5"/>
                    </a:solidFill>
                  </a:tcPr>
                </a:tc>
                <a:tc>
                  <a:txBody>
                    <a:bodyPr/>
                    <a:lstStyle/>
                    <a:p>
                      <a:endParaRPr sz="900"/>
                    </a:p>
                  </a:txBody>
                  <a:tcPr marL="0" marR="0" marT="0" marB="0">
                    <a:solidFill>
                      <a:srgbClr val="8C93A9"/>
                    </a:solidFill>
                  </a:tcPr>
                </a:tc>
              </a:tr>
            </a:tbl>
          </a:graphicData>
        </a:graphic>
      </p:graphicFrame>
      <p:sp>
        <p:nvSpPr>
          <p:cNvPr id="16" name="Прямоугольник 15"/>
          <p:cNvSpPr/>
          <p:nvPr/>
        </p:nvSpPr>
        <p:spPr>
          <a:xfrm>
            <a:off x="9889473" y="2328816"/>
            <a:ext cx="76190" cy="15238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300">
                <a:solidFill>
                  <a:srgbClr val="002060"/>
                </a:solidFill>
                <a:latin typeface="Times New Roman"/>
              </a:rPr>
              <a:t>I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518093" y="2331863"/>
            <a:ext cx="76190" cy="15238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300">
                <a:solidFill>
                  <a:srgbClr val="1D3B7A"/>
                </a:solidFill>
                <a:latin typeface="Times New Roman"/>
              </a:rPr>
              <a:t>I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831224" y="2331863"/>
            <a:ext cx="76190" cy="149333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300">
                <a:solidFill>
                  <a:srgbClr val="1D3B7A"/>
                </a:solidFill>
                <a:latin typeface="Times New Roman"/>
              </a:rPr>
              <a:t>I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5159593" y="2331863"/>
            <a:ext cx="76190" cy="149333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300">
                <a:solidFill>
                  <a:srgbClr val="1D3B7A"/>
                </a:solidFill>
                <a:latin typeface="Times New Roman"/>
              </a:rPr>
              <a:t>I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530628" y="2331863"/>
            <a:ext cx="76190" cy="146285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300">
                <a:solidFill>
                  <a:srgbClr val="1D3B7A"/>
                </a:solidFill>
                <a:latin typeface="Times New Roman"/>
              </a:rPr>
              <a:t>I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64378" y="2353196"/>
            <a:ext cx="1679229" cy="60647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21000"/>
              </a:lnSpc>
            </a:pPr>
            <a:r>
              <a:rPr lang="ru" sz="1200">
                <a:latin typeface="Arial"/>
              </a:rPr>
              <a:t>1 час в неделю </a:t>
            </a:r>
            <a:r>
              <a:rPr lang="ru" sz="1200">
                <a:solidFill>
                  <a:srgbClr val="002060"/>
                </a:solidFill>
                <a:latin typeface="Arial"/>
              </a:rPr>
              <a:t>как курс внеурочной деятельности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2959224" y="2350148"/>
            <a:ext cx="1679229" cy="60952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>
              <a:lnSpc>
                <a:spcPct val="115000"/>
              </a:lnSpc>
            </a:pPr>
            <a:r>
              <a:rPr lang="ru" sz="1200">
                <a:solidFill>
                  <a:srgbClr val="002060"/>
                </a:solidFill>
                <a:latin typeface="Arial"/>
              </a:rPr>
              <a:t>)  </a:t>
            </a:r>
            <a:r>
              <a:rPr lang="ru" sz="1200">
                <a:latin typeface="Arial"/>
              </a:rPr>
              <a:t>1 час в неделю</a:t>
            </a:r>
          </a:p>
          <a:p>
            <a:pPr algn="ctr">
              <a:lnSpc>
                <a:spcPct val="115000"/>
              </a:lnSpc>
            </a:pPr>
            <a:r>
              <a:rPr lang="ru" sz="1200">
                <a:solidFill>
                  <a:srgbClr val="002060"/>
                </a:solidFill>
                <a:latin typeface="Arial"/>
              </a:rPr>
              <a:t>как курс внеурочной деятельности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0011377" y="2350149"/>
            <a:ext cx="1676182" cy="60647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22000"/>
              </a:lnSpc>
            </a:pPr>
            <a:r>
              <a:rPr lang="ru" sz="1200">
                <a:solidFill>
                  <a:srgbClr val="1F1F21"/>
                </a:solidFill>
                <a:latin typeface="Arial"/>
              </a:rPr>
              <a:t>1 час в неделю </a:t>
            </a:r>
            <a:r>
              <a:rPr lang="ru" sz="1200">
                <a:solidFill>
                  <a:srgbClr val="002060"/>
                </a:solidFill>
                <a:latin typeface="Arial"/>
              </a:rPr>
              <a:t>как курс внеурочной деятельности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5290640" y="2350148"/>
            <a:ext cx="1679229" cy="60952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>
              <a:lnSpc>
                <a:spcPct val="118000"/>
              </a:lnSpc>
            </a:pPr>
            <a:r>
              <a:rPr lang="ru" sz="1200">
                <a:solidFill>
                  <a:srgbClr val="002060"/>
                </a:solidFill>
                <a:latin typeface="Arial"/>
              </a:rPr>
              <a:t>)  </a:t>
            </a:r>
            <a:r>
              <a:rPr lang="ru" sz="1200">
                <a:latin typeface="Arial"/>
              </a:rPr>
              <a:t>1 час в неделю</a:t>
            </a:r>
          </a:p>
          <a:p>
            <a:pPr algn="ctr">
              <a:lnSpc>
                <a:spcPct val="118000"/>
              </a:lnSpc>
            </a:pPr>
            <a:r>
              <a:rPr lang="ru" sz="1200">
                <a:solidFill>
                  <a:srgbClr val="002060"/>
                </a:solidFill>
                <a:latin typeface="Arial"/>
              </a:rPr>
              <a:t>как курс внеурочной деятельности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7704342" y="2350148"/>
            <a:ext cx="1682277" cy="60952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22000"/>
              </a:lnSpc>
            </a:pPr>
            <a:r>
              <a:rPr lang="ru" sz="1200" dirty="0">
                <a:latin typeface="Arial"/>
              </a:rPr>
              <a:t>1 час в неделю </a:t>
            </a:r>
            <a:r>
              <a:rPr lang="ru" sz="1200" dirty="0">
                <a:solidFill>
                  <a:srgbClr val="002060"/>
                </a:solidFill>
                <a:latin typeface="Arial"/>
              </a:rPr>
              <a:t>как курс внеурочной деятельности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11672321" y="6485746"/>
            <a:ext cx="176761" cy="146285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200">
                <a:solidFill>
                  <a:srgbClr val="002060"/>
                </a:solidFill>
                <a:latin typeface="Arial"/>
              </a:rPr>
              <a:t>21</a:t>
            </a:r>
          </a:p>
        </p:txBody>
      </p:sp>
    </p:spTree>
    <p:extLst>
      <p:ext uri="{BB962C8B-B14F-4D97-AF65-F5344CB8AC3E}">
        <p14:creationId xmlns:p14="http://schemas.microsoft.com/office/powerpoint/2010/main" val="23513301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90" y="447"/>
            <a:ext cx="941709" cy="7344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4190" y="737967"/>
            <a:ext cx="786282" cy="18895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550" b="1">
                <a:solidFill>
                  <a:srgbClr val="CC333F"/>
                </a:solidFill>
                <a:latin typeface="Arial"/>
              </a:rPr>
              <a:t>ГОД ЕДИНСТВА</a:t>
            </a:r>
          </a:p>
          <a:p>
            <a:r>
              <a:rPr lang="ru" sz="550" b="1">
                <a:solidFill>
                  <a:srgbClr val="1D3B7A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64562" y="1301773"/>
            <a:ext cx="9764521" cy="335295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13000"/>
              </a:lnSpc>
            </a:pPr>
            <a:r>
              <a:rPr lang="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для </a:t>
            </a:r>
            <a:r>
              <a:rPr lang="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основного </a:t>
            </a:r>
            <a:r>
              <a:rPr lang="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</a:t>
            </a:r>
            <a:r>
              <a:rPr lang="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образования, внесенные </a:t>
            </a:r>
            <a:r>
              <a:rPr lang="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приказами Минпросвещения России№ 729, </a:t>
            </a:r>
            <a:r>
              <a:rPr lang="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808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2026/2027 учебном году на уровне основного общего образования преподавание учебного предмета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«Обществознание»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федеральным учебным планом основного общего образования предусматривается в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классах.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изучение предмета отводится 1 час в неделю (всего 34 часа за год по каждому классу). 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учебного предмета «Обществознание» закреплено в федеральной образовательной программе для уровня основного общего образования. </a:t>
            </a:r>
            <a:endParaRPr lang="ru" sz="2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3000"/>
              </a:lnSpc>
            </a:pPr>
            <a:endParaRPr lang="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3000"/>
              </a:lnSpc>
            </a:pPr>
            <a:endParaRPr lang="ru" sz="2400" dirty="0">
              <a:solidFill>
                <a:srgbClr val="1F1F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529084" y="6440032"/>
            <a:ext cx="195047" cy="13104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200">
                <a:solidFill>
                  <a:srgbClr val="002060"/>
                </a:solidFill>
                <a:latin typeface="Arial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30481465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56234" y="-97805"/>
            <a:ext cx="11017224" cy="695898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Нормативно-правовая база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1.Постановление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Правительства Российской Федерации от 30 апреля 2024 г. № 556 «Об утверждении перечня мероприятий по оценке качества образования и Правил проведения мероприятий по оценке качества образования»;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федеральный государственный образовательный стандарт основного общего образования, утвержденный приказом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31 мая 2021 г. № 287 (далее – ФГОС ООО);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2.Федеральный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государственный образовательный стандарт среднего общего образования, утвержденный приказом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17 мая 2012 г. № 413 (далее – ФГОС СОО);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3.Федеральная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основного общего образования, утвержденная приказом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18 мая 2023 г. № 370) (далее – ФОП ООО);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4.Федеральная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среднего общего образования, утвержденная приказом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18 мая 2023 г. № 371) (далее – ФОП СОО);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5.Приказ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23 июля 2025 г. № 551 «Об утверждении федерального перечня электронных образовательных ресурсов, допущенных к использованию при реализации имеющих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осударственную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аккредитацию образовательных программ начального общего, основного общего, среднего общего образования»;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6.Приказ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22 июня 2026 г. № 436 «Об утверждении федерального перечня учебников, допущенных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 организациями, осуществляющими образовательную деятельность, и установлении предельного срока использования исключенных учебников и разработанных в комплекте с ними учебных пособий».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Документы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размещены на информационном сайте «Единое содержание общего образования» в разделе «Нормативные документы». – URL: https://edsoo.ru/normativnye-dokumenty-_/ </a:t>
            </a:r>
            <a:endParaRPr lang="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99" y="51646"/>
            <a:ext cx="932567" cy="73873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90" y="447"/>
            <a:ext cx="941709" cy="7344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4190" y="737967"/>
            <a:ext cx="786282" cy="18895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550" b="1">
                <a:solidFill>
                  <a:srgbClr val="CC333F"/>
                </a:solidFill>
                <a:latin typeface="Arial"/>
              </a:rPr>
              <a:t>ГОД ЕДИНСТВА</a:t>
            </a:r>
          </a:p>
          <a:p>
            <a:r>
              <a:rPr lang="ru" sz="550" b="1">
                <a:solidFill>
                  <a:srgbClr val="1D3B7A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64563" y="1342355"/>
            <a:ext cx="9959568" cy="504056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13000"/>
              </a:lnSpc>
            </a:pPr>
            <a:r>
              <a:rPr lang="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  <a:r>
              <a:rPr lang="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учебного предмета «Обществознание» в 9 классе</a:t>
            </a:r>
          </a:p>
          <a:p>
            <a:pPr marL="457200" indent="-457200">
              <a:lnSpc>
                <a:spcPct val="113000"/>
              </a:lnSpc>
              <a:buAutoNum type="arabicPeriod"/>
            </a:pPr>
            <a:r>
              <a:rPr lang="ru" sz="4400" b="1" dirty="0" smtClean="0">
                <a:solidFill>
                  <a:srgbClr val="1F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 и общество</a:t>
            </a:r>
          </a:p>
          <a:p>
            <a:pPr marL="457200" indent="-457200">
              <a:lnSpc>
                <a:spcPct val="113000"/>
              </a:lnSpc>
              <a:buAutoNum type="arabicPeriod"/>
            </a:pPr>
            <a:r>
              <a:rPr lang="ru" sz="4400" b="1" dirty="0" smtClean="0">
                <a:solidFill>
                  <a:srgbClr val="1F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Государство и право</a:t>
            </a:r>
          </a:p>
          <a:p>
            <a:pPr marL="457200" indent="-457200">
              <a:lnSpc>
                <a:spcPct val="113000"/>
              </a:lnSpc>
              <a:buAutoNum type="arabicPeriod"/>
            </a:pPr>
            <a:r>
              <a:rPr lang="ru" sz="4400" b="1" dirty="0" smtClean="0">
                <a:solidFill>
                  <a:srgbClr val="1F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</a:p>
          <a:p>
            <a:pPr marL="457200" indent="-457200">
              <a:lnSpc>
                <a:spcPct val="113000"/>
              </a:lnSpc>
              <a:buAutoNum type="arabicPeriod"/>
            </a:pPr>
            <a:r>
              <a:rPr lang="ru" sz="4400" b="1" dirty="0" smtClean="0">
                <a:solidFill>
                  <a:srgbClr val="1F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Экономика</a:t>
            </a:r>
          </a:p>
          <a:p>
            <a:pPr marL="457200" indent="-457200">
              <a:lnSpc>
                <a:spcPct val="113000"/>
              </a:lnSpc>
              <a:buAutoNum type="arabicPeriod"/>
            </a:pPr>
            <a:r>
              <a:rPr lang="ru" sz="4400" b="1" dirty="0" smtClean="0">
                <a:solidFill>
                  <a:srgbClr val="1F1F2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на пути к будущему</a:t>
            </a:r>
            <a:endParaRPr lang="ru" sz="4400" b="1" dirty="0">
              <a:solidFill>
                <a:srgbClr val="1F1F2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529084" y="6440032"/>
            <a:ext cx="195047" cy="13104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200">
                <a:solidFill>
                  <a:srgbClr val="002060"/>
                </a:solidFill>
                <a:latin typeface="Arial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4750863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90" y="447"/>
            <a:ext cx="941709" cy="7344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4190" y="737967"/>
            <a:ext cx="786282" cy="18895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550" b="1">
                <a:solidFill>
                  <a:srgbClr val="CC333F"/>
                </a:solidFill>
                <a:latin typeface="Arial"/>
              </a:rPr>
              <a:t>ГОД ЕДИНСТВА</a:t>
            </a:r>
          </a:p>
          <a:p>
            <a:r>
              <a:rPr lang="ru" sz="550" b="1">
                <a:solidFill>
                  <a:srgbClr val="1D3B7A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64563" y="1342355"/>
            <a:ext cx="9959568" cy="504056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13000"/>
              </a:lnSpc>
            </a:pPr>
            <a:r>
              <a:rPr lang="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</a:t>
            </a:r>
            <a:r>
              <a:rPr lang="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учебного предмета «Обществознание» в 9 классе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№ урока 	Тема урока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1 	Человек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2 	Человек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3 	Как устроено общество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4 	Как устроено общество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5 	Традиционные ценности российского общества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6 	Информационное пространство современного общества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7 	Повторительно-обобщающий урок по теме «Человек и общество»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8 	Государство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9 	Государство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10 	Основы организации государственной власти в России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11 	Основы организации государственной власти в России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12 	Цифровое государство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13 	Нормы и отрасли права. Правоотношения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14 	Правонарушения и юридическая ответственность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15 	Гражданин и гражданство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16 	Гражданин и гражданство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17 	Повторительно-обобщающий урок по теме «Государство и право»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18 	Культура. Искусство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19 	Религия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20 	Образование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21 	Наука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22 	Повторительно-обобщающий урок по теме «Культура» 	</a:t>
            </a:r>
          </a:p>
          <a:p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23 	Хозяйственная система 	</a:t>
            </a:r>
          </a:p>
          <a:p>
            <a:pPr>
              <a:lnSpc>
                <a:spcPct val="113000"/>
              </a:lnSpc>
            </a:pPr>
            <a:endParaRPr lang="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3000"/>
              </a:lnSpc>
            </a:pPr>
            <a:endParaRPr lang="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529084" y="6440032"/>
            <a:ext cx="195047" cy="13104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200">
                <a:solidFill>
                  <a:srgbClr val="002060"/>
                </a:solidFill>
                <a:latin typeface="Arial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2975096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90" y="447"/>
            <a:ext cx="941709" cy="7344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4190" y="737967"/>
            <a:ext cx="786282" cy="18895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550" b="1">
                <a:solidFill>
                  <a:srgbClr val="CC333F"/>
                </a:solidFill>
                <a:latin typeface="Arial"/>
              </a:rPr>
              <a:t>ГОД ЕДИНСТВА</a:t>
            </a:r>
          </a:p>
          <a:p>
            <a:r>
              <a:rPr lang="ru" sz="550" b="1">
                <a:solidFill>
                  <a:srgbClr val="1D3B7A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64563" y="1342355"/>
            <a:ext cx="9959568" cy="504056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13000"/>
              </a:lnSpc>
            </a:pPr>
            <a:r>
              <a:rPr lang="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</a:t>
            </a:r>
            <a:r>
              <a:rPr lang="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учебного предмета «Обществознание» в 9 классе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№ урока 	Тема урока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24 	Хозяйственная система 	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25 	Государство в экономике 	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26 	Государство в экономике 	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27 	Семья в экономике 	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28 	Семья в экономике 	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29 	Повторительно-обобщающий урок по теме «Экономика» 	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30 	Россия – страна возможностей: технологическое развитие и суверенитет 	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31 	Россия – страна возможностей: технологическое развитие и суверенитет 	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32 	Россия в многополярном мире 	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33 	Повторительно-обобщающий урок по теме «Россия на пути в будущее» 	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Урок 34 	Итоговое повторение 	</a:t>
            </a:r>
          </a:p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ОБЩЕЕ КОЛИЧЕСТВО УРОКОВ ПО ПРОГРАММЕ: 34, из них уроков, отведенных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на контрольные работы, - не более 3 	</a:t>
            </a:r>
          </a:p>
          <a:p>
            <a:pPr>
              <a:lnSpc>
                <a:spcPct val="113000"/>
              </a:lnSpc>
            </a:pPr>
            <a:endParaRPr lang="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3000"/>
              </a:lnSpc>
            </a:pPr>
            <a:endParaRPr lang="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529084" y="6440032"/>
            <a:ext cx="195047" cy="13104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200">
                <a:solidFill>
                  <a:srgbClr val="002060"/>
                </a:solidFill>
                <a:latin typeface="Arial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31975211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93"/>
            <a:ext cx="932567" cy="7387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354" y="1270347"/>
            <a:ext cx="6712751" cy="462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4482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2584" y="2773679"/>
            <a:ext cx="10274770" cy="1737027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spcBef>
                <a:spcPts val="14140"/>
              </a:spcBef>
            </a:pPr>
            <a:r>
              <a:rPr lang="ru" sz="6000" b="1" dirty="0" smtClean="0">
                <a:solidFill>
                  <a:srgbClr val="003399"/>
                </a:solidFill>
                <a:latin typeface="Calibri"/>
              </a:rPr>
              <a:t>Среднее общее </a:t>
            </a:r>
            <a:r>
              <a:rPr lang="ru" sz="6000" b="1" dirty="0">
                <a:solidFill>
                  <a:srgbClr val="003399"/>
                </a:solidFill>
                <a:latin typeface="Calibri"/>
              </a:rPr>
              <a:t>образование</a:t>
            </a:r>
          </a:p>
          <a:p>
            <a:pPr marL="3883728" indent="0"/>
            <a:r>
              <a:rPr lang="ru" sz="3600" b="1" dirty="0" smtClean="0">
                <a:solidFill>
                  <a:srgbClr val="003399"/>
                </a:solidFill>
                <a:latin typeface="Calibri"/>
              </a:rPr>
              <a:t>10-11  </a:t>
            </a:r>
            <a:r>
              <a:rPr lang="ru" sz="3600" b="1" dirty="0">
                <a:solidFill>
                  <a:srgbClr val="003399"/>
                </a:solidFill>
                <a:latin typeface="Calibri"/>
              </a:rPr>
              <a:t>классы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93"/>
            <a:ext cx="932567" cy="7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70513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342" y="69931"/>
            <a:ext cx="921595" cy="7460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0290" y="1956768"/>
            <a:ext cx="1382393" cy="147382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52342" y="819642"/>
            <a:ext cx="771654" cy="179199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550" b="1">
                <a:solidFill>
                  <a:srgbClr val="C7141E"/>
                </a:solidFill>
                <a:latin typeface="Arial"/>
              </a:rPr>
              <a:t>ГОД ЕДИНСТВА </a:t>
            </a:r>
            <a:r>
              <a:rPr lang="ru" sz="550" b="1">
                <a:solidFill>
                  <a:srgbClr val="002060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10277" y="245474"/>
            <a:ext cx="8038357" cy="713139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>
              <a:lnSpc>
                <a:spcPct val="109000"/>
              </a:lnSpc>
            </a:pPr>
            <a:r>
              <a:rPr lang="ru" sz="2400">
                <a:solidFill>
                  <a:srgbClr val="002060"/>
                </a:solidFill>
                <a:latin typeface="Arial"/>
              </a:rPr>
              <a:t>Изменения для </a:t>
            </a:r>
            <a:r>
              <a:rPr lang="ru" sz="2400">
                <a:solidFill>
                  <a:srgbClr val="FF0000"/>
                </a:solidFill>
                <a:latin typeface="Arial"/>
              </a:rPr>
              <a:t>среднего </a:t>
            </a:r>
            <a:r>
              <a:rPr lang="ru" sz="2400">
                <a:solidFill>
                  <a:srgbClr val="002060"/>
                </a:solidFill>
                <a:latin typeface="Arial"/>
              </a:rPr>
              <a:t>общего образования,</a:t>
            </a:r>
          </a:p>
          <a:p>
            <a:pPr>
              <a:lnSpc>
                <a:spcPct val="109000"/>
              </a:lnSpc>
            </a:pPr>
            <a:r>
              <a:rPr lang="ru" sz="2400">
                <a:solidFill>
                  <a:srgbClr val="002060"/>
                </a:solidFill>
                <a:latin typeface="Arial"/>
              </a:rPr>
              <a:t>внесенные приказом Минпросвещения России № 729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648522" y="1846411"/>
            <a:ext cx="5688632" cy="1584177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>
              <a:spcAft>
                <a:spcPts val="140"/>
              </a:spcAft>
            </a:pPr>
            <a:r>
              <a:rPr lang="ru" sz="2200" dirty="0">
                <a:solidFill>
                  <a:srgbClr val="002060"/>
                </a:solidFill>
                <a:latin typeface="Arial"/>
              </a:rPr>
              <a:t>По учебному предмету «</a:t>
            </a:r>
            <a:r>
              <a:rPr lang="ru" sz="2200" dirty="0">
                <a:solidFill>
                  <a:srgbClr val="FF0000"/>
                </a:solidFill>
                <a:latin typeface="Arial"/>
              </a:rPr>
              <a:t>История</a:t>
            </a:r>
            <a:r>
              <a:rPr lang="ru" sz="2200" dirty="0">
                <a:solidFill>
                  <a:srgbClr val="002060"/>
                </a:solidFill>
                <a:latin typeface="Arial"/>
              </a:rPr>
              <a:t>»</a:t>
            </a:r>
          </a:p>
          <a:p>
            <a:r>
              <a:rPr lang="ru" dirty="0">
                <a:solidFill>
                  <a:srgbClr val="002060"/>
                </a:solidFill>
                <a:latin typeface="Arial"/>
              </a:rPr>
              <a:t>Базовый </a:t>
            </a:r>
            <a:r>
              <a:rPr lang="ru" dirty="0" smtClean="0">
                <a:solidFill>
                  <a:srgbClr val="002060"/>
                </a:solidFill>
                <a:latin typeface="Arial"/>
              </a:rPr>
              <a:t>уровень, который является </a:t>
            </a:r>
            <a:r>
              <a:rPr lang="ru" dirty="0" smtClean="0">
                <a:solidFill>
                  <a:srgbClr val="FF0000"/>
                </a:solidFill>
                <a:latin typeface="Arial"/>
              </a:rPr>
              <a:t>предметом непосредственного применения.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144466" y="3790627"/>
            <a:ext cx="7168624" cy="185276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25397">
              <a:lnSpc>
                <a:spcPct val="130000"/>
              </a:lnSpc>
              <a:spcBef>
                <a:spcPts val="2450"/>
              </a:spcBef>
            </a:pPr>
            <a:r>
              <a:rPr lang="ru" sz="1600" dirty="0">
                <a:solidFill>
                  <a:srgbClr val="002060"/>
                </a:solidFill>
                <a:latin typeface="Arial"/>
              </a:rPr>
              <a:t>Исключена </a:t>
            </a:r>
            <a:r>
              <a:rPr lang="ru" sz="1400" dirty="0">
                <a:latin typeface="Arial"/>
              </a:rPr>
              <a:t>позиция о </a:t>
            </a:r>
            <a:r>
              <a:rPr lang="ru" sz="1600" dirty="0">
                <a:solidFill>
                  <a:srgbClr val="002060"/>
                </a:solidFill>
                <a:latin typeface="Arial"/>
              </a:rPr>
              <a:t>возможности варьирования последовательности </a:t>
            </a:r>
            <a:r>
              <a:rPr lang="ru" sz="1400" dirty="0">
                <a:latin typeface="Arial"/>
              </a:rPr>
              <a:t>изучения тем в рамках программы </a:t>
            </a:r>
            <a:r>
              <a:rPr lang="ru" sz="1600" dirty="0">
                <a:solidFill>
                  <a:srgbClr val="002060"/>
                </a:solidFill>
                <a:latin typeface="Arial"/>
              </a:rPr>
              <a:t>в пределах одного класса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1501656" y="6371157"/>
            <a:ext cx="263313" cy="19382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700">
                <a:solidFill>
                  <a:srgbClr val="002060"/>
                </a:solidFill>
                <a:latin typeface="Arial"/>
              </a:rPr>
              <a:t>23</a:t>
            </a:r>
          </a:p>
        </p:txBody>
      </p:sp>
    </p:spTree>
    <p:extLst>
      <p:ext uri="{BB962C8B-B14F-4D97-AF65-F5344CB8AC3E}">
        <p14:creationId xmlns:p14="http://schemas.microsoft.com/office/powerpoint/2010/main" val="41190177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/>
          <p:nvPr/>
        </p:nvSpPr>
        <p:spPr>
          <a:xfrm>
            <a:off x="162984" y="924715"/>
            <a:ext cx="10712377" cy="5577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6" rIns="91437" bIns="45706" anchor="t" anchorCtr="0">
            <a:noAutofit/>
          </a:bodyPr>
          <a:lstStyle/>
          <a:p>
            <a:pPr algn="ctr"/>
            <a:endParaRPr lang="ru-RU" sz="3200" b="1" dirty="0">
              <a:latin typeface="Calibri"/>
              <a:ea typeface="Calibri"/>
              <a:cs typeface="Calibri"/>
              <a:sym typeface="Calibri"/>
            </a:endParaRPr>
          </a:p>
          <a:p>
            <a:endParaRPr sz="32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5894" y="-9567"/>
            <a:ext cx="10875359" cy="82397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преподавания    учебного предмета «История» на уровне СОО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учебного предмета «История»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базовом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уровне по 2ч.(68)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2748860"/>
              </p:ext>
            </p:extLst>
          </p:nvPr>
        </p:nvGraphicFramePr>
        <p:xfrm>
          <a:off x="344079" y="1522321"/>
          <a:ext cx="8931305" cy="45544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59786"/>
                <a:gridCol w="3959786"/>
                <a:gridCol w="1011733"/>
              </a:tblGrid>
              <a:tr h="13787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Курсы в рамках учебного предмета «История»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Кол-ва час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</a:tr>
              <a:tr h="64036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-Всеобщая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история. 1914–1945 годы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</a:tr>
              <a:tr h="6483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-История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России. 1914–1945 годы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</a:tr>
              <a:tr h="1238646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-Всеобщая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история. 1945 год – начало </a:t>
                      </a:r>
                      <a:r>
                        <a:rPr lang="ru-RU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ХХIвека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</a:tr>
              <a:tr h="6483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-История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России. 1945 год – начало ХХI века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4423" y="3273922"/>
            <a:ext cx="12667116" cy="369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52" tIns="45726" rIns="91452" bIns="4572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5974" y="-238548"/>
            <a:ext cx="932567" cy="7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0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/>
          <p:nvPr/>
        </p:nvSpPr>
        <p:spPr>
          <a:xfrm>
            <a:off x="162984" y="924715"/>
            <a:ext cx="10712377" cy="5577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6" rIns="91437" bIns="45706" anchor="t" anchorCtr="0">
            <a:noAutofit/>
          </a:bodyPr>
          <a:lstStyle/>
          <a:p>
            <a:pPr algn="ctr"/>
            <a:endParaRPr lang="ru-RU" sz="3200" b="1" dirty="0">
              <a:latin typeface="Calibri"/>
              <a:ea typeface="Calibri"/>
              <a:cs typeface="Calibri"/>
              <a:sym typeface="Calibri"/>
            </a:endParaRPr>
          </a:p>
          <a:p>
            <a:endParaRPr sz="32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5894" y="-9567"/>
            <a:ext cx="10875359" cy="82397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преподавания    учебного предмета «История» на уровне СОО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учебного предмета «История»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углублённом уровне по 4ч (136)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6637347"/>
              </p:ext>
            </p:extLst>
          </p:nvPr>
        </p:nvGraphicFramePr>
        <p:xfrm>
          <a:off x="344079" y="1522321"/>
          <a:ext cx="9713155" cy="47944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06427"/>
                <a:gridCol w="4306427"/>
                <a:gridCol w="1100301"/>
              </a:tblGrid>
              <a:tr h="16893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Курсы в рамках учебного предмета «История»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Кол-ва час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</a:tr>
              <a:tr h="784651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-Всеобщая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история. 1914–1945 годы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</a:tr>
              <a:tr h="7944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-История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России. 1914–1945 годы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</a:tr>
              <a:tr h="295964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-Всеобщая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история. 1945 год – начало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ХХI века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</a:tr>
              <a:tr h="7944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-История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России. 1945 год – начало ХХI века </a:t>
                      </a:r>
                      <a:endParaRPr lang="ru-RU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-Обобщающее повторение по курсу «История России с древнейших времён до 1914 г.»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78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34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4423" y="3273922"/>
            <a:ext cx="12667116" cy="369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52" tIns="45726" rIns="91452" bIns="4572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15974" y="-238548"/>
            <a:ext cx="932567" cy="7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88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8202" y="1126331"/>
            <a:ext cx="11089232" cy="475252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spcBef>
                <a:spcPts val="14140"/>
              </a:spcBef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федеральным перечнем учебников в 10–11 классах по учебным курсам «Всеобщая история» и «История России» на базовом и углублённом уровнях рекомендуется использовать единые государственные учебники. </a:t>
            </a:r>
            <a:endParaRPr lang="ru" sz="4800" b="1" dirty="0">
              <a:solidFill>
                <a:srgbClr val="0033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99" y="51646"/>
            <a:ext cx="932567" cy="7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830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0"/>
          <p:cNvSpPr/>
          <p:nvPr/>
        </p:nvSpPr>
        <p:spPr>
          <a:xfrm>
            <a:off x="162984" y="924715"/>
            <a:ext cx="10712377" cy="5577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7" tIns="45706" rIns="91437" bIns="45706" anchor="t" anchorCtr="0">
            <a:noAutofit/>
          </a:bodyPr>
          <a:lstStyle/>
          <a:p>
            <a:pPr algn="ctr"/>
            <a:endParaRPr lang="ru-RU" sz="3200" b="1" dirty="0">
              <a:latin typeface="Calibri"/>
              <a:ea typeface="Calibri"/>
              <a:cs typeface="Calibri"/>
              <a:sym typeface="Calibri"/>
            </a:endParaRPr>
          </a:p>
          <a:p>
            <a:endParaRPr sz="32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141"/>
            <a:ext cx="10875359" cy="823972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r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преподавания    учебного предмета «История» на уровне СОО</a:t>
            </a:r>
            <a:b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учебного предмета «История» на углублённом уровне </a:t>
            </a:r>
            <a:br>
              <a:rPr lang="ru-RU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7503447"/>
              </p:ext>
            </p:extLst>
          </p:nvPr>
        </p:nvGraphicFramePr>
        <p:xfrm>
          <a:off x="344079" y="1522321"/>
          <a:ext cx="8931305" cy="51254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59786"/>
                <a:gridCol w="3959786"/>
                <a:gridCol w="1011733"/>
              </a:tblGrid>
              <a:tr h="13787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Курсы в рамках учебного предмета «История»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Кол-ва час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</a:tr>
              <a:tr h="640367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Всеобщая история. 1914–1945 годы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</a:tr>
              <a:tr h="64837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 России. 1914–1945 годы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102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</a:tr>
              <a:tr h="1238646">
                <a:tc rowSpan="2"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6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Всеобщая история. 1945 год – начало 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ХХI века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</a:t>
                      </a:r>
                      <a:endParaRPr lang="ru-RU" sz="16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</a:tr>
              <a:tr h="121935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История России. 1945 год – начало ХХI века </a:t>
                      </a:r>
                      <a:endParaRPr lang="ru-RU" sz="16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Обобщающее повторение по курсу «История России с древнейших времён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до 1914 г»                                                          </a:t>
                      </a:r>
                      <a:r>
                        <a:rPr lang="ru-RU" sz="1600" b="1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34  </a:t>
                      </a:r>
                      <a:r>
                        <a:rPr lang="ru-RU" sz="1600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                                                               </a:t>
                      </a:r>
                      <a:endParaRPr lang="ru-RU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78</a:t>
                      </a:r>
                      <a:endParaRPr lang="ru-RU" sz="16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054" marR="62054" marT="0" marB="0"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04423" y="3273922"/>
            <a:ext cx="12667116" cy="369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52" tIns="45726" rIns="91452" bIns="45726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22" y="396553"/>
            <a:ext cx="932567" cy="7387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12" y="0"/>
            <a:ext cx="10291763" cy="686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794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87" y="243529"/>
            <a:ext cx="1026752" cy="6240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736" y="1912455"/>
            <a:ext cx="2851686" cy="14258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595" y="3352811"/>
            <a:ext cx="2637629" cy="14185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596" y="4800422"/>
            <a:ext cx="816323" cy="13895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89554" y="4956429"/>
            <a:ext cx="137868" cy="137868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7687" y="856677"/>
            <a:ext cx="841718" cy="20317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>
              <a:lnSpc>
                <a:spcPct val="92000"/>
              </a:lnSpc>
            </a:pPr>
            <a:r>
              <a:rPr lang="ru" sz="650" b="1">
                <a:solidFill>
                  <a:srgbClr val="C7141E"/>
                </a:solidFill>
                <a:latin typeface="Arial"/>
              </a:rPr>
              <a:t>ГОД ЕДИНСТВА </a:t>
            </a:r>
            <a:r>
              <a:rPr lang="ru" sz="650" b="1">
                <a:solidFill>
                  <a:srgbClr val="002060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14058" y="247157"/>
            <a:ext cx="188661" cy="518818"/>
          </a:xfrm>
          <a:prstGeom prst="rect">
            <a:avLst/>
          </a:prstGeom>
          <a:solidFill>
            <a:srgbClr val="FFFFFF"/>
          </a:solidFill>
        </p:spPr>
        <p:txBody>
          <a:bodyPr vert="vert" wrap="none" lIns="0" tIns="0" rIns="0" bIns="0">
            <a:noAutofit/>
          </a:bodyPr>
          <a:lstStyle/>
          <a:p>
            <a:r>
              <a:rPr lang="en-US" sz="1200" b="1">
                <a:solidFill>
                  <a:srgbClr val="002060"/>
                </a:solidFill>
                <a:latin typeface="Arial"/>
              </a:rPr>
              <a:t>C\l </a:t>
            </a:r>
            <a:r>
              <a:rPr lang="en-US" sz="1200" b="1">
                <a:solidFill>
                  <a:srgbClr val="FF0000"/>
                </a:solidFill>
                <a:latin typeface="Arial"/>
              </a:rPr>
              <a:t>CXI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075273" y="243529"/>
            <a:ext cx="8025355" cy="100498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92000"/>
              </a:lnSpc>
            </a:pPr>
            <a:r>
              <a:rPr lang="ru" sz="2400">
                <a:solidFill>
                  <a:srgbClr val="002060"/>
                </a:solidFill>
                <a:latin typeface="Arial"/>
              </a:rPr>
              <a:t>Федеральные государственные образовательные стандарты и соответствующие федеральные основные общеобразовательные программы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36959" y="1429918"/>
            <a:ext cx="1179132" cy="391834"/>
          </a:xfrm>
          <a:prstGeom prst="rect">
            <a:avLst/>
          </a:prstGeom>
          <a:solidFill>
            <a:srgbClr val="053A83"/>
          </a:solidFill>
        </p:spPr>
        <p:txBody>
          <a:bodyPr lIns="0" tIns="0" rIns="0" bIns="0">
            <a:noAutofit/>
          </a:bodyPr>
          <a:lstStyle/>
          <a:p>
            <a:pPr>
              <a:lnSpc>
                <a:spcPct val="92000"/>
              </a:lnSpc>
            </a:pPr>
            <a:r>
              <a:rPr lang="ru" sz="1400" b="1">
                <a:solidFill>
                  <a:srgbClr val="FFFFFF"/>
                </a:solidFill>
                <a:latin typeface="Arial"/>
              </a:rPr>
              <a:t>Уровень образования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60530" y="1535132"/>
            <a:ext cx="551471" cy="170521"/>
          </a:xfrm>
          <a:prstGeom prst="rect">
            <a:avLst/>
          </a:prstGeom>
          <a:solidFill>
            <a:srgbClr val="073B86"/>
          </a:solidFill>
        </p:spPr>
        <p:txBody>
          <a:bodyPr wrap="none" lIns="0" tIns="0" rIns="0" bIns="0">
            <a:noAutofit/>
          </a:bodyPr>
          <a:lstStyle/>
          <a:p>
            <a:r>
              <a:rPr lang="ru" sz="1400" b="1">
                <a:solidFill>
                  <a:srgbClr val="FFFFFF"/>
                </a:solidFill>
                <a:latin typeface="Arial"/>
              </a:rPr>
              <a:t>ФГОС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232637" y="2082976"/>
            <a:ext cx="7259826" cy="120090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just">
              <a:lnSpc>
                <a:spcPct val="108000"/>
              </a:lnSpc>
            </a:pPr>
            <a:r>
              <a:rPr lang="ru" sz="1200">
                <a:latin typeface="Arial"/>
              </a:rPr>
              <a:t>Федеральный государственный образовательный стандарт начального общего образования, утвержденный приказом Минпросвещения России от 31 мая 2021 г. № 286</a:t>
            </a:r>
          </a:p>
          <a:p>
            <a:pPr>
              <a:lnSpc>
                <a:spcPct val="108000"/>
              </a:lnSpc>
              <a:spcAft>
                <a:spcPts val="350"/>
              </a:spcAft>
            </a:pPr>
            <a:r>
              <a:rPr lang="ru" sz="1200">
                <a:solidFill>
                  <a:srgbClr val="C7141E"/>
                </a:solidFill>
                <a:latin typeface="Arial"/>
              </a:rPr>
              <a:t>(с изменениями на 18 июня 2025 г.)</a:t>
            </a:r>
          </a:p>
          <a:p>
            <a:pPr>
              <a:lnSpc>
                <a:spcPct val="107000"/>
              </a:lnSpc>
            </a:pPr>
            <a:r>
              <a:rPr lang="ru" sz="1200">
                <a:latin typeface="Arial"/>
              </a:rPr>
              <a:t>Федеральная образовательная программа начального общего образования, утвержденная приказом Минпросвещения России от 18 мая 2023 г. № 372 </a:t>
            </a:r>
            <a:r>
              <a:rPr lang="ru" sz="1200">
                <a:solidFill>
                  <a:srgbClr val="C7141E"/>
                </a:solidFill>
                <a:latin typeface="Arial"/>
              </a:rPr>
              <a:t>(с изменениями на 10 ноября 2025 г.)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32637" y="3545100"/>
            <a:ext cx="7169124" cy="119001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>
              <a:lnSpc>
                <a:spcPct val="108000"/>
              </a:lnSpc>
            </a:pPr>
            <a:r>
              <a:rPr lang="ru" sz="1200">
                <a:latin typeface="Arial"/>
              </a:rPr>
              <a:t>Федеральный государственный образовательный стандарт основного общего образования, утвержденный приказом Минпросвещения России от 31 мая 2021 г. № 287</a:t>
            </a:r>
          </a:p>
          <a:p>
            <a:pPr>
              <a:lnSpc>
                <a:spcPct val="108000"/>
              </a:lnSpc>
              <a:spcAft>
                <a:spcPts val="350"/>
              </a:spcAft>
            </a:pPr>
            <a:r>
              <a:rPr lang="ru" sz="1200">
                <a:solidFill>
                  <a:srgbClr val="C7141E"/>
                </a:solidFill>
                <a:latin typeface="Arial"/>
              </a:rPr>
              <a:t>(с изменениями на 18 июня 2025 г.)</a:t>
            </a:r>
          </a:p>
          <a:p>
            <a:pPr>
              <a:lnSpc>
                <a:spcPct val="106000"/>
              </a:lnSpc>
            </a:pPr>
            <a:r>
              <a:rPr lang="ru" sz="1200">
                <a:latin typeface="Arial"/>
              </a:rPr>
              <a:t>Федеральная образовательная программа основного общего образования, утвержденная приказом Минпросвещения России от 18 мая 2023 г. № 370 </a:t>
            </a:r>
            <a:r>
              <a:rPr lang="ru" sz="1200">
                <a:solidFill>
                  <a:srgbClr val="C7141E"/>
                </a:solidFill>
                <a:latin typeface="Arial"/>
              </a:rPr>
              <a:t>(с изменениями на 10 ноября 2025 г.)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389562" y="5177744"/>
            <a:ext cx="1186389" cy="682082"/>
          </a:xfrm>
          <a:prstGeom prst="rect">
            <a:avLst/>
          </a:prstGeom>
          <a:solidFill>
            <a:srgbClr val="1557AA"/>
          </a:solidFill>
        </p:spPr>
        <p:txBody>
          <a:bodyPr lIns="0" tIns="0" rIns="0" bIns="0">
            <a:noAutofit/>
          </a:bodyPr>
          <a:lstStyle/>
          <a:p>
            <a:pPr>
              <a:lnSpc>
                <a:spcPct val="115000"/>
              </a:lnSpc>
            </a:pPr>
            <a:r>
              <a:rPr lang="ru" sz="1400" b="1">
                <a:solidFill>
                  <a:srgbClr val="FFFFFF"/>
                </a:solidFill>
                <a:latin typeface="Arial"/>
              </a:rPr>
              <a:t>Среднее общее образование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666654" y="4818561"/>
            <a:ext cx="224942" cy="874372"/>
          </a:xfrm>
          <a:prstGeom prst="rect">
            <a:avLst/>
          </a:prstGeom>
          <a:solidFill>
            <a:srgbClr val="1557AA"/>
          </a:solidFill>
        </p:spPr>
        <p:txBody>
          <a:bodyPr wrap="none" lIns="0" tIns="0" rIns="0" bIns="0">
            <a:noAutofit/>
          </a:bodyPr>
          <a:lstStyle/>
          <a:p>
            <a:pPr algn="just"/>
            <a:r>
              <a:rPr lang="ru" sz="10399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229008" y="4952802"/>
            <a:ext cx="7096562" cy="123718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>
              <a:lnSpc>
                <a:spcPct val="112000"/>
              </a:lnSpc>
              <a:spcAft>
                <a:spcPts val="420"/>
              </a:spcAft>
            </a:pPr>
            <a:r>
              <a:rPr lang="ru" sz="1200">
                <a:latin typeface="Arial"/>
              </a:rPr>
              <a:t>Федеральный государственный образовательный стандарт среднего общего образования, утвержденный приказом Министерства образования и науки Российской Федерации от 17 мая 2012 г. № 413 </a:t>
            </a:r>
            <a:r>
              <a:rPr lang="ru" sz="1200">
                <a:solidFill>
                  <a:srgbClr val="C7141E"/>
                </a:solidFill>
                <a:latin typeface="Arial"/>
              </a:rPr>
              <a:t>(с изменениями на 12 февраля 2025 г.)</a:t>
            </a:r>
          </a:p>
          <a:p>
            <a:pPr>
              <a:lnSpc>
                <a:spcPct val="115000"/>
              </a:lnSpc>
            </a:pPr>
            <a:r>
              <a:rPr lang="ru" sz="1200">
                <a:latin typeface="Arial"/>
              </a:rPr>
              <a:t>Федеральная образовательная программа среднего общего образования, утвержденная приказом Минпросвещения России от 18 мая 2023 г. № 371 </a:t>
            </a:r>
            <a:r>
              <a:rPr lang="ru" sz="1200">
                <a:solidFill>
                  <a:srgbClr val="C7141E"/>
                </a:solidFill>
                <a:latin typeface="Arial"/>
              </a:rPr>
              <a:t>(с изменениями на 10 ноября 2025 г.)</a:t>
            </a:r>
          </a:p>
        </p:txBody>
      </p:sp>
    </p:spTree>
    <p:extLst>
      <p:ext uri="{BB962C8B-B14F-4D97-AF65-F5344CB8AC3E}">
        <p14:creationId xmlns:p14="http://schemas.microsoft.com/office/powerpoint/2010/main" val="287895739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90" y="447"/>
            <a:ext cx="941709" cy="7344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4190" y="737967"/>
            <a:ext cx="786282" cy="18895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550" b="1">
                <a:solidFill>
                  <a:srgbClr val="CC333F"/>
                </a:solidFill>
                <a:latin typeface="Arial"/>
              </a:rPr>
              <a:t>ГОД ЕДИНСТВА</a:t>
            </a:r>
          </a:p>
          <a:p>
            <a:r>
              <a:rPr lang="ru" sz="550" b="1">
                <a:solidFill>
                  <a:srgbClr val="1D3B7A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74646" y="335683"/>
            <a:ext cx="4406834" cy="29561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algn="ctr"/>
            <a:r>
              <a:rPr lang="ru" sz="2600" b="1">
                <a:solidFill>
                  <a:srgbClr val="002060"/>
                </a:solidFill>
                <a:latin typeface="Arial"/>
              </a:rPr>
              <a:t>Региональный компонент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76314" y="766291"/>
            <a:ext cx="9752769" cy="388843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3200" dirty="0">
                <a:solidFill>
                  <a:srgbClr val="C7141E"/>
                </a:solidFill>
                <a:latin typeface="Arial"/>
              </a:rPr>
              <a:t>«</a:t>
            </a:r>
            <a:r>
              <a:rPr lang="ru" sz="2800" dirty="0">
                <a:solidFill>
                  <a:srgbClr val="C7141E"/>
                </a:solidFill>
                <a:latin typeface="Arial"/>
              </a:rPr>
              <a:t>Кубановедение» </a:t>
            </a:r>
            <a:r>
              <a:rPr lang="ru" sz="2800" dirty="0">
                <a:solidFill>
                  <a:srgbClr val="FF0000"/>
                </a:solidFill>
                <a:latin typeface="Arial"/>
              </a:rPr>
              <a:t>в 10 </a:t>
            </a:r>
            <a:r>
              <a:rPr lang="ru" sz="2800" dirty="0">
                <a:solidFill>
                  <a:srgbClr val="1F1F21"/>
                </a:solidFill>
                <a:latin typeface="Arial"/>
              </a:rPr>
              <a:t>классах как курс внеурочной деятельности общеобразовательной организации или при наличии запроса как учебный курс из части учебного плана, формируемой участниками образовательных отношений (в том числе интенсивно </a:t>
            </a:r>
            <a:r>
              <a:rPr lang="ru" sz="2800" dirty="0">
                <a:solidFill>
                  <a:srgbClr val="002060"/>
                </a:solidFill>
                <a:latin typeface="Arial"/>
              </a:rPr>
              <a:t>(34 часа за один год </a:t>
            </a:r>
            <a:r>
              <a:rPr lang="ru" sz="2800" dirty="0">
                <a:solidFill>
                  <a:srgbClr val="1F1F21"/>
                </a:solidFill>
                <a:latin typeface="Arial"/>
              </a:rPr>
              <a:t>с использованием учебных пособий по кубановедению для 10 и 11 классов</a:t>
            </a:r>
            <a:r>
              <a:rPr lang="ru" sz="2800" dirty="0" smtClean="0">
                <a:solidFill>
                  <a:srgbClr val="1F1F21"/>
                </a:solidFill>
                <a:latin typeface="Arial"/>
              </a:rPr>
              <a:t>).</a:t>
            </a:r>
          </a:p>
          <a:p>
            <a:endParaRPr lang="ru" sz="3200" dirty="0">
              <a:solidFill>
                <a:srgbClr val="1F1F21"/>
              </a:solidFill>
              <a:latin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529084" y="6440032"/>
            <a:ext cx="195047" cy="13104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200">
                <a:solidFill>
                  <a:srgbClr val="002060"/>
                </a:solidFill>
                <a:latin typeface="Arial"/>
              </a:rPr>
              <a:t>28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8642" y="3430588"/>
            <a:ext cx="4968552" cy="331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5608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2567" cy="73873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6324"/>
            <a:ext cx="12193588" cy="667471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22" y="6013554"/>
            <a:ext cx="932567" cy="7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5999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90" y="447"/>
            <a:ext cx="941709" cy="7344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4190" y="737967"/>
            <a:ext cx="786282" cy="18895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550" b="1">
                <a:solidFill>
                  <a:srgbClr val="CC333F"/>
                </a:solidFill>
                <a:latin typeface="Arial"/>
              </a:rPr>
              <a:t>ГОД ЕДИНСТВА</a:t>
            </a:r>
          </a:p>
          <a:p>
            <a:r>
              <a:rPr lang="ru" sz="550" b="1">
                <a:solidFill>
                  <a:srgbClr val="1D3B7A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16274" y="447"/>
            <a:ext cx="10513168" cy="67425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13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Особенности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преподавания учебного предмета «Обществознание» на уровне среднего общего образования в 2026/2027 учебном году 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В 2026/2027 учебном году сохраняется структура преподавания учебного предмета «Обществознание» на уровне среднего общего образования в соответствии с федеральным учебным планом среднего общего образования. 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Учебный предмет «Обществознание» может изучаться на базовом или углублённом уровне в зависимости от выбранного профиля обучения. </a:t>
            </a:r>
          </a:p>
          <a:p>
            <a:r>
              <a:rPr lang="ru-RU" sz="2400" i="1" dirty="0">
                <a:solidFill>
                  <a:srgbClr val="FF0000"/>
                </a:solidFill>
                <a:latin typeface="Times New Roman" panose="02020603050405020304" pitchFamily="18" charset="0"/>
              </a:rPr>
              <a:t>На базовом уровне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учебный предмет «Обществознание» </a:t>
            </a:r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 10 классе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изучается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по новой программе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в соответствии с положениями ФОП СОО в количестве 2-х часов в неделю (68 часов в год).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В 11 классе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завершается обучение по ранее действующей программе учебного предмета «Обществознание» на базовом уровне в количестве 2-х часов в неделю (68 часов в год). Переход на новую федеральную рабочую программу по учебному предмету «Обществознание» </a:t>
            </a:r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в 11 классе предусматривается в 2027/2028 учебном году,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начиная с которого он будет изучаться 1 час в неделю (34 часа в год) в выпускном классе.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529084" y="6440032"/>
            <a:ext cx="195047" cy="13104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200">
                <a:solidFill>
                  <a:srgbClr val="002060"/>
                </a:solidFill>
                <a:latin typeface="Arial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5636885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90" y="447"/>
            <a:ext cx="941709" cy="7344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4190" y="737967"/>
            <a:ext cx="786282" cy="18895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550" b="1">
                <a:solidFill>
                  <a:srgbClr val="CC333F"/>
                </a:solidFill>
                <a:latin typeface="Arial"/>
              </a:rPr>
              <a:t>ГОД ЕДИНСТВА</a:t>
            </a:r>
          </a:p>
          <a:p>
            <a:r>
              <a:rPr lang="ru" sz="550" b="1">
                <a:solidFill>
                  <a:srgbClr val="1D3B7A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16274" y="447"/>
            <a:ext cx="10513168" cy="67425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13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Содержание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преподавания учебного предмета «Обществознание» на уровне среднего общего образования в 2026/2027 учебном году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ct val="113000"/>
              </a:lnSpc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10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класс по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новой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программе (базовый уровень)</a:t>
            </a:r>
          </a:p>
          <a:p>
            <a:pPr>
              <a:lnSpc>
                <a:spcPct val="113000"/>
              </a:lnSpc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1. Человек и общество</a:t>
            </a:r>
          </a:p>
          <a:p>
            <a:pPr>
              <a:lnSpc>
                <a:spcPct val="113000"/>
              </a:lnSpc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2.  Культура. Искусство</a:t>
            </a:r>
          </a:p>
          <a:p>
            <a:pPr>
              <a:lnSpc>
                <a:spcPct val="113000"/>
              </a:lnSpc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3. Экономическая жизнь общество</a:t>
            </a:r>
          </a:p>
          <a:p>
            <a:pPr>
              <a:lnSpc>
                <a:spcPct val="113000"/>
              </a:lnSpc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4. Политическая жизнь общества</a:t>
            </a:r>
          </a:p>
          <a:p>
            <a:pPr>
              <a:lnSpc>
                <a:spcPct val="113000"/>
              </a:lnSpc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5. Правовая система Российской Федерации</a:t>
            </a:r>
          </a:p>
          <a:p>
            <a:pPr algn="ctr">
              <a:lnSpc>
                <a:spcPct val="113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11 класс ранее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</a:rPr>
              <a:t>действовавшая программа(базовый уровень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)</a:t>
            </a:r>
          </a:p>
          <a:p>
            <a:pPr>
              <a:lnSpc>
                <a:spcPct val="113000"/>
              </a:lnSpc>
            </a:pPr>
            <a:r>
              <a:rPr lang="ru-RU" sz="2800" b="1" dirty="0" smtClean="0">
                <a:latin typeface="Times New Roman" panose="02020603050405020304" pitchFamily="18" charset="0"/>
              </a:rPr>
              <a:t>1.Социальная сфера</a:t>
            </a:r>
          </a:p>
          <a:p>
            <a:pPr>
              <a:lnSpc>
                <a:spcPct val="113000"/>
              </a:lnSpc>
            </a:pPr>
            <a:r>
              <a:rPr lang="ru-RU" sz="2800" b="1" dirty="0" smtClean="0">
                <a:latin typeface="Times New Roman" panose="02020603050405020304" pitchFamily="18" charset="0"/>
              </a:rPr>
              <a:t>2.Политическая сфера</a:t>
            </a:r>
          </a:p>
          <a:p>
            <a:pPr>
              <a:lnSpc>
                <a:spcPct val="113000"/>
              </a:lnSpc>
            </a:pPr>
            <a:r>
              <a:rPr lang="ru-RU" sz="2800" b="1" dirty="0" smtClean="0">
                <a:latin typeface="Times New Roman" panose="02020603050405020304" pitchFamily="18" charset="0"/>
              </a:rPr>
              <a:t>3.Правовое регулирование общественных отношений </a:t>
            </a:r>
            <a:r>
              <a:rPr lang="ru-RU" dirty="0" smtClean="0">
                <a:latin typeface="Times New Roman" panose="02020603050405020304" pitchFamily="18" charset="0"/>
              </a:rPr>
              <a:t>(гражданское, семейное, трудовое, административное, уголовное</a:t>
            </a:r>
            <a:r>
              <a:rPr lang="ru-RU" dirty="0">
                <a:latin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</a:rPr>
              <a:t>право, законодательство о налогах и сборах)</a:t>
            </a:r>
          </a:p>
          <a:p>
            <a:pPr>
              <a:lnSpc>
                <a:spcPct val="113000"/>
              </a:lnSpc>
            </a:pPr>
            <a:endParaRPr lang="ru-RU" sz="2800" b="1" dirty="0" smtClean="0">
              <a:latin typeface="Times New Roman" panose="02020603050405020304" pitchFamily="18" charset="0"/>
            </a:endParaRPr>
          </a:p>
          <a:p>
            <a:pPr>
              <a:lnSpc>
                <a:spcPct val="113000"/>
              </a:lnSpc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pPr>
              <a:lnSpc>
                <a:spcPct val="113000"/>
              </a:lnSpc>
            </a:pPr>
            <a:endParaRPr lang="ru-RU" sz="28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529084" y="6440032"/>
            <a:ext cx="195047" cy="13104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200">
                <a:solidFill>
                  <a:srgbClr val="002060"/>
                </a:solidFill>
                <a:latin typeface="Arial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33317067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90" y="447"/>
            <a:ext cx="941709" cy="7344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4190" y="737967"/>
            <a:ext cx="786282" cy="18895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550" b="1">
                <a:solidFill>
                  <a:srgbClr val="CC333F"/>
                </a:solidFill>
                <a:latin typeface="Arial"/>
              </a:rPr>
              <a:t>ГОД ЕДИНСТВА</a:t>
            </a:r>
          </a:p>
          <a:p>
            <a:r>
              <a:rPr lang="ru" sz="550" b="1">
                <a:solidFill>
                  <a:srgbClr val="1D3B7A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16274" y="447"/>
            <a:ext cx="10513168" cy="67425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13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Преподавание на углублённом уровне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преподавания учебного предмета «Обществознание» на уровне среднего общего образования в 2026/2027 учебном году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13000"/>
              </a:lnSpc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Изучение учебного предмета «Обществознание» </a:t>
            </a:r>
            <a:r>
              <a:rPr lang="ru-RU" sz="2000" b="1" i="1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на углубленном уровне</a:t>
            </a:r>
            <a:r>
              <a:rPr lang="ru-RU" sz="2000" i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В обновленном федеральном государственном стандарте среднего общего образования (далее – ФГОС СОО) сохранена возможность углубленного изучения обществознания в рамках профильной подготовки. В документе перечислены агротехнологический, естественно-научный, технологический, гуманитарный, социально- экономический, универсальный профили обучения. Наиболее органичным с учетом специфики предмета является изучение учебного предмета «Обществознание» на углубленном уровне в социально-экономическом профиле подготовки старшеклассников. При этом не исключается создание отдельных групп обучающихся, заинтересованных в углубленном изучении обществознания, и в других направлениях профильной подготовки. Этому способствует предусмотренная во ФГОС СОО возможность организации образовательной деятельности по программе среднего общего образования, основанная на делении обучающихся на группы и различное построение учебного процесса в выделенных группах, в том числе в целях углубленного изучения отдельных предметов. </a:t>
            </a:r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lang="ru" sz="2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529084" y="6440032"/>
            <a:ext cx="195047" cy="13104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200">
                <a:solidFill>
                  <a:srgbClr val="002060"/>
                </a:solidFill>
                <a:latin typeface="Arial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1409697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190" y="447"/>
            <a:ext cx="941709" cy="7344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4190" y="737967"/>
            <a:ext cx="786282" cy="18895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550" b="1">
                <a:solidFill>
                  <a:srgbClr val="CC333F"/>
                </a:solidFill>
                <a:latin typeface="Arial"/>
              </a:rPr>
              <a:t>ГОД ЕДИНСТВА</a:t>
            </a:r>
          </a:p>
          <a:p>
            <a:r>
              <a:rPr lang="ru" sz="550" b="1">
                <a:solidFill>
                  <a:srgbClr val="1D3B7A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416274" y="447"/>
            <a:ext cx="10513168" cy="67425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13000"/>
              </a:lnSpc>
            </a:pP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Преподавание на углублённом уровне</a:t>
            </a: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преподавания учебного предмета «Обществознание» на уровне среднего общего образования в 2026/2027 учебном году</a:t>
            </a:r>
            <a:endParaRPr lang="ru-RU" sz="28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113000"/>
              </a:lnSpc>
            </a:pPr>
            <a:r>
              <a:rPr lang="ru-RU" sz="2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Общее </a:t>
            </a:r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число часов, рекомендованных для изучения обществознания 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углубленном уровне 272 часа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в 10 классе - 136 часов (4 часа в неделю), в 11 классе - 136 часов (4 часа в неделю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В целях повышения воспитательного потенциала учебного предмета рекомендуется включение в </a:t>
            </a: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</a:rPr>
              <a:t>уроки фрагментов художественных и документальных фильмов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 из списка Министерства просвещения Российской Федерации: </a:t>
            </a:r>
          </a:p>
          <a:p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</a:rPr>
              <a:t>https://docs.edu.gov.ru/document/c87c9be575a8cd470628ec0ff67b4a22/?ysclid=mqkmrj0p53242233554.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" sz="28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529084" y="6440032"/>
            <a:ext cx="195047" cy="13104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200">
                <a:solidFill>
                  <a:srgbClr val="002060"/>
                </a:solidFill>
                <a:latin typeface="Arial"/>
              </a:rPr>
              <a:t>28</a:t>
            </a:r>
          </a:p>
        </p:txBody>
      </p:sp>
    </p:spTree>
    <p:extLst>
      <p:ext uri="{BB962C8B-B14F-4D97-AF65-F5344CB8AC3E}">
        <p14:creationId xmlns:p14="http://schemas.microsoft.com/office/powerpoint/2010/main" val="85066115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99" y="51646"/>
            <a:ext cx="932567" cy="7387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370" y="1331640"/>
            <a:ext cx="760682" cy="7643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3824" y="5160648"/>
            <a:ext cx="972795" cy="921595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26742" y="790385"/>
            <a:ext cx="800910" cy="219427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550" b="1">
                <a:solidFill>
                  <a:srgbClr val="CC333F"/>
                </a:solidFill>
                <a:latin typeface="Arial"/>
              </a:rPr>
              <a:t>ГОД ЕДИНСТВА </a:t>
            </a:r>
            <a:r>
              <a:rPr lang="ru" sz="550" b="1">
                <a:solidFill>
                  <a:srgbClr val="002060"/>
                </a:solidFill>
                <a:latin typeface="Arial"/>
              </a:rPr>
              <a:t>НАРОДОВ РОССкИ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79879" y="256445"/>
            <a:ext cx="8549363" cy="86988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13000"/>
              </a:lnSpc>
            </a:pPr>
            <a:r>
              <a:rPr lang="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для </a:t>
            </a:r>
            <a:r>
              <a:rPr lang="ru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среднего </a:t>
            </a:r>
            <a:r>
              <a:rPr lang="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 образования,</a:t>
            </a:r>
          </a:p>
          <a:p>
            <a:pPr>
              <a:lnSpc>
                <a:spcPct val="113000"/>
              </a:lnSpc>
            </a:pPr>
            <a:r>
              <a:rPr lang="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внесенные приказами Минпросвещения России </a:t>
            </a:r>
            <a:r>
              <a:rPr lang="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 729</a:t>
            </a:r>
            <a:r>
              <a:rPr lang="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808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305594" y="1408439"/>
            <a:ext cx="5529571" cy="59976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>
              <a:spcAft>
                <a:spcPts val="350"/>
              </a:spcAft>
            </a:pPr>
            <a:r>
              <a:rPr lang="ru" sz="1900" dirty="0">
                <a:solidFill>
                  <a:srgbClr val="002060"/>
                </a:solidFill>
                <a:latin typeface="Arial"/>
              </a:rPr>
              <a:t>По учебному предмету </a:t>
            </a:r>
            <a:r>
              <a:rPr lang="ru" sz="1900" dirty="0">
                <a:solidFill>
                  <a:srgbClr val="FF0000"/>
                </a:solidFill>
                <a:latin typeface="Arial"/>
              </a:rPr>
              <a:t>«Обществознание»</a:t>
            </a:r>
          </a:p>
          <a:p>
            <a:r>
              <a:rPr lang="ru" sz="1700" dirty="0">
                <a:solidFill>
                  <a:srgbClr val="FF0000"/>
                </a:solidFill>
                <a:latin typeface="Arial"/>
              </a:rPr>
              <a:t>Базовый уровень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7749409"/>
              </p:ext>
            </p:extLst>
          </p:nvPr>
        </p:nvGraphicFramePr>
        <p:xfrm>
          <a:off x="830168" y="2180092"/>
          <a:ext cx="10602001" cy="2934162"/>
        </p:xfrm>
        <a:graphic>
          <a:graphicData uri="http://schemas.openxmlformats.org/drawingml/2006/table">
            <a:tbl>
              <a:tblPr/>
              <a:tblGrid>
                <a:gridCol w="4933460"/>
                <a:gridCol w="746053"/>
                <a:gridCol w="4922488"/>
              </a:tblGrid>
              <a:tr h="441268">
                <a:tc>
                  <a:txBody>
                    <a:bodyPr/>
                    <a:lstStyle/>
                    <a:p>
                      <a:pPr indent="0"/>
                      <a:r>
                        <a:rPr lang="ru" sz="1600" dirty="0">
                          <a:solidFill>
                            <a:srgbClr val="FFFFFF"/>
                          </a:solidFill>
                          <a:latin typeface="Arial"/>
                        </a:rPr>
                        <a:t>г</a:t>
                      </a:r>
                    </a:p>
                    <a:p>
                      <a:pPr indent="0" algn="ctr">
                        <a:lnSpc>
                          <a:spcPct val="78000"/>
                        </a:lnSpc>
                      </a:pPr>
                      <a:r>
                        <a:rPr lang="ru" sz="1600" dirty="0">
                          <a:solidFill>
                            <a:srgbClr val="FFFFFF"/>
                          </a:solidFill>
                          <a:latin typeface="Arial"/>
                        </a:rPr>
                        <a:t>Изучение в текущих условиях</a:t>
                      </a:r>
                    </a:p>
                  </a:txBody>
                  <a:tcPr marL="0" marR="0" marT="0" marB="0">
                    <a:solidFill>
                      <a:srgbClr val="021D69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300">
                          <a:solidFill>
                            <a:srgbClr val="002060"/>
                          </a:solidFill>
                          <a:latin typeface="Arial"/>
                        </a:rPr>
                        <a:t>•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/>
                      <a:r>
                        <a:rPr lang="ru" sz="1600">
                          <a:solidFill>
                            <a:srgbClr val="FFFFFF"/>
                          </a:solidFill>
                          <a:latin typeface="Arial"/>
                        </a:rPr>
                        <a:t>г</a:t>
                      </a:r>
                    </a:p>
                    <a:p>
                      <a:pPr indent="0" algn="ctr">
                        <a:lnSpc>
                          <a:spcPct val="81000"/>
                        </a:lnSpc>
                      </a:pPr>
                      <a:r>
                        <a:rPr lang="ru" sz="1600">
                          <a:solidFill>
                            <a:srgbClr val="FFFFFF"/>
                          </a:solidFill>
                          <a:latin typeface="Arial"/>
                        </a:rPr>
                        <a:t>План на 2026/2027 учебный год</a:t>
                      </a:r>
                    </a:p>
                  </a:txBody>
                  <a:tcPr marL="0" marR="0" marT="0" marB="0">
                    <a:solidFill>
                      <a:srgbClr val="021D69"/>
                    </a:solidFill>
                  </a:tcPr>
                </a:tc>
              </a:tr>
              <a:tr h="866738">
                <a:tc>
                  <a:txBody>
                    <a:bodyPr/>
                    <a:lstStyle/>
                    <a:p>
                      <a:pPr marL="840300" indent="0">
                        <a:spcAft>
                          <a:spcPts val="490"/>
                        </a:spcAft>
                      </a:pPr>
                      <a:r>
                        <a:rPr lang="ru" sz="1600">
                          <a:solidFill>
                            <a:srgbClr val="002060"/>
                          </a:solidFill>
                          <a:latin typeface="Arial"/>
                        </a:rPr>
                        <a:t>с 1 сентября 2026 года</a:t>
                      </a:r>
                    </a:p>
                    <a:p>
                      <a:pPr marL="840300" indent="0"/>
                      <a:r>
                        <a:rPr lang="ru" sz="1400" b="1">
                          <a:latin typeface="Arial"/>
                        </a:rPr>
                        <a:t>10 класс </a:t>
                      </a:r>
                      <a:r>
                        <a:rPr lang="ru" sz="1600">
                          <a:latin typeface="Arial"/>
                        </a:rPr>
                        <a:t>- 68 часов </a:t>
                      </a:r>
                      <a:r>
                        <a:rPr lang="ru" sz="1400" b="1">
                          <a:solidFill>
                            <a:srgbClr val="002060"/>
                          </a:solidFill>
                          <a:latin typeface="Arial"/>
                        </a:rPr>
                        <a:t>(2 часа в неделю)</a:t>
                      </a: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indent="0" algn="ctr">
                        <a:spcAft>
                          <a:spcPts val="3220"/>
                        </a:spcAft>
                      </a:pPr>
                      <a:r>
                        <a:rPr lang="ru" sz="1300">
                          <a:solidFill>
                            <a:srgbClr val="002060"/>
                          </a:solidFill>
                          <a:latin typeface="Arial"/>
                        </a:rPr>
                        <a:t>•</a:t>
                      </a:r>
                    </a:p>
                    <a:p>
                      <a:pPr indent="0" algn="ctr"/>
                      <a:r>
                        <a:rPr lang="ru" sz="1300">
                          <a:solidFill>
                            <a:srgbClr val="002060"/>
                          </a:solidFill>
                          <a:latin typeface="Arial"/>
                        </a:rPr>
                        <a:t>•</a:t>
                      </a: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marL="1754700" indent="0">
                        <a:spcAft>
                          <a:spcPts val="840"/>
                        </a:spcAft>
                      </a:pPr>
                      <a:r>
                        <a:rPr lang="ru" sz="1600" dirty="0">
                          <a:solidFill>
                            <a:srgbClr val="002060"/>
                          </a:solidFill>
                          <a:latin typeface="Arial"/>
                        </a:rPr>
                        <a:t>2-й год </a:t>
                      </a:r>
                      <a:r>
                        <a:rPr lang="ru" sz="1600" dirty="0" smtClean="0">
                          <a:solidFill>
                            <a:srgbClr val="002060"/>
                          </a:solidFill>
                          <a:latin typeface="Arial"/>
                        </a:rPr>
                        <a:t>изучения</a:t>
                      </a:r>
                    </a:p>
                    <a:p>
                      <a:pPr marL="1754700" indent="0">
                        <a:spcAft>
                          <a:spcPts val="840"/>
                        </a:spcAft>
                      </a:pPr>
                      <a:r>
                        <a:rPr lang="ru" sz="1600" dirty="0" smtClean="0">
                          <a:latin typeface="Arial"/>
                        </a:rPr>
                        <a:t>11 </a:t>
                      </a:r>
                      <a:r>
                        <a:rPr lang="ru" sz="1600" dirty="0">
                          <a:latin typeface="Arial"/>
                        </a:rPr>
                        <a:t>класс - 68 часов</a:t>
                      </a:r>
                    </a:p>
                    <a:p>
                      <a:pPr marL="1754700" indent="0"/>
                      <a:r>
                        <a:rPr lang="ru" sz="1400" b="1" dirty="0">
                          <a:solidFill>
                            <a:srgbClr val="002060"/>
                          </a:solidFill>
                          <a:latin typeface="Arial"/>
                        </a:rPr>
                        <a:t>(2 часа в неделю)</a:t>
                      </a:r>
                    </a:p>
                  </a:txBody>
                  <a:tcPr marL="0" marR="0" marT="0" marB="0" anchor="ctr"/>
                </a:tc>
              </a:tr>
              <a:tr h="866738">
                <a:tc>
                  <a:txBody>
                    <a:bodyPr/>
                    <a:lstStyle/>
                    <a:p>
                      <a:pPr marL="840300" indent="0">
                        <a:spcAft>
                          <a:spcPts val="490"/>
                        </a:spcAft>
                      </a:pPr>
                      <a:r>
                        <a:rPr lang="ru" sz="1600">
                          <a:solidFill>
                            <a:srgbClr val="002060"/>
                          </a:solidFill>
                          <a:latin typeface="Arial"/>
                        </a:rPr>
                        <a:t>с 1 сентября 2027 года</a:t>
                      </a:r>
                    </a:p>
                    <a:p>
                      <a:pPr marL="840300" indent="0"/>
                      <a:r>
                        <a:rPr lang="ru" sz="1400" b="1">
                          <a:latin typeface="Arial"/>
                        </a:rPr>
                        <a:t>11 класс - 34 часа </a:t>
                      </a:r>
                      <a:r>
                        <a:rPr lang="ru" sz="1400" b="1">
                          <a:solidFill>
                            <a:srgbClr val="002060"/>
                          </a:solidFill>
                          <a:latin typeface="Arial"/>
                        </a:rPr>
                        <a:t>(1 час в неделю)</a:t>
                      </a: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sz="4100"/>
                    </a:p>
                  </a:txBody>
                  <a:tcPr marL="0" marR="0" marT="0" marB="0"/>
                </a:tc>
                <a:tc vMerge="1">
                  <a:txBody>
                    <a:bodyPr/>
                    <a:lstStyle/>
                    <a:p>
                      <a:endParaRPr sz="4100"/>
                    </a:p>
                  </a:txBody>
                  <a:tcPr marL="0" marR="0" marT="0" marB="0"/>
                </a:tc>
              </a:tr>
              <a:tr h="759361">
                <a:tc>
                  <a:txBody>
                    <a:bodyPr/>
                    <a:lstStyle/>
                    <a:p>
                      <a:pPr indent="177800">
                        <a:spcAft>
                          <a:spcPts val="140"/>
                        </a:spcAft>
                      </a:pPr>
                      <a:r>
                        <a:rPr lang="ru" sz="1400" b="1" dirty="0" smtClean="0">
                          <a:solidFill>
                            <a:srgbClr val="002060"/>
                          </a:solidFill>
                          <a:latin typeface="Arial"/>
                        </a:rPr>
                        <a:t> </a:t>
                      </a:r>
                      <a:r>
                        <a:rPr lang="ru" sz="1200" dirty="0">
                          <a:latin typeface="Arial"/>
                        </a:rPr>
                        <a:t>Реализуется федеральная рабочая программа,</a:t>
                      </a:r>
                    </a:p>
                    <a:p>
                      <a:pPr marL="840300" indent="0"/>
                      <a:r>
                        <a:rPr lang="ru" sz="1200" dirty="0">
                          <a:latin typeface="Arial"/>
                        </a:rPr>
                        <a:t>утвержденная </a:t>
                      </a:r>
                      <a:r>
                        <a:rPr lang="ru" sz="1400" b="1" dirty="0">
                          <a:solidFill>
                            <a:srgbClr val="002060"/>
                          </a:solidFill>
                          <a:latin typeface="Arial"/>
                        </a:rPr>
                        <a:t>приказом № 729</a:t>
                      </a:r>
                    </a:p>
                    <a:p>
                      <a:pPr indent="0">
                        <a:lnSpc>
                          <a:spcPct val="75000"/>
                        </a:lnSpc>
                      </a:pPr>
                      <a:r>
                        <a:rPr lang="ru" sz="1400" b="1" dirty="0" smtClean="0">
                          <a:solidFill>
                            <a:srgbClr val="6D7894"/>
                          </a:solidFill>
                          <a:latin typeface="Arial"/>
                        </a:rPr>
                        <a:t>_________________________________________________</a:t>
                      </a:r>
                      <a:endParaRPr lang="ru" sz="1400" b="1" dirty="0">
                        <a:solidFill>
                          <a:srgbClr val="6D7894"/>
                        </a:solidFill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indent="0" algn="ctr">
                        <a:spcBef>
                          <a:spcPts val="280"/>
                        </a:spcBef>
                      </a:pPr>
                      <a:r>
                        <a:rPr lang="ru" sz="1300">
                          <a:solidFill>
                            <a:srgbClr val="002060"/>
                          </a:solidFill>
                          <a:latin typeface="Arial"/>
                        </a:rPr>
                        <a:t>•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90500"/>
                      <a:r>
                        <a:rPr lang="ru" sz="1200" dirty="0" smtClean="0">
                          <a:latin typeface="Arial"/>
                        </a:rPr>
                        <a:t>Реализуется </a:t>
                      </a:r>
                      <a:r>
                        <a:rPr lang="ru" sz="1200" dirty="0">
                          <a:latin typeface="Arial"/>
                        </a:rPr>
                        <a:t>федеральная рабочая программа</a:t>
                      </a:r>
                    </a:p>
                    <a:p>
                      <a:pPr indent="190500"/>
                      <a:r>
                        <a:rPr lang="ru" sz="1400" b="1" dirty="0" smtClean="0">
                          <a:solidFill>
                            <a:srgbClr val="002060"/>
                          </a:solidFill>
                          <a:latin typeface="Arial"/>
                        </a:rPr>
                        <a:t> </a:t>
                      </a:r>
                      <a:r>
                        <a:rPr lang="ru" sz="1400" b="1" dirty="0">
                          <a:solidFill>
                            <a:srgbClr val="002060"/>
                          </a:solidFill>
                          <a:latin typeface="Arial"/>
                        </a:rPr>
                        <a:t>предыдущего года обучения</a:t>
                      </a:r>
                    </a:p>
                    <a:p>
                      <a:pPr indent="0" algn="r">
                        <a:lnSpc>
                          <a:spcPct val="75000"/>
                        </a:lnSpc>
                      </a:pPr>
                      <a:r>
                        <a:rPr lang="ru" sz="1200" dirty="0" smtClean="0">
                          <a:solidFill>
                            <a:srgbClr val="939394"/>
                          </a:solidFill>
                          <a:latin typeface="Arial"/>
                        </a:rPr>
                        <a:t>____________________________________________________/</a:t>
                      </a:r>
                      <a:endParaRPr lang="ru" sz="1200" dirty="0">
                        <a:solidFill>
                          <a:srgbClr val="939394"/>
                        </a:solidFill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064346" y="5405675"/>
            <a:ext cx="8943598" cy="76121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>
              <a:lnSpc>
                <a:spcPct val="132000"/>
              </a:lnSpc>
            </a:pPr>
            <a:r>
              <a:rPr lang="ru" sz="1400" dirty="0">
                <a:latin typeface="Arial"/>
              </a:rPr>
              <a:t>В федеральную рабочую программу по учебному предмету «Обществознание» (</a:t>
            </a:r>
            <a:r>
              <a:rPr lang="ru" sz="1400" dirty="0">
                <a:solidFill>
                  <a:srgbClr val="FF0000"/>
                </a:solidFill>
                <a:latin typeface="Arial"/>
              </a:rPr>
              <a:t>углубленный уровень</a:t>
            </a:r>
            <a:r>
              <a:rPr lang="ru" sz="1400" dirty="0">
                <a:latin typeface="Arial"/>
              </a:rPr>
              <a:t>) приказы № 729 и № 808 </a:t>
            </a:r>
            <a:r>
              <a:rPr lang="ru" sz="1400" b="1" dirty="0">
                <a:solidFill>
                  <a:srgbClr val="002060"/>
                </a:solidFill>
                <a:latin typeface="Arial"/>
              </a:rPr>
              <a:t>изменения не вносили</a:t>
            </a:r>
          </a:p>
        </p:txBody>
      </p:sp>
    </p:spTree>
    <p:extLst>
      <p:ext uri="{BB962C8B-B14F-4D97-AF65-F5344CB8AC3E}">
        <p14:creationId xmlns:p14="http://schemas.microsoft.com/office/powerpoint/2010/main" val="232859328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693"/>
            <a:ext cx="932567" cy="73873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2418" y="582239"/>
            <a:ext cx="4680520" cy="5459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116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90" y="447"/>
            <a:ext cx="941709" cy="7344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4190" y="737967"/>
            <a:ext cx="786282" cy="18895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550" b="1">
                <a:solidFill>
                  <a:srgbClr val="CC333F"/>
                </a:solidFill>
                <a:latin typeface="Arial"/>
              </a:rPr>
              <a:t>ГОД ЕДИНСТВА</a:t>
            </a:r>
          </a:p>
          <a:p>
            <a:r>
              <a:rPr lang="ru" sz="550" b="1">
                <a:solidFill>
                  <a:srgbClr val="1D3B7A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764562" y="1301773"/>
            <a:ext cx="9764521" cy="335295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endParaRPr lang="ru" sz="3200" dirty="0">
              <a:solidFill>
                <a:srgbClr val="1F1F21"/>
              </a:solidFill>
              <a:latin typeface="Arial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1529084" y="6440032"/>
            <a:ext cx="195047" cy="13104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200">
                <a:solidFill>
                  <a:srgbClr val="002060"/>
                </a:solidFill>
                <a:latin typeface="Arial"/>
              </a:rPr>
              <a:t>28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899" y="620081"/>
            <a:ext cx="10623363" cy="583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97181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21992" y="371856"/>
            <a:ext cx="7766304" cy="51816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4400" b="1">
                <a:solidFill>
                  <a:srgbClr val="203864"/>
                </a:solidFill>
                <a:latin typeface="Calibri"/>
              </a:rPr>
              <a:t>Составление рабочих программ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819912" y="1039368"/>
            <a:ext cx="10570464" cy="52120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4400" b="1">
                <a:solidFill>
                  <a:srgbClr val="203864"/>
                </a:solidFill>
                <a:latin typeface="Calibri"/>
              </a:rPr>
              <a:t>Порядок утверждения рабочей программы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0320528" y="2124456"/>
            <a:ext cx="1609344" cy="22860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 algn="r"/>
            <a:r>
              <a:rPr lang="ru" sz="2200">
                <a:solidFill>
                  <a:srgbClr val="FF0000"/>
                </a:solidFill>
                <a:latin typeface="Calibri"/>
              </a:rPr>
              <a:t>Напоминаем!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752856" y="3255264"/>
            <a:ext cx="2039112" cy="167640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/>
            <a:r>
              <a:rPr lang="ru" sz="1600">
                <a:latin typeface="Calibri"/>
              </a:rPr>
              <a:t>Рабочая программа</a:t>
            </a:r>
          </a:p>
          <a:p>
            <a:pPr indent="0" algn="ctr">
              <a:spcAft>
                <a:spcPts val="1890"/>
              </a:spcAft>
            </a:pPr>
            <a:r>
              <a:rPr lang="ru" sz="1600" b="1">
                <a:latin typeface="Calibri"/>
              </a:rPr>
              <a:t>РАССМАТРИВАЕТСЯ </a:t>
            </a:r>
            <a:r>
              <a:rPr lang="ru" sz="1600">
                <a:latin typeface="Calibri"/>
              </a:rPr>
              <a:t>на ШМО</a:t>
            </a:r>
          </a:p>
          <a:p>
            <a:pPr indent="0" algn="ctr"/>
            <a:r>
              <a:rPr lang="ru" sz="1400" b="1">
                <a:latin typeface="Calibri"/>
              </a:rPr>
              <a:t>РАССМОТРЕНО</a:t>
            </a:r>
          </a:p>
          <a:p>
            <a:pPr indent="0">
              <a:lnSpc>
                <a:spcPct val="95000"/>
              </a:lnSpc>
            </a:pPr>
            <a:r>
              <a:rPr lang="ru" sz="1400">
                <a:latin typeface="Calibri"/>
              </a:rPr>
              <a:t>на заседании МО учителей</a:t>
            </a:r>
          </a:p>
          <a:p>
            <a:pPr indent="0" algn="ctr">
              <a:lnSpc>
                <a:spcPct val="96000"/>
              </a:lnSpc>
            </a:pPr>
            <a:r>
              <a:rPr lang="ru" sz="1400">
                <a:latin typeface="Calibri"/>
              </a:rPr>
              <a:t>математики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148328" y="3090672"/>
            <a:ext cx="2161032" cy="189585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ct val="97000"/>
              </a:lnSpc>
              <a:spcAft>
                <a:spcPts val="2030"/>
              </a:spcAft>
            </a:pPr>
            <a:r>
              <a:rPr lang="ru" sz="1600" b="1">
                <a:latin typeface="Calibri"/>
              </a:rPr>
              <a:t>ПРОВЕРЯЕТСЯ </a:t>
            </a:r>
            <a:r>
              <a:rPr lang="ru" sz="1600">
                <a:latin typeface="Calibri"/>
              </a:rPr>
              <a:t>заместителем директора по учебной работе</a:t>
            </a:r>
          </a:p>
          <a:p>
            <a:pPr indent="0" algn="ctr">
              <a:lnSpc>
                <a:spcPct val="97000"/>
              </a:lnSpc>
            </a:pPr>
            <a:r>
              <a:rPr lang="ru" sz="1400" b="1">
                <a:latin typeface="Calibri"/>
              </a:rPr>
              <a:t>ПРОВЕРЕНО</a:t>
            </a:r>
          </a:p>
          <a:p>
            <a:pPr indent="0" algn="ctr">
              <a:lnSpc>
                <a:spcPct val="97000"/>
              </a:lnSpc>
            </a:pPr>
            <a:r>
              <a:rPr lang="ru" sz="1400">
                <a:latin typeface="Calibri"/>
              </a:rPr>
              <a:t>Заместитель директора ________Иванова М.И. 29.08.2025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174736" y="3212592"/>
            <a:ext cx="2081784" cy="190500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127000"/>
            <a:r>
              <a:rPr lang="ru" sz="1600" b="1">
                <a:latin typeface="Calibri"/>
              </a:rPr>
              <a:t>УТВЕРЖДАЕТСЯ</a:t>
            </a:r>
          </a:p>
          <a:p>
            <a:pPr indent="0">
              <a:lnSpc>
                <a:spcPct val="96000"/>
              </a:lnSpc>
              <a:spcAft>
                <a:spcPts val="2240"/>
              </a:spcAft>
            </a:pPr>
            <a:r>
              <a:rPr lang="ru" sz="1600">
                <a:latin typeface="Calibri"/>
              </a:rPr>
              <a:t>директором школы</a:t>
            </a:r>
          </a:p>
          <a:p>
            <a:pPr indent="0" algn="ctr"/>
            <a:r>
              <a:rPr lang="ru" sz="1400" b="1">
                <a:latin typeface="Calibri"/>
              </a:rPr>
              <a:t>УТВЕРЖДЕНО</a:t>
            </a:r>
          </a:p>
          <a:p>
            <a:pPr indent="0">
              <a:lnSpc>
                <a:spcPct val="95000"/>
              </a:lnSpc>
            </a:pPr>
            <a:r>
              <a:rPr lang="ru" sz="1400">
                <a:latin typeface="Calibri"/>
              </a:rPr>
              <a:t>Директор МБОУ Школа №1</a:t>
            </a:r>
          </a:p>
          <a:p>
            <a:pPr indent="127000"/>
            <a:r>
              <a:rPr lang="ru" sz="1400">
                <a:latin typeface="Calibri"/>
              </a:rPr>
              <a:t>________Сидорова М.И.</a:t>
            </a:r>
          </a:p>
          <a:p>
            <a:pPr indent="0" algn="ctr">
              <a:lnSpc>
                <a:spcPct val="95000"/>
              </a:lnSpc>
            </a:pPr>
            <a:r>
              <a:rPr lang="ru" sz="1400">
                <a:latin typeface="Calibri"/>
              </a:rPr>
              <a:t>Приказ № 000</a:t>
            </a:r>
          </a:p>
          <a:p>
            <a:pPr indent="0" algn="ctr">
              <a:lnSpc>
                <a:spcPct val="96000"/>
              </a:lnSpc>
            </a:pPr>
            <a:r>
              <a:rPr lang="ru" sz="1400">
                <a:latin typeface="Calibri"/>
              </a:rPr>
              <a:t>от 29.08.2025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47" y="0"/>
            <a:ext cx="932567" cy="73873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71" y="447"/>
            <a:ext cx="923424" cy="697901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25523" y="704443"/>
            <a:ext cx="786282" cy="18590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550" b="1">
                <a:solidFill>
                  <a:srgbClr val="CC333F"/>
                </a:solidFill>
                <a:latin typeface="Arial"/>
              </a:rPr>
              <a:t>ГОД ЕДИНСТВА</a:t>
            </a:r>
          </a:p>
          <a:p>
            <a:r>
              <a:rPr lang="ru" sz="550" b="1">
                <a:solidFill>
                  <a:srgbClr val="1D3B7A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43" name="Прямоугольник 42"/>
          <p:cNvSpPr/>
          <p:nvPr/>
        </p:nvSpPr>
        <p:spPr>
          <a:xfrm>
            <a:off x="11599179" y="6455270"/>
            <a:ext cx="188951" cy="13104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200">
                <a:solidFill>
                  <a:srgbClr val="002060"/>
                </a:solidFill>
                <a:latin typeface="Arial"/>
              </a:rPr>
              <a:t>12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995" y="13887"/>
            <a:ext cx="6868751" cy="541873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257034" y="46211"/>
            <a:ext cx="29523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В целях повышения воспитательного потенциала учебного предмета рекомендуется включение в уроки фрагментов художественных и документальных фильмов из списка Министерства просвещения Российской Федерации. 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151995" y="5446064"/>
            <a:ext cx="99133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Для удобства использования в образовательном процессе отобранные фрагменты размещаются в Конструкторе рабочих программ с методическими комментариями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318729746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512" y="853440"/>
            <a:ext cx="938784" cy="6431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448" y="2426208"/>
            <a:ext cx="222504" cy="2133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2368" y="2389632"/>
            <a:ext cx="225552" cy="2103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8048" y="2697480"/>
            <a:ext cx="164592" cy="1615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03864" y="2667000"/>
            <a:ext cx="731520" cy="2346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7744" y="2968752"/>
            <a:ext cx="11832336" cy="12557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39328" y="5084064"/>
            <a:ext cx="280416" cy="3017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637264" y="5084064"/>
            <a:ext cx="280416" cy="3017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27136" y="6245352"/>
            <a:ext cx="289560" cy="27432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622024" y="6245352"/>
            <a:ext cx="304800" cy="274320"/>
          </a:xfrm>
          <a:prstGeom prst="rect">
            <a:avLst/>
          </a:prstGeom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0" y="6096"/>
          <a:ext cx="6495288" cy="749808"/>
        </p:xfrm>
        <a:graphic>
          <a:graphicData uri="http://schemas.openxmlformats.org/drawingml/2006/table">
            <a:tbl>
              <a:tblPr/>
              <a:tblGrid>
                <a:gridCol w="548640"/>
                <a:gridCol w="597408"/>
                <a:gridCol w="600456"/>
                <a:gridCol w="1612392"/>
                <a:gridCol w="1216152"/>
                <a:gridCol w="1920240"/>
              </a:tblGrid>
              <a:tr h="384048">
                <a:tc>
                  <a:txBody>
                    <a:bodyPr/>
                    <a:lstStyle/>
                    <a:p>
                      <a:pPr indent="279400"/>
                      <a:r>
                        <a:rPr lang="en-US" sz="1100" b="1">
                          <a:solidFill>
                            <a:srgbClr val="464546"/>
                          </a:solidFill>
                          <a:latin typeface="Arial"/>
                        </a:rPr>
                        <a:t>Q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endParaRPr sz="1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endParaRPr sz="19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114300"/>
                      <a:r>
                        <a:rPr lang="ru" sz="700">
                          <a:solidFill>
                            <a:srgbClr val="464546"/>
                          </a:solidFill>
                          <a:latin typeface="Arial"/>
                        </a:rPr>
                        <a:t>ЕДИНОЕ СОДЕРЖАНИЕ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700">
                          <a:solidFill>
                            <a:srgbClr val="464546"/>
                          </a:solidFill>
                          <a:latin typeface="Arial"/>
                        </a:rPr>
                        <a:t>ОБЩЕГО ОБРАЗОВАНИЯ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2200">
                          <a:solidFill>
                            <a:srgbClr val="AC7C40"/>
                          </a:solidFill>
                          <a:latin typeface="Arial"/>
                        </a:rPr>
                        <a:t>♦ </a:t>
                      </a:r>
                      <a:r>
                        <a:rPr lang="ru" sz="2200">
                          <a:solidFill>
                            <a:srgbClr val="777E9D"/>
                          </a:solidFill>
                          <a:latin typeface="Arial"/>
                        </a:rPr>
                        <a:t>1 </a:t>
                      </a:r>
                      <a:r>
                        <a:rPr lang="en-US" sz="2200">
                          <a:solidFill>
                            <a:srgbClr val="C55A11"/>
                          </a:solidFill>
                          <a:latin typeface="Arial"/>
                        </a:rPr>
                        <a:t>i</a:t>
                      </a:r>
                    </a:p>
                  </a:txBody>
                  <a:tcPr marL="0" marR="0" marT="0" marB="0" anchor="ctr"/>
                </a:tc>
              </a:tr>
              <a:tr h="301752">
                <a:tc>
                  <a:txBody>
                    <a:bodyPr/>
                    <a:lstStyle/>
                    <a:p>
                      <a:pPr indent="0"/>
                      <a:r>
                        <a:rPr lang="ru" sz="2400" b="1">
                          <a:solidFill>
                            <a:srgbClr val="FFFFFF"/>
                          </a:solidFill>
                          <a:latin typeface="Arial"/>
                        </a:rPr>
                        <a:t>[</a:t>
                      </a:r>
                    </a:p>
                  </a:txBody>
                  <a:tcPr marL="0" marR="0" marT="0" marB="0" anchor="b">
                    <a:solidFill>
                      <a:srgbClr val="891D78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700">
                          <a:solidFill>
                            <a:srgbClr val="FFFFFF"/>
                          </a:solidFill>
                          <a:latin typeface="Arial"/>
                        </a:rPr>
                        <a:t>Главная</a:t>
                      </a:r>
                    </a:p>
                  </a:txBody>
                  <a:tcPr marL="0" marR="0" marT="0" marB="0" anchor="ctr">
                    <a:solidFill>
                      <a:srgbClr val="993286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700">
                          <a:solidFill>
                            <a:srgbClr val="FFFFFF"/>
                          </a:solidFill>
                          <a:latin typeface="Arial"/>
                        </a:rPr>
                        <a:t>Новости</a:t>
                      </a:r>
                    </a:p>
                  </a:txBody>
                  <a:tcPr marL="0" marR="0" marT="0" marB="0" anchor="ctr">
                    <a:solidFill>
                      <a:srgbClr val="993387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700">
                          <a:solidFill>
                            <a:srgbClr val="FFFFFF"/>
                          </a:solidFill>
                          <a:latin typeface="Arial"/>
                        </a:rPr>
                        <a:t>Конструктор рабочих программ</a:t>
                      </a:r>
                    </a:p>
                  </a:txBody>
                  <a:tcPr marL="0" marR="0" marT="0" marB="0" anchor="ctr">
                    <a:solidFill>
                      <a:srgbClr val="A94796"/>
                    </a:solidFill>
                  </a:tcPr>
                </a:tc>
                <a:tc>
                  <a:txBody>
                    <a:bodyPr/>
                    <a:lstStyle/>
                    <a:p>
                      <a:pPr indent="114300"/>
                      <a:r>
                        <a:rPr lang="ru" sz="700">
                          <a:solidFill>
                            <a:srgbClr val="DBCDDF"/>
                          </a:solidFill>
                          <a:latin typeface="Arial"/>
                        </a:rPr>
                        <a:t>Рабочие программы</a:t>
                      </a:r>
                    </a:p>
                  </a:txBody>
                  <a:tcPr marL="0" marR="0" marT="0" marB="0" anchor="ctr">
                    <a:solidFill>
                      <a:srgbClr val="B85CA4"/>
                    </a:solidFill>
                  </a:tcPr>
                </a:tc>
                <a:tc>
                  <a:txBody>
                    <a:bodyPr/>
                    <a:lstStyle/>
                    <a:p>
                      <a:pPr indent="0"/>
                      <a:r>
                        <a:rPr lang="ru" sz="700">
                          <a:solidFill>
                            <a:srgbClr val="FFFFFF"/>
                          </a:solidFill>
                          <a:latin typeface="Arial"/>
                        </a:rPr>
                        <a:t>Методические материалы</a:t>
                      </a:r>
                    </a:p>
                  </a:txBody>
                  <a:tcPr marL="0" marR="0" marT="0" marB="0" anchor="ctr">
                    <a:solidFill>
                      <a:srgbClr val="D986C3"/>
                    </a:solidFill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2301240" y="972312"/>
            <a:ext cx="1825752" cy="195072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600" b="1">
                <a:solidFill>
                  <a:srgbClr val="464546"/>
                </a:solidFill>
                <a:latin typeface="Calibri"/>
              </a:rPr>
              <a:t>Рабочие программы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00584" y="1487424"/>
            <a:ext cx="3160776" cy="10972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600">
                <a:solidFill>
                  <a:srgbClr val="757174"/>
                </a:solidFill>
                <a:latin typeface="Arial"/>
              </a:rPr>
              <a:t>НАЧАЛЬНОЕ ОБЩЕЕ ОБРАЗОВАНИЕ </a:t>
            </a:r>
            <a:r>
              <a:rPr lang="ru" sz="600" u="sng">
                <a:solidFill>
                  <a:srgbClr val="464546"/>
                </a:solidFill>
                <a:latin typeface="Arial"/>
              </a:rPr>
              <a:t>ОСНОВНОЕ ОБЩЕЕ ОБРАЗОВАНИЕ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459480" y="1487424"/>
            <a:ext cx="1374648" cy="10972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600">
                <a:solidFill>
                  <a:srgbClr val="757174"/>
                </a:solidFill>
                <a:latin typeface="Arial"/>
              </a:rPr>
              <a:t>СРЕДНЕЕ ОБЩЕЕ ОБРАЗОВАНИЕ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5038344" y="1487424"/>
            <a:ext cx="1292352" cy="109728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600">
                <a:solidFill>
                  <a:srgbClr val="757174"/>
                </a:solidFill>
                <a:latin typeface="Arial"/>
              </a:rPr>
              <a:t>ВНЕУРОЧНАЯ ДЕЯТЕЛЬНОСТЬ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830568" y="719328"/>
            <a:ext cx="4663440" cy="11399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90000"/>
              </a:lnSpc>
            </a:pPr>
            <a:r>
              <a:rPr lang="en-US" sz="4200" u="sng">
                <a:solidFill>
                  <a:srgbClr val="0563C1"/>
                </a:solidFill>
                <a:latin typeface="Calibri"/>
                <a:hlinkClick r:id="rId12"/>
              </a:rPr>
              <a:t>https://edsoo.ru/rab</a:t>
            </a:r>
            <a:r>
              <a:rPr lang="en-US" sz="4200" u="sng">
                <a:solidFill>
                  <a:srgbClr val="0563C1"/>
                </a:solidFill>
                <a:latin typeface="Calibri"/>
              </a:rPr>
              <a:t> ochie-programmy/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28600" y="1926336"/>
            <a:ext cx="2706624" cy="27736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146000"/>
              </a:lnSpc>
            </a:pPr>
            <a:r>
              <a:rPr lang="ru" sz="700">
                <a:solidFill>
                  <a:srgbClr val="464546"/>
                </a:solidFill>
                <a:latin typeface="Arial"/>
              </a:rPr>
              <a:t>Федеральная рабочая программа по учебному предмету «Русский язык»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401568" y="1926336"/>
            <a:ext cx="2706624" cy="27736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146000"/>
              </a:lnSpc>
            </a:pPr>
            <a:r>
              <a:rPr lang="ru" sz="700">
                <a:solidFill>
                  <a:srgbClr val="464546"/>
                </a:solidFill>
                <a:latin typeface="Arial"/>
              </a:rPr>
              <a:t>Федеральная рабочая программа по учебному предмету «Литература» (обновлено на 01 сентября 2024 года)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41376" y="2450592"/>
            <a:ext cx="606552" cy="112776"/>
          </a:xfrm>
          <a:prstGeom prst="rect">
            <a:avLst/>
          </a:prstGeom>
          <a:solidFill>
            <a:srgbClr val="973184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700" b="1">
                <a:solidFill>
                  <a:srgbClr val="FFFFFF"/>
                </a:solidFill>
                <a:latin typeface="Times New Roman"/>
              </a:rPr>
              <a:t>Д </a:t>
            </a:r>
            <a:r>
              <a:rPr lang="ru" sz="600">
                <a:solidFill>
                  <a:srgbClr val="FFFFFF"/>
                </a:solidFill>
                <a:latin typeface="Arial"/>
              </a:rPr>
              <a:t>Скачать </a:t>
            </a:r>
            <a:r>
              <a:rPr lang="en-US" sz="600">
                <a:solidFill>
                  <a:srgbClr val="FFFFFF"/>
                </a:solidFill>
                <a:latin typeface="Arial"/>
              </a:rPr>
              <a:t>PDF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517392" y="2450592"/>
            <a:ext cx="603504" cy="112776"/>
          </a:xfrm>
          <a:prstGeom prst="rect">
            <a:avLst/>
          </a:prstGeom>
          <a:solidFill>
            <a:srgbClr val="973184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700" b="1">
                <a:solidFill>
                  <a:srgbClr val="FFFFFF"/>
                </a:solidFill>
                <a:latin typeface="Times New Roman"/>
              </a:rPr>
              <a:t>Д </a:t>
            </a:r>
            <a:r>
              <a:rPr lang="ru" sz="600">
                <a:solidFill>
                  <a:srgbClr val="FFFFFF"/>
                </a:solidFill>
                <a:latin typeface="Arial"/>
              </a:rPr>
              <a:t>Скачать </a:t>
            </a:r>
            <a:r>
              <a:rPr lang="en-US" sz="600">
                <a:solidFill>
                  <a:srgbClr val="FFFFFF"/>
                </a:solidFill>
                <a:latin typeface="Arial"/>
              </a:rPr>
              <a:t>PDF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376160" y="2688336"/>
            <a:ext cx="2785872" cy="18897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700">
                <a:solidFill>
                  <a:srgbClr val="464546"/>
                </a:solidFill>
                <a:latin typeface="Arial"/>
              </a:rPr>
              <a:t>ЕДИНОЕ СОДЕРЖАНИЕ      ОБЩЕГО ОБРАЗОВАНИЯ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228600" y="3026664"/>
            <a:ext cx="2706624" cy="27736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146000"/>
              </a:lnSpc>
            </a:pPr>
            <a:r>
              <a:rPr lang="ru" sz="700">
                <a:solidFill>
                  <a:srgbClr val="464546"/>
                </a:solidFill>
                <a:latin typeface="Arial"/>
              </a:rPr>
              <a:t>Федеральная рабочая программа по учебному предмету «Математика» базовый уровень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401568" y="3026664"/>
            <a:ext cx="2026920" cy="27736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146000"/>
              </a:lnSpc>
            </a:pPr>
            <a:r>
              <a:rPr lang="ru" sz="700">
                <a:solidFill>
                  <a:srgbClr val="464546"/>
                </a:solidFill>
                <a:latin typeface="Arial"/>
              </a:rPr>
              <a:t>Федеральная рабочая программа по учебн «Математика» углублённый уровень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5666232" y="4572000"/>
            <a:ext cx="2837688" cy="28651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150000"/>
              </a:lnSpc>
            </a:pPr>
            <a:r>
              <a:rPr lang="ru" sz="700">
                <a:solidFill>
                  <a:srgbClr val="464546"/>
                </a:solidFill>
                <a:latin typeface="Arial"/>
              </a:rPr>
              <a:t>Федеральная рабочая программа по учебному предмету «Русский язык»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8967216" y="4572000"/>
            <a:ext cx="2834640" cy="4358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just">
              <a:lnSpc>
                <a:spcPct val="150000"/>
              </a:lnSpc>
            </a:pPr>
            <a:r>
              <a:rPr lang="ru" sz="700">
                <a:solidFill>
                  <a:srgbClr val="464546"/>
                </a:solidFill>
                <a:latin typeface="Arial"/>
              </a:rPr>
              <a:t>Федеральная рабочая программа по учебному предмету «География» базовый уровень (обновлено на 01 сентября 2024 года)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788152" y="5154168"/>
            <a:ext cx="624840" cy="115824"/>
          </a:xfrm>
          <a:prstGeom prst="rect">
            <a:avLst/>
          </a:prstGeom>
          <a:solidFill>
            <a:srgbClr val="973184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600">
                <a:solidFill>
                  <a:srgbClr val="FFFFFF"/>
                </a:solidFill>
                <a:latin typeface="Arial"/>
              </a:rPr>
              <a:t>± </a:t>
            </a:r>
            <a:r>
              <a:rPr lang="ru" sz="600">
                <a:solidFill>
                  <a:srgbClr val="DBCDDF"/>
                </a:solidFill>
                <a:latin typeface="Arial"/>
              </a:rPr>
              <a:t>Скачать </a:t>
            </a:r>
            <a:r>
              <a:rPr lang="en-US" sz="600">
                <a:solidFill>
                  <a:srgbClr val="DBCDDF"/>
                </a:solidFill>
                <a:latin typeface="Arial"/>
              </a:rPr>
              <a:t>PDF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9086088" y="5154168"/>
            <a:ext cx="627888" cy="115824"/>
          </a:xfrm>
          <a:prstGeom prst="rect">
            <a:avLst/>
          </a:prstGeom>
          <a:solidFill>
            <a:srgbClr val="973184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600">
                <a:solidFill>
                  <a:srgbClr val="FFFFFF"/>
                </a:solidFill>
                <a:latin typeface="Arial"/>
              </a:rPr>
              <a:t>± Скачать </a:t>
            </a:r>
            <a:r>
              <a:rPr lang="en-US" sz="600">
                <a:solidFill>
                  <a:srgbClr val="FFFFFF"/>
                </a:solidFill>
                <a:latin typeface="Arial"/>
              </a:rPr>
              <a:t>PDF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5666232" y="5751576"/>
            <a:ext cx="2837688" cy="28651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150000"/>
              </a:lnSpc>
            </a:pPr>
            <a:r>
              <a:rPr lang="ru" sz="700">
                <a:solidFill>
                  <a:srgbClr val="464546"/>
                </a:solidFill>
                <a:latin typeface="Arial"/>
              </a:rPr>
              <a:t>Федеральная рабочая программа по учебному предмету «Математика» базовый уровень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8967216" y="5751576"/>
            <a:ext cx="2834640" cy="28651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150000"/>
              </a:lnSpc>
            </a:pPr>
            <a:r>
              <a:rPr lang="ru" sz="700">
                <a:solidFill>
                  <a:srgbClr val="464546"/>
                </a:solidFill>
                <a:latin typeface="Arial"/>
              </a:rPr>
              <a:t>Федеральная рабочая программа по учебному предмету «Математика» углублённый уровень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788152" y="6297168"/>
            <a:ext cx="624840" cy="115824"/>
          </a:xfrm>
          <a:prstGeom prst="rect">
            <a:avLst/>
          </a:prstGeom>
          <a:solidFill>
            <a:srgbClr val="973184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700" b="1">
                <a:solidFill>
                  <a:srgbClr val="FFFFFF"/>
                </a:solidFill>
                <a:latin typeface="Times New Roman"/>
              </a:rPr>
              <a:t>Д </a:t>
            </a:r>
            <a:r>
              <a:rPr lang="ru" sz="600">
                <a:solidFill>
                  <a:srgbClr val="FFFFFF"/>
                </a:solidFill>
                <a:latin typeface="Arial"/>
              </a:rPr>
              <a:t>Скачать </a:t>
            </a:r>
            <a:r>
              <a:rPr lang="en-US" sz="600">
                <a:solidFill>
                  <a:srgbClr val="FFFFFF"/>
                </a:solidFill>
                <a:latin typeface="Arial"/>
              </a:rPr>
              <a:t>PDF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9086088" y="6297168"/>
            <a:ext cx="627888" cy="115824"/>
          </a:xfrm>
          <a:prstGeom prst="rect">
            <a:avLst/>
          </a:prstGeom>
          <a:solidFill>
            <a:srgbClr val="973184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700" b="1">
                <a:solidFill>
                  <a:srgbClr val="FFFFFF"/>
                </a:solidFill>
                <a:latin typeface="Times New Roman"/>
              </a:rPr>
              <a:t>Д </a:t>
            </a:r>
            <a:r>
              <a:rPr lang="ru" sz="600">
                <a:solidFill>
                  <a:srgbClr val="FFFFFF"/>
                </a:solidFill>
                <a:latin typeface="Arial"/>
              </a:rPr>
              <a:t>Скачать </a:t>
            </a:r>
            <a:r>
              <a:rPr lang="en-US" sz="600">
                <a:solidFill>
                  <a:srgbClr val="FFFFFF"/>
                </a:solidFill>
                <a:latin typeface="Arial"/>
              </a:rPr>
              <a:t>PDF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41376" y="4291585"/>
            <a:ext cx="5251362" cy="200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 2026 года шаблоны программ курсов доступны в Конструкторе рабочих программ, что позволяет педагогам не разрабатывать документы с нуля, а адаптировать готовую основу под свои задачи. Их готовит Институт содержания и методов обучения им. В.С. </a:t>
            </a:r>
            <a:r>
              <a:rPr lang="ru-RU" dirty="0" err="1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Леднева</a:t>
            </a:r>
            <a:r>
              <a:rPr lang="ru-RU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27800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FC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792" y="2313432"/>
            <a:ext cx="9698736" cy="4358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872" y="4206240"/>
            <a:ext cx="1207008" cy="27127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07536" y="5443728"/>
            <a:ext cx="1697736" cy="2956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4696" y="6199632"/>
            <a:ext cx="481584" cy="46939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774192" y="30480"/>
            <a:ext cx="10533888" cy="161848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lnSpc>
                <a:spcPct val="87000"/>
              </a:lnSpc>
            </a:pPr>
            <a:r>
              <a:rPr lang="ru" sz="2400" b="1">
                <a:solidFill>
                  <a:srgbClr val="203864"/>
                </a:solidFill>
                <a:latin typeface="Calibri"/>
              </a:rPr>
              <a:t>Конструктор рабочих программ</a:t>
            </a:r>
          </a:p>
          <a:p>
            <a:pPr indent="0" algn="ctr">
              <a:lnSpc>
                <a:spcPct val="87000"/>
              </a:lnSpc>
            </a:pPr>
            <a:r>
              <a:rPr lang="ru" sz="2400" b="1">
                <a:solidFill>
                  <a:srgbClr val="0070C0"/>
                </a:solidFill>
                <a:latin typeface="Calibri"/>
              </a:rPr>
              <a:t>Предназначен для создания программ по обязательным учебным предметам. Шаблоны рабочих программ конструктора соответствуют ФОП и ФРП. Конструктор предназначен для создания рабочих программ </a:t>
            </a:r>
            <a:r>
              <a:rPr lang="ru" sz="2400" b="1">
                <a:solidFill>
                  <a:srgbClr val="C00000"/>
                </a:solidFill>
                <a:latin typeface="Calibri"/>
              </a:rPr>
              <a:t>только в рамках обновленных ФГОС.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187952" y="1853184"/>
            <a:ext cx="4081272" cy="28041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100">
                <a:solidFill>
                  <a:srgbClr val="464546"/>
                </a:solidFill>
                <a:latin typeface="Arial"/>
              </a:rPr>
              <a:t>ЕДИНОЕ СОДЕРЖАНИЕ </a:t>
            </a:r>
            <a:r>
              <a:rPr lang="en-US" sz="1100">
                <a:solidFill>
                  <a:srgbClr val="A38A91"/>
                </a:solidFill>
                <a:latin typeface="Arial"/>
              </a:rPr>
              <a:t>SB </a:t>
            </a:r>
            <a:r>
              <a:rPr lang="ru" sz="1100">
                <a:solidFill>
                  <a:srgbClr val="464546"/>
                </a:solidFill>
                <a:latin typeface="Arial"/>
              </a:rPr>
              <a:t>ОБЩЕГО ОБРАЗОВАНИЯ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624584" y="3401568"/>
            <a:ext cx="1210056" cy="61569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96000"/>
              </a:lnSpc>
            </a:pPr>
            <a:r>
              <a:rPr lang="ru" sz="1400">
                <a:solidFill>
                  <a:srgbClr val="464546"/>
                </a:solidFill>
                <a:latin typeface="Calibri"/>
              </a:rPr>
              <a:t>Инструкция по работе с конструктором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95344" y="3185160"/>
            <a:ext cx="4334256" cy="28346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2400" b="1">
                <a:solidFill>
                  <a:srgbClr val="464546"/>
                </a:solidFill>
                <a:latin typeface="Calibri"/>
              </a:rPr>
              <a:t>Конструктор рабочих программ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83152" y="3669792"/>
            <a:ext cx="1652016" cy="152400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indent="0"/>
            <a:r>
              <a:rPr lang="ru" sz="1400">
                <a:solidFill>
                  <a:srgbClr val="464546"/>
                </a:solidFill>
                <a:latin typeface="Calibri"/>
              </a:rPr>
              <a:t>Уважаемые коллеги!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83152" y="4023360"/>
            <a:ext cx="7034784" cy="51206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80000"/>
              </a:lnSpc>
            </a:pPr>
            <a:r>
              <a:rPr lang="ru" sz="1400">
                <a:solidFill>
                  <a:srgbClr val="464546"/>
                </a:solidFill>
                <a:latin typeface="Calibri"/>
              </a:rPr>
              <a:t>Конструктор рабочих программ предназначен для создания программ по обязательным учебным предметам. Шаблоны рабочих программ конструктора соответствуют ФООП и ФРП.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3883152" y="4730496"/>
            <a:ext cx="6864096" cy="36576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80000"/>
              </a:lnSpc>
            </a:pPr>
            <a:r>
              <a:rPr lang="ru" sz="1400">
                <a:solidFill>
                  <a:srgbClr val="464546"/>
                </a:solidFill>
                <a:latin typeface="Calibri"/>
              </a:rPr>
              <a:t>Обращаем внимание, что конструктор предназначен для создания рабочих программ </a:t>
            </a:r>
            <a:r>
              <a:rPr lang="ru" sz="1400" b="1">
                <a:solidFill>
                  <a:srgbClr val="464546"/>
                </a:solidFill>
                <a:latin typeface="Calibri"/>
              </a:rPr>
              <a:t>только </a:t>
            </a:r>
            <a:r>
              <a:rPr lang="ru" sz="1400">
                <a:solidFill>
                  <a:srgbClr val="464546"/>
                </a:solidFill>
                <a:latin typeface="Calibri"/>
              </a:rPr>
              <a:t>в рамках обновленных ФГОС.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624584" y="6339840"/>
            <a:ext cx="1322832" cy="39014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96000"/>
              </a:lnSpc>
            </a:pPr>
            <a:r>
              <a:rPr lang="ru" sz="1400">
                <a:solidFill>
                  <a:srgbClr val="464546"/>
                </a:solidFill>
                <a:latin typeface="Calibri"/>
              </a:rPr>
              <a:t>По техническим вопросам работы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24400" y="6220968"/>
            <a:ext cx="6245352" cy="445008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>
              <a:lnSpc>
                <a:spcPct val="115000"/>
              </a:lnSpc>
            </a:pPr>
            <a:r>
              <a:rPr lang="ru" sz="1400" b="1">
                <a:solidFill>
                  <a:srgbClr val="DC1B4D"/>
                </a:solidFill>
                <a:latin typeface="Calibri"/>
              </a:rPr>
              <a:t>Важно! </a:t>
            </a:r>
            <a:r>
              <a:rPr lang="ru" sz="1400">
                <a:solidFill>
                  <a:srgbClr val="DC1B4D"/>
                </a:solidFill>
                <a:latin typeface="Calibri"/>
              </a:rPr>
              <a:t>Для кор</a:t>
            </a:r>
            <a:r>
              <a:rPr lang="ru" sz="1400" u="sng">
                <a:solidFill>
                  <a:srgbClr val="DC1B4D"/>
                </a:solidFill>
                <a:latin typeface="Calibri"/>
              </a:rPr>
              <a:t>ректного отображения текстовой части</a:t>
            </a:r>
            <a:r>
              <a:rPr lang="ru" sz="1400">
                <a:solidFill>
                  <a:srgbClr val="DC1B4D"/>
                </a:solidFill>
                <a:latin typeface="Calibri"/>
              </a:rPr>
              <a:t> программ в браузере должна быть отключена функция автоматического перевода (см. инструкцию)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19820"/>
            <a:ext cx="932567" cy="738739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2567" cy="73873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298" y="0"/>
            <a:ext cx="8064895" cy="686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0443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2567" cy="73873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768203" y="0"/>
            <a:ext cx="11377264" cy="7413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Минпросвещения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России направило в регионы обновлённое письмо с методическими рекомендациями по организации внеурочной деятельности на 2026/27 учебный год</a:t>
            </a:r>
            <a:endParaRPr lang="ru-RU" sz="1400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 документе представлен предлагаемый перечень курсов и направлений, которые школы могут использовать для построения внеурочной работы. </a:t>
            </a:r>
            <a:endParaRPr lang="ru-RU" sz="1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Каждая </a:t>
            </a: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образовательная организация самостоятельно формирует свой план с учётом кадровых, материальных возможностей и интересов учеников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🔹 Под внеурочной деятельностью понимается образовательная работа в формах, отличных от урочных, направленная на достижение личностных, метапредметных и предметных результатов.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🔹 В предлагаемый перечень курсов, из которых школы могут выбрать необходимые направления с учётом своих условий и профиля, входят: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🔹 «Разговоры о важном» — с 1-го по 11-й класс, 1 час в неделю;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🔹 «Россия — мои горизонты» — с 6-го по 11-й класс, 1 час в неделю;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🔹 «Орлята России» —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1-й класс, 1 час в неделю,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2–4-е классы, 2 часа в неделю;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🔹 Военные учебные сборы / начальная военная подготовка — 17 часов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8-м классе и 35 часов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10-м классе;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🔹 Финансовая грамотность —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2-го по 11-й класс, 1 час в неделю;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🔹 Курсы в рамках Концепции исторического просвещения —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2-го по 11-й класс, от 0,5 до 1 часа в неделю (в зависимости от программы);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🔹 Поддержка математического и естественно-научного образования — с 5-го по 11-й класс, от 0,5 до 2 часов в неделю</a:t>
            </a:r>
            <a:r>
              <a:rPr lang="ru-RU" sz="1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ru-RU" sz="1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1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🔹 Профильное обучение и углублённое изучение предметов — с 7-го по 11-й класс, от 1 до 2 часов в неделю;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49307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12218" y="2062435"/>
            <a:ext cx="10801200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900" dirty="0">
              <a:solidFill>
                <a:srgbClr val="000000"/>
              </a:solidFill>
              <a:latin typeface="Montserrat"/>
            </a:endParaRPr>
          </a:p>
          <a:p>
            <a:endParaRPr lang="ru-RU" sz="900" dirty="0">
              <a:latin typeface="Montserrat"/>
            </a:endParaRPr>
          </a:p>
          <a:p>
            <a:pPr algn="ctr"/>
            <a:r>
              <a:rPr lang="ru-RU" sz="900" dirty="0">
                <a:latin typeface="Montserrat"/>
              </a:rPr>
              <a:t> </a:t>
            </a:r>
            <a:r>
              <a:rPr lang="ru-RU" sz="4400" b="1" dirty="0" smtClean="0">
                <a:latin typeface="Montserrat"/>
              </a:rPr>
              <a:t>РАБОЧИЙ</a:t>
            </a:r>
            <a:r>
              <a:rPr lang="ru-RU" sz="4400" dirty="0" smtClean="0">
                <a:latin typeface="Montserrat"/>
              </a:rPr>
              <a:t> </a:t>
            </a:r>
            <a:r>
              <a:rPr lang="ru-RU" sz="4400" b="1" smtClean="0">
                <a:latin typeface="Montserrat"/>
              </a:rPr>
              <a:t>БЛОКНОТ   по обществознанию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2567" cy="7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98403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912218" y="2062435"/>
            <a:ext cx="1080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endParaRPr lang="ru-RU" sz="4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2567" cy="7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339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71" y="27875"/>
            <a:ext cx="993519" cy="80456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5422" y="1329202"/>
            <a:ext cx="676568" cy="69790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3711" y="2243482"/>
            <a:ext cx="963043" cy="9020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6569" y="3480810"/>
            <a:ext cx="630854" cy="6339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86073" y="3462524"/>
            <a:ext cx="713139" cy="6704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98053" y="3480810"/>
            <a:ext cx="679616" cy="63390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25523" y="838538"/>
            <a:ext cx="822853" cy="18895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>
              <a:lnSpc>
                <a:spcPct val="110000"/>
              </a:lnSpc>
            </a:pPr>
            <a:r>
              <a:rPr lang="ru" sz="550" b="1">
                <a:solidFill>
                  <a:srgbClr val="CC333F"/>
                </a:solidFill>
                <a:latin typeface="Arial"/>
              </a:rPr>
              <a:t>ГОД ЕДИНСТВА </a:t>
            </a:r>
            <a:r>
              <a:rPr lang="ru" sz="550" b="1">
                <a:solidFill>
                  <a:srgbClr val="2F5597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10269" y="177208"/>
            <a:ext cx="5753875" cy="81980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/>
            <a:r>
              <a:rPr lang="ru" sz="2700">
                <a:solidFill>
                  <a:srgbClr val="1D3B7A"/>
                </a:solidFill>
                <a:latin typeface="Arial"/>
              </a:rPr>
              <a:t>Проектирование основной образовательной программы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77131" y="1393201"/>
            <a:ext cx="8402242" cy="53942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25000"/>
              </a:lnSpc>
            </a:pPr>
            <a:r>
              <a:rPr lang="ru" sz="1600">
                <a:latin typeface="Arial"/>
              </a:rPr>
              <a:t>Часть 6.3 статьи 12 Федерального закона от 29 декабря 2012 г. № 273-ФЗ </a:t>
            </a:r>
            <a:r>
              <a:rPr lang="ru" sz="1600">
                <a:solidFill>
                  <a:srgbClr val="1D3B7A"/>
                </a:solidFill>
                <a:latin typeface="Arial"/>
              </a:rPr>
              <a:t>«Об образовании в Российской Федерации»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508178" y="2319673"/>
            <a:ext cx="8362623" cy="81980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>
              <a:lnSpc>
                <a:spcPct val="113000"/>
              </a:lnSpc>
            </a:pPr>
            <a:r>
              <a:rPr lang="ru" sz="1700" b="1" dirty="0">
                <a:solidFill>
                  <a:srgbClr val="FF0000"/>
                </a:solidFill>
                <a:latin typeface="Arial"/>
              </a:rPr>
              <a:t>Непосредственное применение </a:t>
            </a:r>
            <a:r>
              <a:rPr lang="ru" sz="1700" dirty="0">
                <a:latin typeface="Arial"/>
              </a:rPr>
              <a:t>при реализации обязательной части образовательной программы общего образования соответствующего уровня </a:t>
            </a:r>
            <a:r>
              <a:rPr lang="ru" sz="1700" b="1" dirty="0">
                <a:solidFill>
                  <a:srgbClr val="1D3B7A"/>
                </a:solidFill>
                <a:latin typeface="Arial"/>
              </a:rPr>
              <a:t>федеральных рабочих программ </a:t>
            </a:r>
            <a:r>
              <a:rPr lang="ru" sz="1700" dirty="0">
                <a:latin typeface="Arial"/>
              </a:rPr>
              <a:t>по учебным предметам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456755" y="3569190"/>
            <a:ext cx="2172941" cy="51504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" sz="1600">
                <a:solidFill>
                  <a:srgbClr val="C7141E"/>
                </a:solidFill>
                <a:latin typeface="Arial"/>
              </a:rPr>
              <a:t>Начальное общее образование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284545" y="3566142"/>
            <a:ext cx="2179036" cy="51809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" sz="1600">
                <a:solidFill>
                  <a:srgbClr val="C7141E"/>
                </a:solidFill>
                <a:latin typeface="Arial"/>
              </a:rPr>
              <a:t>Основное общее образование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8953859" y="3569190"/>
            <a:ext cx="2160751" cy="515045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19000"/>
              </a:lnSpc>
            </a:pPr>
            <a:r>
              <a:rPr lang="ru" sz="1600">
                <a:solidFill>
                  <a:srgbClr val="C7141E"/>
                </a:solidFill>
                <a:latin typeface="Arial"/>
              </a:rPr>
              <a:t>Среднее общее образование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194661" y="4471281"/>
            <a:ext cx="2102846" cy="95085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29000"/>
              </a:lnSpc>
            </a:pPr>
            <a:r>
              <a:rPr lang="ru" sz="1300">
                <a:latin typeface="Arial"/>
              </a:rPr>
              <a:t>РУССКИЙ язык,</a:t>
            </a:r>
          </a:p>
          <a:p>
            <a:pPr algn="ctr">
              <a:lnSpc>
                <a:spcPct val="129000"/>
              </a:lnSpc>
            </a:pPr>
            <a:r>
              <a:rPr lang="ru" sz="1300">
                <a:latin typeface="Arial"/>
              </a:rPr>
              <a:t>ЛИТЕРАТУРНОЕ ЧТЕНИЕ,</a:t>
            </a:r>
          </a:p>
          <a:p>
            <a:pPr algn="ctr">
              <a:lnSpc>
                <a:spcPct val="129000"/>
              </a:lnSpc>
            </a:pPr>
            <a:r>
              <a:rPr lang="ru" sz="1300">
                <a:latin typeface="Arial"/>
              </a:rPr>
              <a:t>ОКРУЖАЮЩИЙ МИР, ТРУД (ТЕХНОЛОГИЯ)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077694" y="4733374"/>
            <a:ext cx="115809" cy="11885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algn="just"/>
            <a:r>
              <a:rPr lang="ru" sz="950">
                <a:solidFill>
                  <a:srgbClr val="1D3B7A"/>
                </a:solidFill>
                <a:latin typeface="Arial"/>
              </a:rPr>
              <a:t>♦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296735" y="4270139"/>
            <a:ext cx="1392755" cy="624759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10000"/>
              </a:lnSpc>
            </a:pPr>
            <a:r>
              <a:rPr lang="ru" sz="1300">
                <a:latin typeface="Arial"/>
              </a:rPr>
              <a:t>РУССКИЙ язык, ЛИТЕРАТУРА, ИСТОРИЯ,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873118" y="4937564"/>
            <a:ext cx="2230846" cy="588187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" sz="1300">
                <a:latin typeface="Arial"/>
              </a:rPr>
              <a:t>ОБЩЕСТВОЗНАНИЕ, ГЕОГРАФИЯ, ОСНОВЫ БЕЗОПАСНОСТИ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086450" y="5580608"/>
            <a:ext cx="1813324" cy="38704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11000"/>
              </a:lnSpc>
            </a:pPr>
            <a:r>
              <a:rPr lang="ru" sz="1300">
                <a:latin typeface="Arial"/>
              </a:rPr>
              <a:t>И ЗАЩИТЫ РОДИНЫ, ТРУД (ТЕХНОЛОГИЯ)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8691765" y="4346329"/>
            <a:ext cx="2209512" cy="152075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15000"/>
              </a:lnSpc>
            </a:pPr>
            <a:r>
              <a:rPr lang="ru" sz="1300">
                <a:latin typeface="Arial"/>
              </a:rPr>
              <a:t>РУССКИЙ язык, ЛИТЕРАТУРА, ИСТОРИЯ, ОБЩЕСТВОЗНАНИЕ, ГЕОГРАФИЯ, ОСНОВЫ БЕЗОПАСНОСТИ И ЗАЩИТЫ РОДИНЫ</a:t>
            </a:r>
          </a:p>
        </p:txBody>
      </p:sp>
    </p:spTree>
    <p:extLst>
      <p:ext uri="{BB962C8B-B14F-4D97-AF65-F5344CB8AC3E}">
        <p14:creationId xmlns:p14="http://schemas.microsoft.com/office/powerpoint/2010/main" val="19512462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62584" y="2773680"/>
            <a:ext cx="10024872" cy="121005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0" algn="ctr">
              <a:spcBef>
                <a:spcPts val="14140"/>
              </a:spcBef>
            </a:pPr>
            <a:r>
              <a:rPr lang="ru" sz="6000" b="1">
                <a:solidFill>
                  <a:srgbClr val="003399"/>
                </a:solidFill>
                <a:latin typeface="Calibri"/>
              </a:rPr>
              <a:t>Основное общее образование</a:t>
            </a:r>
          </a:p>
          <a:p>
            <a:pPr marL="3883728" indent="0"/>
            <a:r>
              <a:rPr lang="ru" sz="3600" b="1">
                <a:solidFill>
                  <a:srgbClr val="003399"/>
                </a:solidFill>
                <a:latin typeface="Calibri"/>
              </a:rPr>
              <a:t>5 -9 классы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99" y="51646"/>
            <a:ext cx="932567" cy="7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4284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570" y="447"/>
            <a:ext cx="856377" cy="6613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710" y="2386720"/>
            <a:ext cx="804567" cy="6948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617" y="3237001"/>
            <a:ext cx="713139" cy="6186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5880" y="3739856"/>
            <a:ext cx="319998" cy="32914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83957" y="3752046"/>
            <a:ext cx="319998" cy="32914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28706" y="3681951"/>
            <a:ext cx="79238" cy="792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0264" y="4300614"/>
            <a:ext cx="326094" cy="29561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80380" y="664824"/>
            <a:ext cx="731425" cy="17676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550" b="1">
                <a:solidFill>
                  <a:srgbClr val="CC333F"/>
                </a:solidFill>
                <a:latin typeface="Arial"/>
              </a:rPr>
              <a:t>ГОД ЕДИНСТВА</a:t>
            </a:r>
          </a:p>
          <a:p>
            <a:r>
              <a:rPr lang="ru" sz="550" b="1">
                <a:solidFill>
                  <a:srgbClr val="1D3B7A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56369" y="353968"/>
            <a:ext cx="7826245" cy="34742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algn="ctr"/>
            <a:r>
              <a:rPr lang="ru" sz="2400">
                <a:solidFill>
                  <a:srgbClr val="1D3B7A"/>
                </a:solidFill>
                <a:latin typeface="Arial"/>
              </a:rPr>
              <a:t>Изменения для </a:t>
            </a:r>
            <a:r>
              <a:rPr lang="ru" sz="2400">
                <a:solidFill>
                  <a:srgbClr val="C7141E"/>
                </a:solidFill>
                <a:latin typeface="Arial"/>
              </a:rPr>
              <a:t>основного </a:t>
            </a:r>
            <a:r>
              <a:rPr lang="ru" sz="2400">
                <a:solidFill>
                  <a:srgbClr val="1D3B7A"/>
                </a:solidFill>
                <a:latin typeface="Arial"/>
              </a:rPr>
              <a:t>общего образования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5046" y="1137202"/>
            <a:ext cx="609521" cy="56380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4700" b="1">
                <a:solidFill>
                  <a:srgbClr val="1D3B7A"/>
                </a:solidFill>
                <a:latin typeface="Arial"/>
              </a:rPr>
              <a:t>13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343994" y="1301773"/>
            <a:ext cx="7868911" cy="176761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600" dirty="0" smtClean="0">
                <a:solidFill>
                  <a:srgbClr val="002060"/>
                </a:solidFill>
                <a:latin typeface="Arial"/>
              </a:rPr>
              <a:t>Исключено понятие </a:t>
            </a:r>
            <a:r>
              <a:rPr lang="ru" sz="1600" dirty="0" smtClean="0">
                <a:solidFill>
                  <a:srgbClr val="C7141E"/>
                </a:solidFill>
                <a:latin typeface="Arial"/>
              </a:rPr>
              <a:t>«предметная область», вносится понятие «учебный предмет»</a:t>
            </a:r>
            <a:endParaRPr lang="ru" sz="1600" dirty="0">
              <a:solidFill>
                <a:srgbClr val="C7141E"/>
              </a:solidFill>
              <a:latin typeface="Arial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33332" y="1752818"/>
            <a:ext cx="572949" cy="47542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3100" b="1" u="sng">
                <a:solidFill>
                  <a:srgbClr val="1D3B7A"/>
                </a:solidFill>
                <a:latin typeface="Arial"/>
              </a:rPr>
              <a:t>ИИ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328756" y="1865580"/>
            <a:ext cx="7905483" cy="259046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600">
                <a:solidFill>
                  <a:srgbClr val="002060"/>
                </a:solidFill>
                <a:latin typeface="Arial"/>
              </a:rPr>
              <a:t>Новый учебный предмет </a:t>
            </a:r>
            <a:r>
              <a:rPr lang="ru" sz="1600">
                <a:solidFill>
                  <a:srgbClr val="C7141E"/>
                </a:solidFill>
                <a:latin typeface="Arial"/>
              </a:rPr>
              <a:t>«Духовно-нравственная культура России»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880372" y="2536052"/>
            <a:ext cx="3523029" cy="45409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>
              <a:lnSpc>
                <a:spcPct val="119000"/>
              </a:lnSpc>
            </a:pPr>
            <a:r>
              <a:rPr lang="ru" sz="1400" b="1">
                <a:latin typeface="Arial"/>
              </a:rPr>
              <a:t>Общее число часов, рекомендованных для изучения ДНКР, - </a:t>
            </a:r>
            <a:r>
              <a:rPr lang="ru" sz="1600">
                <a:solidFill>
                  <a:srgbClr val="C7141E"/>
                </a:solidFill>
                <a:latin typeface="Arial"/>
              </a:rPr>
              <a:t>85 часов: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171397" y="2539100"/>
            <a:ext cx="1057518" cy="44190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1400">
                <a:solidFill>
                  <a:srgbClr val="1F1F21"/>
                </a:solidFill>
                <a:latin typeface="Arial"/>
              </a:rPr>
              <a:t>в 5 классе -</a:t>
            </a:r>
          </a:p>
          <a:p>
            <a:r>
              <a:rPr lang="ru" sz="1600">
                <a:solidFill>
                  <a:srgbClr val="002060"/>
                </a:solidFill>
                <a:latin typeface="Arial"/>
              </a:rPr>
              <a:t>17 часов,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8152339" y="2539100"/>
            <a:ext cx="1060566" cy="44495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1400">
                <a:solidFill>
                  <a:srgbClr val="1F1F21"/>
                </a:solidFill>
                <a:latin typeface="Arial"/>
              </a:rPr>
              <a:t>в 6 классе -</a:t>
            </a:r>
          </a:p>
          <a:p>
            <a:r>
              <a:rPr lang="ru" sz="1600">
                <a:solidFill>
                  <a:srgbClr val="002060"/>
                </a:solidFill>
                <a:latin typeface="Arial"/>
              </a:rPr>
              <a:t>34 часа,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0130234" y="2539100"/>
            <a:ext cx="1054471" cy="41752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" sz="1400">
                <a:solidFill>
                  <a:srgbClr val="1F1F21"/>
                </a:solidFill>
                <a:latin typeface="Arial"/>
              </a:rPr>
              <a:t>в 7 классе -</a:t>
            </a:r>
          </a:p>
          <a:p>
            <a:r>
              <a:rPr lang="ru" sz="1600">
                <a:solidFill>
                  <a:srgbClr val="002060"/>
                </a:solidFill>
                <a:latin typeface="Arial"/>
              </a:rPr>
              <a:t>34 часа.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331803" y="3365000"/>
            <a:ext cx="2471606" cy="240761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600">
                <a:solidFill>
                  <a:srgbClr val="1D3B7A"/>
                </a:solidFill>
                <a:latin typeface="Arial"/>
              </a:rPr>
              <a:t>Поэтапное введение: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854833" y="3681951"/>
            <a:ext cx="54857" cy="64000"/>
          </a:xfrm>
          <a:prstGeom prst="rect">
            <a:avLst/>
          </a:prstGeom>
          <a:solidFill>
            <a:srgbClr val="072C95"/>
          </a:solidFill>
        </p:spPr>
        <p:txBody>
          <a:bodyPr wrap="none" lIns="0" tIns="0" rIns="0" bIns="0">
            <a:noAutofit/>
          </a:bodyPr>
          <a:lstStyle/>
          <a:p>
            <a:pPr algn="just"/>
            <a:r>
              <a:rPr lang="ru" sz="400">
                <a:solidFill>
                  <a:srgbClr val="FFFFFF"/>
                </a:solidFill>
                <a:latin typeface="Arial"/>
              </a:rPr>
              <a:t>Г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441517" y="3755094"/>
            <a:ext cx="2340559" cy="377903"/>
          </a:xfrm>
          <a:prstGeom prst="rect">
            <a:avLst/>
          </a:prstGeom>
          <a:solidFill>
            <a:srgbClr val="032A92"/>
          </a:solidFill>
        </p:spPr>
        <p:txBody>
          <a:bodyPr lIns="0" tIns="0" rIns="0" bIns="0">
            <a:noAutofit/>
          </a:bodyPr>
          <a:lstStyle/>
          <a:p>
            <a:pPr indent="457154"/>
            <a:r>
              <a:rPr lang="ru" sz="1200" dirty="0">
                <a:solidFill>
                  <a:srgbClr val="D7EDF9"/>
                </a:solidFill>
                <a:latin typeface="Arial"/>
              </a:rPr>
              <a:t>со II полугодия 2026/27</a:t>
            </a:r>
          </a:p>
          <a:p>
            <a:r>
              <a:rPr lang="en-US" sz="1200" dirty="0" smtClean="0">
                <a:solidFill>
                  <a:srgbClr val="D7EDF9"/>
                </a:solidFill>
                <a:latin typeface="Arial"/>
              </a:rPr>
              <a:t>I</a:t>
            </a:r>
            <a:r>
              <a:rPr lang="ru-RU" sz="1200" dirty="0" smtClean="0">
                <a:solidFill>
                  <a:srgbClr val="D7EDF9"/>
                </a:solidFill>
                <a:latin typeface="Arial"/>
              </a:rPr>
              <a:t>               с </a:t>
            </a:r>
            <a:r>
              <a:rPr lang="en-US" sz="1200" dirty="0" smtClean="0">
                <a:solidFill>
                  <a:srgbClr val="D7EDF9"/>
                </a:solidFill>
                <a:latin typeface="Arial"/>
              </a:rPr>
              <a:t> </a:t>
            </a:r>
            <a:r>
              <a:rPr lang="ru" sz="1200" dirty="0">
                <a:solidFill>
                  <a:srgbClr val="D7EDF9"/>
                </a:solidFill>
                <a:latin typeface="Arial"/>
              </a:rPr>
              <a:t>учебного года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433877" y="3809951"/>
            <a:ext cx="1913895" cy="191999"/>
          </a:xfrm>
          <a:prstGeom prst="rect">
            <a:avLst/>
          </a:prstGeom>
          <a:solidFill>
            <a:srgbClr val="F8F9FB"/>
          </a:solidFill>
        </p:spPr>
        <p:txBody>
          <a:bodyPr wrap="none" lIns="0" tIns="0" rIns="0" bIns="0">
            <a:noAutofit/>
          </a:bodyPr>
          <a:lstStyle/>
          <a:p>
            <a:r>
              <a:rPr lang="ru" sz="1200">
                <a:solidFill>
                  <a:srgbClr val="FFFFFF"/>
                </a:solidFill>
                <a:latin typeface="Arial"/>
              </a:rPr>
              <a:t>с 2027/28 учебного года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8252910" y="3681951"/>
            <a:ext cx="60952" cy="67047"/>
          </a:xfrm>
          <a:prstGeom prst="rect">
            <a:avLst/>
          </a:prstGeom>
          <a:solidFill>
            <a:srgbClr val="043192"/>
          </a:solidFill>
        </p:spPr>
        <p:txBody>
          <a:bodyPr wrap="none" lIns="0" tIns="0" rIns="0" bIns="0">
            <a:noAutofit/>
          </a:bodyPr>
          <a:lstStyle/>
          <a:p>
            <a:pPr algn="just"/>
            <a:r>
              <a:rPr lang="ru" sz="400" b="1">
                <a:solidFill>
                  <a:srgbClr val="FFFFFF"/>
                </a:solidFill>
                <a:latin typeface="Arial"/>
              </a:rPr>
              <a:t>Г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831955" y="3825189"/>
            <a:ext cx="1923038" cy="188951"/>
          </a:xfrm>
          <a:prstGeom prst="rect">
            <a:avLst/>
          </a:prstGeom>
          <a:solidFill>
            <a:srgbClr val="042A91"/>
          </a:solidFill>
        </p:spPr>
        <p:txBody>
          <a:bodyPr wrap="none" lIns="0" tIns="0" rIns="0" bIns="0">
            <a:noAutofit/>
          </a:bodyPr>
          <a:lstStyle/>
          <a:p>
            <a:r>
              <a:rPr lang="ru" sz="1200">
                <a:solidFill>
                  <a:srgbClr val="FFFFFF"/>
                </a:solidFill>
                <a:latin typeface="Arial"/>
              </a:rPr>
              <a:t>с 2027/28 учебного года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575612" y="4510899"/>
            <a:ext cx="2364940" cy="41447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/>
            <a:r>
              <a:rPr lang="ru" sz="1400">
                <a:solidFill>
                  <a:srgbClr val="1F1F21"/>
                </a:solidFill>
                <a:latin typeface="Arial"/>
              </a:rPr>
              <a:t>5 класс в объёме </a:t>
            </a:r>
            <a:r>
              <a:rPr lang="ru" sz="1400" b="1">
                <a:solidFill>
                  <a:srgbClr val="1D3B7A"/>
                </a:solidFill>
                <a:latin typeface="Arial"/>
              </a:rPr>
              <a:t>17 часов </a:t>
            </a:r>
            <a:r>
              <a:rPr lang="ru" sz="1400">
                <a:solidFill>
                  <a:srgbClr val="1F1F21"/>
                </a:solidFill>
                <a:latin typeface="Arial"/>
              </a:rPr>
              <a:t>(1 час в неделю);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5055974" y="4260996"/>
            <a:ext cx="2352750" cy="41447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/>
            <a:r>
              <a:rPr lang="ru" sz="1400">
                <a:solidFill>
                  <a:srgbClr val="1F1F21"/>
                </a:solidFill>
                <a:latin typeface="Arial"/>
              </a:rPr>
              <a:t>5 класс в объёме </a:t>
            </a:r>
            <a:r>
              <a:rPr lang="ru" sz="1400" b="1">
                <a:solidFill>
                  <a:srgbClr val="1D3B7A"/>
                </a:solidFill>
                <a:latin typeface="Arial"/>
              </a:rPr>
              <a:t>17 часов </a:t>
            </a:r>
            <a:r>
              <a:rPr lang="ru" sz="1400" b="1">
                <a:solidFill>
                  <a:srgbClr val="1F1F21"/>
                </a:solidFill>
                <a:latin typeface="Arial"/>
              </a:rPr>
              <a:t>(0,5 часа </a:t>
            </a:r>
            <a:r>
              <a:rPr lang="ru" sz="1400">
                <a:solidFill>
                  <a:srgbClr val="1F1F21"/>
                </a:solidFill>
                <a:latin typeface="Arial"/>
              </a:rPr>
              <a:t>в неделю);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5116927" y="4830898"/>
            <a:ext cx="2227798" cy="411426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/>
            <a:r>
              <a:rPr lang="ru" sz="1400">
                <a:solidFill>
                  <a:srgbClr val="1F1F21"/>
                </a:solidFill>
                <a:latin typeface="Arial"/>
              </a:rPr>
              <a:t>6 класс в объёме </a:t>
            </a:r>
            <a:r>
              <a:rPr lang="ru" sz="1400">
                <a:solidFill>
                  <a:srgbClr val="1D3B7A"/>
                </a:solidFill>
                <a:latin typeface="Arial"/>
              </a:rPr>
              <a:t>34 часа </a:t>
            </a:r>
            <a:r>
              <a:rPr lang="ru" sz="1400">
                <a:solidFill>
                  <a:srgbClr val="1F1F21"/>
                </a:solidFill>
                <a:latin typeface="Arial"/>
              </a:rPr>
              <a:t>(1 час в неделю);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768341" y="4224425"/>
            <a:ext cx="341332" cy="316951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algn="just"/>
            <a:r>
              <a:rPr lang="ru" sz="5099">
                <a:solidFill>
                  <a:srgbClr val="2F5597"/>
                </a:solidFill>
                <a:latin typeface="Times New Roman"/>
              </a:rPr>
              <a:t>»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8499766" y="4510899"/>
            <a:ext cx="2255226" cy="414474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/>
            <a:r>
              <a:rPr lang="ru" sz="1400">
                <a:solidFill>
                  <a:srgbClr val="1F1F21"/>
                </a:solidFill>
                <a:latin typeface="Arial"/>
              </a:rPr>
              <a:t>7 класс в объёме </a:t>
            </a:r>
            <a:r>
              <a:rPr lang="ru" sz="1400" b="1">
                <a:solidFill>
                  <a:srgbClr val="1D3B7A"/>
                </a:solidFill>
                <a:latin typeface="Arial"/>
              </a:rPr>
              <a:t>34 часа </a:t>
            </a:r>
            <a:r>
              <a:rPr lang="ru" sz="1400">
                <a:solidFill>
                  <a:srgbClr val="1F1F21"/>
                </a:solidFill>
                <a:latin typeface="Arial"/>
              </a:rPr>
              <a:t>(1 час в неделю).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870843" y="5598894"/>
            <a:ext cx="6409110" cy="69790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algn="ctr">
              <a:lnSpc>
                <a:spcPct val="109000"/>
              </a:lnSpc>
            </a:pPr>
            <a:r>
              <a:rPr lang="ru" sz="1500" i="1">
                <a:solidFill>
                  <a:srgbClr val="1D3B7A"/>
                </a:solidFill>
                <a:latin typeface="Arial"/>
              </a:rPr>
              <a:t>Преподавание ДНКР будет осуществляться учителями истории, для которых до 1 января 2027 г. будут проведены соответствующие программы повышения квалификации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1593084" y="6464413"/>
            <a:ext cx="188951" cy="13104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200">
                <a:solidFill>
                  <a:srgbClr val="002060"/>
                </a:solidFill>
                <a:latin typeface="Arial"/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42301624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00" y="9589"/>
            <a:ext cx="956947" cy="72837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75" y="1179869"/>
            <a:ext cx="731425" cy="13866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7123" y="3301001"/>
            <a:ext cx="158475" cy="2133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5495" y="3304048"/>
            <a:ext cx="158475" cy="21028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75201" y="3304048"/>
            <a:ext cx="158475" cy="21028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8811" y="3301001"/>
            <a:ext cx="161523" cy="2133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85469" y="3304048"/>
            <a:ext cx="158475" cy="207237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85904" y="753204"/>
            <a:ext cx="917329" cy="22552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>
              <a:lnSpc>
                <a:spcPct val="119000"/>
              </a:lnSpc>
            </a:pPr>
            <a:r>
              <a:rPr lang="ru" sz="650" b="1">
                <a:solidFill>
                  <a:srgbClr val="1D3B7A"/>
                </a:solidFill>
                <a:latin typeface="Arial"/>
              </a:rPr>
              <a:t>ГОД ЕДИНСТВАА </a:t>
            </a:r>
            <a:r>
              <a:rPr lang="ru" sz="650" b="1">
                <a:solidFill>
                  <a:srgbClr val="CC333F"/>
                </a:solidFill>
                <a:latin typeface="Arial"/>
              </a:rPr>
              <a:t>НАРОДОВ РОССИИ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883420" y="232065"/>
            <a:ext cx="8103577" cy="63390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634937" algn="just"/>
            <a:r>
              <a:rPr lang="ru" sz="2200">
                <a:solidFill>
                  <a:srgbClr val="002060"/>
                </a:solidFill>
                <a:latin typeface="Arial"/>
              </a:rPr>
              <a:t>Изменения для </a:t>
            </a:r>
            <a:r>
              <a:rPr lang="ru" sz="2200">
                <a:solidFill>
                  <a:srgbClr val="C7141E"/>
                </a:solidFill>
                <a:latin typeface="Arial"/>
              </a:rPr>
              <a:t>основного </a:t>
            </a:r>
            <a:r>
              <a:rPr lang="ru" sz="2200">
                <a:solidFill>
                  <a:srgbClr val="002060"/>
                </a:solidFill>
                <a:latin typeface="Arial"/>
              </a:rPr>
              <a:t>общего образования,</a:t>
            </a:r>
          </a:p>
          <a:p>
            <a:pPr algn="ctr"/>
            <a:r>
              <a:rPr lang="ru" sz="2200">
                <a:solidFill>
                  <a:srgbClr val="002060"/>
                </a:solidFill>
                <a:latin typeface="Arial"/>
              </a:rPr>
              <a:t>внесенные приказами Минпросвещения России № 729,808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383613" y="1249964"/>
            <a:ext cx="9700521" cy="1142851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>
              <a:spcAft>
                <a:spcPts val="1190"/>
              </a:spcAft>
            </a:pPr>
            <a:r>
              <a:rPr lang="ru" sz="1400">
                <a:solidFill>
                  <a:srgbClr val="1F1F21"/>
                </a:solidFill>
                <a:latin typeface="Arial"/>
              </a:rPr>
              <a:t>С </a:t>
            </a:r>
            <a:r>
              <a:rPr lang="ru" sz="1600">
                <a:solidFill>
                  <a:srgbClr val="C7141E"/>
                </a:solidFill>
                <a:latin typeface="Arial"/>
              </a:rPr>
              <a:t>1 сентября 2026 года </a:t>
            </a:r>
            <a:r>
              <a:rPr lang="ru" sz="1400">
                <a:solidFill>
                  <a:srgbClr val="1F1F21"/>
                </a:solidFill>
                <a:latin typeface="Arial"/>
              </a:rPr>
              <a:t>в 5-9 классах должна реализовываться федеральная рабочая программа по учебному предмету </a:t>
            </a:r>
            <a:r>
              <a:rPr lang="ru" sz="1600">
                <a:solidFill>
                  <a:srgbClr val="C7141E"/>
                </a:solidFill>
                <a:latin typeface="Arial"/>
              </a:rPr>
              <a:t>«История», </a:t>
            </a:r>
            <a:r>
              <a:rPr lang="ru" sz="1400">
                <a:solidFill>
                  <a:srgbClr val="1F1F21"/>
                </a:solidFill>
                <a:latin typeface="Arial"/>
              </a:rPr>
              <a:t>утвержденная приказом Минпросвещения России от 9 октября 2024 г. № 704 с учетом Приказов № 729 и № 808.</a:t>
            </a:r>
          </a:p>
          <a:p>
            <a:pPr indent="228577"/>
            <a:r>
              <a:rPr lang="ru" sz="1600">
                <a:solidFill>
                  <a:srgbClr val="C7141E"/>
                </a:solidFill>
                <a:latin typeface="Arial"/>
              </a:rPr>
              <a:t>Обществознание изучается только в 9-х классах по 1 часу в неделю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12502"/>
              </p:ext>
            </p:extLst>
          </p:nvPr>
        </p:nvGraphicFramePr>
        <p:xfrm>
          <a:off x="414476" y="2593957"/>
          <a:ext cx="11312701" cy="1003236"/>
        </p:xfrm>
        <a:graphic>
          <a:graphicData uri="http://schemas.openxmlformats.org/drawingml/2006/table">
            <a:tbl>
              <a:tblPr/>
              <a:tblGrid>
                <a:gridCol w="2701265"/>
                <a:gridCol w="1735209"/>
                <a:gridCol w="1701366"/>
                <a:gridCol w="1719826"/>
                <a:gridCol w="1725979"/>
                <a:gridCol w="1729056"/>
              </a:tblGrid>
              <a:tr h="667091">
                <a:tc rowSpan="2">
                  <a:txBody>
                    <a:bodyPr/>
                    <a:lstStyle/>
                    <a:p>
                      <a:pPr indent="0" algn="ctr">
                        <a:spcAft>
                          <a:spcPts val="490"/>
                        </a:spcAft>
                      </a:pPr>
                      <a:r>
                        <a:rPr lang="ru" sz="1100" i="1" dirty="0">
                          <a:solidFill>
                            <a:srgbClr val="FFFFFF"/>
                          </a:solidFill>
                          <a:latin typeface="Times New Roman"/>
                        </a:rPr>
                        <a:t>г------------------------------------------------------------</a:t>
                      </a:r>
                    </a:p>
                    <a:p>
                      <a:pPr indent="0" algn="ctr"/>
                      <a:r>
                        <a:rPr lang="ru" sz="1400" b="1" dirty="0">
                          <a:solidFill>
                            <a:srgbClr val="FFFFFF"/>
                          </a:solidFill>
                          <a:latin typeface="Arial"/>
                        </a:rPr>
                        <a:t>Учебные предметы</a:t>
                      </a:r>
                    </a:p>
                  </a:txBody>
                  <a:tcPr marL="0" marR="0" marT="0" marB="0">
                    <a:solidFill>
                      <a:srgbClr val="093D99"/>
                    </a:solidFill>
                  </a:tcPr>
                </a:tc>
                <a:tc gridSpan="5">
                  <a:txBody>
                    <a:bodyPr/>
                    <a:lstStyle/>
                    <a:p>
                      <a:pPr indent="0" algn="ctr"/>
                      <a:r>
                        <a:rPr lang="ru" sz="1400" b="1">
                          <a:solidFill>
                            <a:srgbClr val="FFFFFF"/>
                          </a:solidFill>
                          <a:latin typeface="Arial"/>
                        </a:rPr>
                        <a:t>---------------------------------------------------------------------------------------------------------------------------------------------------------------------------------------------------------------------------------------’</a:t>
                      </a:r>
                    </a:p>
                    <a:p>
                      <a:pPr indent="0" algn="ctr">
                        <a:lnSpc>
                          <a:spcPct val="75000"/>
                        </a:lnSpc>
                      </a:pPr>
                      <a:r>
                        <a:rPr lang="ru" sz="1400" b="1">
                          <a:solidFill>
                            <a:srgbClr val="FFFFFF"/>
                          </a:solidFill>
                          <a:latin typeface="Arial"/>
                        </a:rPr>
                        <a:t>Количество часов в неделю</a:t>
                      </a:r>
                    </a:p>
                  </a:txBody>
                  <a:tcPr marL="0" marR="0" marT="0" marB="0">
                    <a:solidFill>
                      <a:srgbClr val="093D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sz="15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15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1500"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sz="1500"/>
                    </a:p>
                  </a:txBody>
                  <a:tcPr marL="0" marR="0" marT="0" marB="0"/>
                </a:tc>
              </a:tr>
              <a:tr h="336145">
                <a:tc vMerge="1">
                  <a:txBody>
                    <a:bodyPr/>
                    <a:lstStyle/>
                    <a:p>
                      <a:endParaRPr sz="140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400" b="1" dirty="0">
                          <a:solidFill>
                            <a:srgbClr val="FFFFFF"/>
                          </a:solidFill>
                          <a:latin typeface="Arial"/>
                        </a:rPr>
                        <a:t>5 </a:t>
                      </a:r>
                      <a:r>
                        <a:rPr lang="ru" sz="1400" b="1" dirty="0" smtClean="0">
                          <a:solidFill>
                            <a:srgbClr val="FFFFFF"/>
                          </a:solidFill>
                          <a:latin typeface="Arial"/>
                        </a:rPr>
                        <a:t>класс-</a:t>
                      </a:r>
                      <a:r>
                        <a:rPr lang="ru" sz="1400" b="1" baseline="0" dirty="0" smtClean="0">
                          <a:solidFill>
                            <a:srgbClr val="FFFFFF"/>
                          </a:solidFill>
                          <a:latin typeface="Arial"/>
                        </a:rPr>
                        <a:t> 3 ч.</a:t>
                      </a:r>
                      <a:endParaRPr lang="ru" sz="1400" b="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solidFill>
                      <a:srgbClr val="093E99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400" b="1" dirty="0">
                          <a:solidFill>
                            <a:srgbClr val="FFFFFF"/>
                          </a:solidFill>
                          <a:latin typeface="Arial"/>
                        </a:rPr>
                        <a:t>6 </a:t>
                      </a:r>
                      <a:r>
                        <a:rPr lang="ru" sz="1400" b="1" dirty="0" smtClean="0">
                          <a:solidFill>
                            <a:srgbClr val="FFFFFF"/>
                          </a:solidFill>
                          <a:latin typeface="Arial"/>
                        </a:rPr>
                        <a:t>класс-3 ч.</a:t>
                      </a:r>
                      <a:endParaRPr lang="ru" sz="1400" b="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solidFill>
                      <a:srgbClr val="093E9A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400" b="1" dirty="0">
                          <a:solidFill>
                            <a:srgbClr val="FFFFFF"/>
                          </a:solidFill>
                          <a:latin typeface="Arial"/>
                        </a:rPr>
                        <a:t>7 </a:t>
                      </a:r>
                      <a:r>
                        <a:rPr lang="ru" sz="1400" b="1" dirty="0" smtClean="0">
                          <a:solidFill>
                            <a:srgbClr val="FFFFFF"/>
                          </a:solidFill>
                          <a:latin typeface="Arial"/>
                        </a:rPr>
                        <a:t>класс-3 ч.</a:t>
                      </a:r>
                      <a:endParaRPr lang="ru" sz="1400" b="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solidFill>
                      <a:srgbClr val="093E9A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400" b="1" dirty="0">
                          <a:solidFill>
                            <a:srgbClr val="FFFFFF"/>
                          </a:solidFill>
                          <a:latin typeface="Arial"/>
                        </a:rPr>
                        <a:t>8 </a:t>
                      </a:r>
                      <a:r>
                        <a:rPr lang="ru" sz="1400" b="1" dirty="0" smtClean="0">
                          <a:solidFill>
                            <a:srgbClr val="FFFFFF"/>
                          </a:solidFill>
                          <a:latin typeface="Arial"/>
                        </a:rPr>
                        <a:t>класс-3 ч.</a:t>
                      </a:r>
                      <a:endParaRPr lang="ru" sz="1400" b="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solidFill>
                      <a:srgbClr val="093E9A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/>
                      <a:r>
                        <a:rPr lang="ru" sz="1400" b="1" dirty="0">
                          <a:solidFill>
                            <a:srgbClr val="FFFFFF"/>
                          </a:solidFill>
                          <a:latin typeface="Arial"/>
                        </a:rPr>
                        <a:t>9 </a:t>
                      </a:r>
                      <a:r>
                        <a:rPr lang="ru" sz="1400" b="1" dirty="0" smtClean="0">
                          <a:solidFill>
                            <a:srgbClr val="FFFFFF"/>
                          </a:solidFill>
                          <a:latin typeface="Arial"/>
                        </a:rPr>
                        <a:t>класс-2 ч.</a:t>
                      </a:r>
                      <a:endParaRPr lang="ru" sz="1400" b="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 marL="0" marR="0" marT="0" marB="0" anchor="b">
                    <a:solidFill>
                      <a:srgbClr val="093E99"/>
                    </a:solidFill>
                  </a:tcPr>
                </a:tc>
              </a:tr>
            </a:tbl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707045" y="3325382"/>
            <a:ext cx="780186" cy="204189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400" b="1">
                <a:solidFill>
                  <a:srgbClr val="002060"/>
                </a:solidFill>
                <a:latin typeface="Arial"/>
              </a:rPr>
              <a:t>История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00950" y="3715475"/>
            <a:ext cx="1581706" cy="19809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400" b="1">
                <a:solidFill>
                  <a:srgbClr val="002060"/>
                </a:solidFill>
                <a:latin typeface="Arial"/>
              </a:rPr>
              <a:t>Обществознание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10843373" y="3715475"/>
            <a:ext cx="240761" cy="198094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pPr algn="just"/>
            <a:r>
              <a:rPr lang="ru" sz="1600" dirty="0" smtClean="0">
                <a:solidFill>
                  <a:srgbClr val="002060"/>
                </a:solidFill>
                <a:latin typeface="Arial"/>
              </a:rPr>
              <a:t>1ч.</a:t>
            </a:r>
            <a:endParaRPr lang="ru" sz="1600" dirty="0">
              <a:solidFill>
                <a:srgbClr val="002060"/>
              </a:solidFill>
              <a:latin typeface="Arial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28185" y="4212234"/>
            <a:ext cx="9990043" cy="874662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533347">
              <a:spcAft>
                <a:spcPts val="1330"/>
              </a:spcAft>
            </a:pPr>
            <a:r>
              <a:rPr lang="ru" sz="1400" b="1">
                <a:solidFill>
                  <a:srgbClr val="002060"/>
                </a:solidFill>
                <a:latin typeface="Arial"/>
              </a:rPr>
              <a:t>Исключена </a:t>
            </a:r>
            <a:r>
              <a:rPr lang="ru" sz="1400">
                <a:solidFill>
                  <a:srgbClr val="1F1F21"/>
                </a:solidFill>
                <a:latin typeface="Arial"/>
              </a:rPr>
              <a:t>позиция о возможности </a:t>
            </a:r>
            <a:r>
              <a:rPr lang="ru" sz="1400" b="1">
                <a:solidFill>
                  <a:srgbClr val="002060"/>
                </a:solidFill>
                <a:latin typeface="Arial"/>
              </a:rPr>
              <a:t>варьирования последовательности изучения тем </a:t>
            </a:r>
            <a:r>
              <a:rPr lang="ru" sz="1400">
                <a:solidFill>
                  <a:srgbClr val="1F1F21"/>
                </a:solidFill>
                <a:latin typeface="Arial"/>
              </a:rPr>
              <a:t>в пределах одного класса</a:t>
            </a:r>
          </a:p>
          <a:p>
            <a:pPr indent="533347"/>
            <a:r>
              <a:rPr lang="ru" sz="1400" b="1">
                <a:solidFill>
                  <a:srgbClr val="002060"/>
                </a:solidFill>
                <a:latin typeface="Arial"/>
              </a:rPr>
              <a:t>Уточнены </a:t>
            </a:r>
            <a:r>
              <a:rPr lang="ru" sz="1400">
                <a:solidFill>
                  <a:srgbClr val="1F1F21"/>
                </a:solidFill>
                <a:latin typeface="Arial"/>
              </a:rPr>
              <a:t>ряд формулировок в </a:t>
            </a:r>
            <a:r>
              <a:rPr lang="ru" sz="1400" b="1">
                <a:solidFill>
                  <a:srgbClr val="002060"/>
                </a:solidFill>
                <a:latin typeface="Arial"/>
              </a:rPr>
              <a:t>содержании </a:t>
            </a:r>
            <a:r>
              <a:rPr lang="ru" sz="1400">
                <a:solidFill>
                  <a:srgbClr val="1F1F21"/>
                </a:solidFill>
                <a:latin typeface="Arial"/>
              </a:rPr>
              <a:t>и </a:t>
            </a:r>
            <a:r>
              <a:rPr lang="ru" sz="1400" b="1">
                <a:solidFill>
                  <a:srgbClr val="002060"/>
                </a:solidFill>
                <a:latin typeface="Arial"/>
              </a:rPr>
              <a:t>поурочном планировании </a:t>
            </a:r>
            <a:r>
              <a:rPr lang="ru" sz="1400">
                <a:solidFill>
                  <a:srgbClr val="1F1F21"/>
                </a:solidFill>
                <a:latin typeface="Arial"/>
              </a:rPr>
              <a:t>в соответствии</a:t>
            </a:r>
          </a:p>
          <a:p>
            <a:pPr indent="533347"/>
            <a:r>
              <a:rPr lang="ru" sz="1400">
                <a:solidFill>
                  <a:srgbClr val="1F1F21"/>
                </a:solidFill>
                <a:latin typeface="Arial"/>
              </a:rPr>
              <a:t>с государственными учебниками по истории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234280" y="5248419"/>
            <a:ext cx="9319571" cy="1039233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pPr indent="12699">
              <a:lnSpc>
                <a:spcPct val="109000"/>
              </a:lnSpc>
              <a:spcAft>
                <a:spcPts val="840"/>
              </a:spcAft>
            </a:pPr>
            <a:r>
              <a:rPr lang="ru" sz="1400">
                <a:solidFill>
                  <a:srgbClr val="1F1F21"/>
                </a:solidFill>
                <a:latin typeface="Arial"/>
              </a:rPr>
              <a:t>Внесены изменения в </a:t>
            </a:r>
            <a:r>
              <a:rPr lang="ru" sz="1400" b="1">
                <a:solidFill>
                  <a:srgbClr val="002060"/>
                </a:solidFill>
                <a:latin typeface="Arial"/>
              </a:rPr>
              <a:t>проверяемые требования к результатам </a:t>
            </a:r>
            <a:r>
              <a:rPr lang="ru" sz="1400">
                <a:solidFill>
                  <a:srgbClr val="1F1F21"/>
                </a:solidFill>
                <a:latin typeface="Arial"/>
              </a:rPr>
              <a:t>освоения основной образовательной программы, в </a:t>
            </a:r>
            <a:r>
              <a:rPr lang="ru" sz="1400" b="1">
                <a:solidFill>
                  <a:srgbClr val="002060"/>
                </a:solidFill>
                <a:latin typeface="Arial"/>
              </a:rPr>
              <a:t>проверяемые элементы содержания </a:t>
            </a:r>
            <a:r>
              <a:rPr lang="ru" sz="1400">
                <a:solidFill>
                  <a:srgbClr val="1F1F21"/>
                </a:solidFill>
                <a:latin typeface="Arial"/>
              </a:rPr>
              <a:t>в </a:t>
            </a:r>
            <a:r>
              <a:rPr lang="ru" sz="1400" b="1">
                <a:solidFill>
                  <a:srgbClr val="002060"/>
                </a:solidFill>
                <a:latin typeface="Arial"/>
              </a:rPr>
              <a:t>5-7 классах, </a:t>
            </a:r>
            <a:r>
              <a:rPr lang="ru" sz="1400">
                <a:solidFill>
                  <a:srgbClr val="1F1F21"/>
                </a:solidFill>
                <a:latin typeface="Arial"/>
              </a:rPr>
              <a:t>а также в </a:t>
            </a:r>
            <a:r>
              <a:rPr lang="ru" sz="1400" b="1">
                <a:solidFill>
                  <a:srgbClr val="002060"/>
                </a:solidFill>
                <a:latin typeface="Arial"/>
              </a:rPr>
              <a:t>перечень элементов содержания, проверяемых на ОГЭ </a:t>
            </a:r>
            <a:r>
              <a:rPr lang="ru" sz="1400">
                <a:solidFill>
                  <a:srgbClr val="1F1F21"/>
                </a:solidFill>
                <a:latin typeface="Arial"/>
              </a:rPr>
              <a:t>по истории</a:t>
            </a:r>
          </a:p>
          <a:p>
            <a:pPr indent="533347">
              <a:lnSpc>
                <a:spcPct val="109000"/>
              </a:lnSpc>
            </a:pPr>
            <a:r>
              <a:rPr lang="ru" sz="1400">
                <a:solidFill>
                  <a:srgbClr val="1F1F21"/>
                </a:solidFill>
                <a:latin typeface="Arial"/>
              </a:rPr>
              <a:t>Внесены изменения </a:t>
            </a:r>
            <a:r>
              <a:rPr lang="ru" sz="1400" b="1">
                <a:solidFill>
                  <a:srgbClr val="002060"/>
                </a:solidFill>
                <a:latin typeface="Arial"/>
              </a:rPr>
              <a:t>в содержание </a:t>
            </a:r>
            <a:r>
              <a:rPr lang="ru" sz="1400">
                <a:solidFill>
                  <a:srgbClr val="1F1F21"/>
                </a:solidFill>
                <a:latin typeface="Arial"/>
              </a:rPr>
              <a:t>учебного курса </a:t>
            </a:r>
            <a:r>
              <a:rPr lang="ru" sz="1400" b="1">
                <a:solidFill>
                  <a:srgbClr val="002060"/>
                </a:solidFill>
                <a:latin typeface="Arial"/>
              </a:rPr>
              <a:t>«История нашего края»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11623559" y="6455270"/>
            <a:ext cx="191999" cy="131047"/>
          </a:xfrm>
          <a:prstGeom prst="rect">
            <a:avLst/>
          </a:prstGeom>
          <a:solidFill>
            <a:srgbClr val="FFFFFF"/>
          </a:solidFill>
        </p:spPr>
        <p:txBody>
          <a:bodyPr wrap="none" lIns="0" tIns="0" rIns="0" bIns="0">
            <a:noAutofit/>
          </a:bodyPr>
          <a:lstStyle/>
          <a:p>
            <a:r>
              <a:rPr lang="ru" sz="1200">
                <a:solidFill>
                  <a:srgbClr val="002060"/>
                </a:solidFill>
                <a:latin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459004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4266" y="51645"/>
            <a:ext cx="10513168" cy="6809530"/>
          </a:xfrm>
          <a:prstGeom prst="rect">
            <a:avLst/>
          </a:prstGeom>
          <a:solidFill>
            <a:srgbClr val="FFFFFF"/>
          </a:solidFill>
        </p:spPr>
        <p:txBody>
          <a:bodyPr lIns="0" tIns="0" rIns="0" bIns="0">
            <a:noAutofit/>
          </a:bodyPr>
          <a:lstStyle/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ООО по Истории по классам </a:t>
            </a:r>
            <a:endParaRPr lang="ru-RU" sz="3600" dirty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5 класс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Всеобщая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история. История Древнего мира 	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68 ч.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	3/102 	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История нашего края 	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34 ч.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6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класс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Всеобщая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история. История Средних веков. 	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28 ч.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	3/102 	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История России. От Руси к Российскому государству 	57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История нашего края 	17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ч.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7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класс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Всеобщая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история. История нового времени.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Конец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XV – XVII вв. </a:t>
            </a:r>
            <a:endParaRPr lang="ru-RU" sz="24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28 ч.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	3/102 	</a:t>
            </a: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История России. Россия в XVI–XVII вв.: от великого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княжества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к царству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57ч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История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нашего края 	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17 ч.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r>
              <a:rPr lang="ru-RU" sz="2400" dirty="0">
                <a:solidFill>
                  <a:srgbClr val="FF0000"/>
                </a:solidFill>
                <a:latin typeface="Times New Roman" panose="02020603050405020304" pitchFamily="18" charset="0"/>
              </a:rPr>
              <a:t>8 </a:t>
            </a:r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класс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Всеобщая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история. История нового времени. XVIII – начало XIX в. 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34ч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</a:rPr>
              <a:t>История России. Россия в XVIII – начале XIX в.: от царства к империи	</a:t>
            </a:r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3/102</a:t>
            </a:r>
          </a:p>
          <a:p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9 класс 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Всеобщая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история. История нового времени. XIX — начало ХХ в. 	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23 ч.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2/68 	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России. Российская империя в XIX — начале ХХ в. 	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45ч. </a:t>
            </a:r>
            <a:r>
              <a:rPr lang="ru-RU" sz="3600" dirty="0"/>
              <a:t>	</a:t>
            </a:r>
          </a:p>
          <a:p>
            <a:r>
              <a:rPr lang="ru-RU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399" y="51646"/>
            <a:ext cx="932567" cy="73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7421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1061</TotalTime>
  <Words>3009</Words>
  <Application>Microsoft Office PowerPoint</Application>
  <PresentationFormat>Произвольный</PresentationFormat>
  <Paragraphs>460</Paragraphs>
  <Slides>45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45</vt:i4>
      </vt:variant>
    </vt:vector>
  </HeadingPairs>
  <TitlesOfParts>
    <vt:vector size="55" baseType="lpstr">
      <vt:lpstr>Arial</vt:lpstr>
      <vt:lpstr>Calibri</vt:lpstr>
      <vt:lpstr>Century Gothic</vt:lpstr>
      <vt:lpstr>Consolas</vt:lpstr>
      <vt:lpstr>Montserrat</vt:lpstr>
      <vt:lpstr>Tahoma</vt:lpstr>
      <vt:lpstr>Times New Roman</vt:lpstr>
      <vt:lpstr>Verdana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Особенности преподавания    учебного предмета «История» на уровне ООО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Особенности преподавания    учебного предмета «История» на уровне СОО Структура учебного предмета «История» на базовом уровне по 2ч.(68) </vt:lpstr>
      <vt:lpstr>Особенности преподавания    учебного предмета «История» на уровне СОО Структура учебного предмета «История» на углублённом уровне по 4ч (136) </vt:lpstr>
      <vt:lpstr>Презентация PowerPoint</vt:lpstr>
      <vt:lpstr>Особенности преподавания    учебного предмета «История» на уровне СОО Структура учебного предмета «История» на углублённом уровне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Sofia</dc:creator>
  <cp:keywords/>
  <cp:lastModifiedBy>пк3</cp:lastModifiedBy>
  <cp:revision>138</cp:revision>
  <cp:lastPrinted>2026-08-27T12:47:32Z</cp:lastPrinted>
  <dcterms:modified xsi:type="dcterms:W3CDTF">2026-08-27T12:48:34Z</dcterms:modified>
</cp:coreProperties>
</file>