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95" r:id="rId4"/>
    <p:sldId id="294" r:id="rId5"/>
    <p:sldId id="296" r:id="rId6"/>
    <p:sldId id="258" r:id="rId7"/>
    <p:sldId id="259" r:id="rId8"/>
    <p:sldId id="288" r:id="rId9"/>
    <p:sldId id="260" r:id="rId10"/>
    <p:sldId id="261" r:id="rId11"/>
    <p:sldId id="293" r:id="rId12"/>
    <p:sldId id="299" r:id="rId13"/>
    <p:sldId id="262" r:id="rId14"/>
    <p:sldId id="291" r:id="rId15"/>
    <p:sldId id="298" r:id="rId16"/>
    <p:sldId id="264" r:id="rId17"/>
    <p:sldId id="265" r:id="rId18"/>
    <p:sldId id="266" r:id="rId19"/>
    <p:sldId id="267" r:id="rId20"/>
    <p:sldId id="271" r:id="rId21"/>
    <p:sldId id="272" r:id="rId22"/>
    <p:sldId id="297" r:id="rId23"/>
    <p:sldId id="273" r:id="rId24"/>
    <p:sldId id="274" r:id="rId25"/>
    <p:sldId id="275" r:id="rId26"/>
    <p:sldId id="276" r:id="rId27"/>
    <p:sldId id="277" r:id="rId28"/>
    <p:sldId id="278" r:id="rId29"/>
    <p:sldId id="300" r:id="rId30"/>
    <p:sldId id="301" r:id="rId31"/>
    <p:sldId id="279" r:id="rId32"/>
    <p:sldId id="292" r:id="rId33"/>
    <p:sldId id="280" r:id="rId34"/>
    <p:sldId id="281" r:id="rId35"/>
    <p:sldId id="282" r:id="rId36"/>
    <p:sldId id="283" r:id="rId37"/>
    <p:sldId id="284" r:id="rId38"/>
    <p:sldId id="285" r:id="rId39"/>
    <p:sldId id="286" r:id="rId40"/>
  </p:sldIdLst>
  <p:sldSz cx="9753600" cy="7315200"/>
  <p:notesSz cx="6858000" cy="9144000"/>
  <p:embeddedFontLst>
    <p:embeddedFont>
      <p:font typeface="Times New Roman Italics" panose="020B0604020202020204" charset="0"/>
      <p:regular r:id="rId42"/>
    </p:embeddedFont>
    <p:embeddedFont>
      <p:font typeface="Times New Roman Bold" panose="020B0604020202020204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5" d="100"/>
          <a:sy n="105" d="100"/>
        </p:scale>
        <p:origin x="16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0F039-180A-4F35-8089-1B15AA9E1B81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BF5EB-C2EA-45A3-9947-5C98533A54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01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07B626-FC86-40C8-9698-4E201055EA14}" type="slidenum">
              <a:rPr lang="ru-RU" altLang="ru-RU" sz="1200" smtClean="0"/>
              <a:pPr/>
              <a:t>14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50780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4BA81FF-638F-43B7-AFFD-F39BF1F4D212}" type="slidenum">
              <a:rPr lang="ru-RU" altLang="ru-RU" sz="1200" smtClean="0"/>
              <a:pPr/>
              <a:t>32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079102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162560"/>
            <a:ext cx="7328747" cy="17068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31520" y="1950720"/>
            <a:ext cx="8209280" cy="390144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C5684-ECAA-41DC-9ACA-1FBF5AE2BFA2}" type="datetimeFigureOut">
              <a:rPr lang="ru-RU"/>
              <a:pPr>
                <a:defRPr/>
              </a:pPr>
              <a:t>27.08.2026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91FB3-2C5D-46CA-8E1F-B545D45751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2161837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7.jpg"/><Relationship Id="rId5" Type="http://schemas.openxmlformats.org/officeDocument/2006/relationships/image" Target="../media/image4.sv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10" Type="http://schemas.openxmlformats.org/officeDocument/2006/relationships/image" Target="../media/image15.sv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NUL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4.png"/><Relationship Id="rId10" Type="http://schemas.openxmlformats.org/officeDocument/2006/relationships/image" Target="../media/image1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10" Type="http://schemas.openxmlformats.org/officeDocument/2006/relationships/image" Target="../media/image15.sv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12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15.sv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10.emf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16643" y="-1074365"/>
            <a:ext cx="1720315" cy="2653765"/>
          </a:xfrm>
          <a:custGeom>
            <a:avLst/>
            <a:gdLst/>
            <a:ahLst/>
            <a:cxnLst/>
            <a:rect l="l" t="t" r="r" b="b"/>
            <a:pathLst>
              <a:path w="1720315" h="2653765">
                <a:moveTo>
                  <a:pt x="0" y="0"/>
                </a:moveTo>
                <a:lnTo>
                  <a:pt x="1720314" y="0"/>
                </a:lnTo>
                <a:lnTo>
                  <a:pt x="1720314" y="2653765"/>
                </a:lnTo>
                <a:lnTo>
                  <a:pt x="0" y="26537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99165" y="1645472"/>
            <a:ext cx="7355271" cy="4517023"/>
            <a:chOff x="0" y="0"/>
            <a:chExt cx="9807027" cy="60226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07023" cy="6022703"/>
            </a:xfrm>
            <a:custGeom>
              <a:avLst/>
              <a:gdLst/>
              <a:ahLst/>
              <a:cxnLst/>
              <a:rect l="l" t="t" r="r" b="b"/>
              <a:pathLst>
                <a:path w="9807023" h="6022703">
                  <a:moveTo>
                    <a:pt x="0" y="0"/>
                  </a:moveTo>
                  <a:lnTo>
                    <a:pt x="9807023" y="0"/>
                  </a:lnTo>
                  <a:lnTo>
                    <a:pt x="9807023" y="6022703"/>
                  </a:lnTo>
                  <a:lnTo>
                    <a:pt x="0" y="6022703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37495" r="-55458" b="-22442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9807027" cy="60512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280"/>
                </a:lnSpc>
              </a:pPr>
              <a:r>
                <a:rPr lang="en-US" sz="3566" b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Итоги</a:t>
              </a:r>
            </a:p>
            <a:p>
              <a:pPr algn="ctr">
                <a:lnSpc>
                  <a:spcPts val="4280"/>
                </a:lnSpc>
              </a:pPr>
              <a:r>
                <a:rPr lang="en-US" sz="3566" b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государственной (итоговой) аттестации выпускников 11-х и 9-х классов общеобразовательных организаций муниципального образования  город Краснодар по истории и обществознанию</a:t>
              </a:r>
            </a:p>
            <a:p>
              <a:pPr algn="ctr">
                <a:lnSpc>
                  <a:spcPts val="4280"/>
                </a:lnSpc>
              </a:pPr>
              <a:r>
                <a:rPr lang="en-US" sz="3566" b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в 2025-2026 учебном году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4399740" y="230766"/>
            <a:ext cx="954120" cy="1001507"/>
          </a:xfrm>
          <a:custGeom>
            <a:avLst/>
            <a:gdLst/>
            <a:ahLst/>
            <a:cxnLst/>
            <a:rect l="l" t="t" r="r" b="b"/>
            <a:pathLst>
              <a:path w="954120" h="1001507">
                <a:moveTo>
                  <a:pt x="0" y="0"/>
                </a:moveTo>
                <a:lnTo>
                  <a:pt x="954120" y="0"/>
                </a:lnTo>
                <a:lnTo>
                  <a:pt x="954120" y="1001508"/>
                </a:lnTo>
                <a:lnTo>
                  <a:pt x="0" y="10015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9917" t="-26192" r="-27903" b="-24161"/>
            </a:stretch>
          </a:blipFill>
        </p:spPr>
      </p:sp>
      <p:sp>
        <p:nvSpPr>
          <p:cNvPr id="8" name="Freeform 5"/>
          <p:cNvSpPr/>
          <p:nvPr/>
        </p:nvSpPr>
        <p:spPr>
          <a:xfrm rot="561037">
            <a:off x="7490564" y="5091511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4"/>
          <p:cNvSpPr/>
          <p:nvPr/>
        </p:nvSpPr>
        <p:spPr>
          <a:xfrm flipH="1">
            <a:off x="-424939" y="5002903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91440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16636" y="304800"/>
            <a:ext cx="8867682" cy="941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Общеобразовательные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организации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МО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город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Краснодар, 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                          </a:t>
            </a:r>
            <a:r>
              <a:rPr lang="ru-RU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показавшие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большое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количество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выпускников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endParaRPr lang="ru-RU" sz="2000" b="1" dirty="0" smtClean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500"/>
              </a:lnSpc>
            </a:pPr>
            <a:r>
              <a:rPr lang="en-US" sz="2000" b="1" dirty="0" err="1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</a:t>
            </a:r>
            <a:r>
              <a:rPr lang="en-US" sz="20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преодолевших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порог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ЕГЭ </a:t>
            </a:r>
            <a:r>
              <a:rPr lang="ru-RU" sz="20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endParaRPr lang="en-US" sz="20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53636"/>
              </p:ext>
            </p:extLst>
          </p:nvPr>
        </p:nvGraphicFramePr>
        <p:xfrm>
          <a:off x="579112" y="1524000"/>
          <a:ext cx="8595376" cy="5574144"/>
        </p:xfrm>
        <a:graphic>
          <a:graphicData uri="http://schemas.openxmlformats.org/drawingml/2006/table">
            <a:tbl>
              <a:tblPr/>
              <a:tblGrid>
                <a:gridCol w="1683040"/>
                <a:gridCol w="1683040"/>
                <a:gridCol w="2369488"/>
                <a:gridCol w="2859808"/>
              </a:tblGrid>
              <a:tr h="60616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выпускников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Количество, 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не преодолевших порог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18ф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116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44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66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93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112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8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102ф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Freeform 6"/>
          <p:cNvSpPr/>
          <p:nvPr/>
        </p:nvSpPr>
        <p:spPr>
          <a:xfrm>
            <a:off x="117176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0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27654" y="2384210"/>
            <a:ext cx="6926567" cy="83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1"/>
              </a:lnSpc>
            </a:pPr>
            <a:endParaRPr lang="en-US" sz="5742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397917"/>
              </p:ext>
            </p:extLst>
          </p:nvPr>
        </p:nvGraphicFramePr>
        <p:xfrm>
          <a:off x="838201" y="1676399"/>
          <a:ext cx="7848598" cy="3625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0000"/>
                <a:gridCol w="899175"/>
                <a:gridCol w="1389423"/>
                <a:gridCol w="1390000"/>
                <a:gridCol w="1390000"/>
                <a:gridCol w="1390000"/>
              </a:tblGrid>
              <a:tr h="656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Западный внутригородской округ г. </a:t>
                      </a:r>
                      <a:r>
                        <a:rPr lang="ru-RU" sz="1100" dirty="0" smtClean="0">
                          <a:effectLst/>
                        </a:rPr>
                        <a:t>Краснодара ИСТОРИЯ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 Кол-во-181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Не прошедшие порог - 2,76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До 60 б.</a:t>
                      </a:r>
                      <a:r>
                        <a:rPr lang="ru-RU" sz="1100" baseline="0" dirty="0" smtClean="0">
                          <a:effectLst/>
                        </a:rPr>
                        <a:t> - </a:t>
                      </a:r>
                      <a:r>
                        <a:rPr lang="ru-RU" sz="1100" dirty="0" smtClean="0">
                          <a:effectLst/>
                        </a:rPr>
                        <a:t>42,54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61-80 баллов - 38,12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81-100б.-16,57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</a:tr>
              <a:tr h="656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Карасунский внутригородской округ г. Краснодара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241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7,05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56,02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26,14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10,79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</a:tr>
              <a:tr h="8208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Прикубанский внутригородской округ г. Краснодара (группа 1)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282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10,28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45,74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29,08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14,89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</a:tr>
              <a:tr h="8208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Прикубанский внутригородской округ г. Краснодара (группа 2)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9,68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49,6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23,79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16,94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</a:tr>
              <a:tr h="656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Центральный внутригородской округ г. Краснодара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6,33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49,37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31,65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12,66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7058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9600" y="381000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191000" y="0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8" name="TextBox 7"/>
          <p:cNvSpPr txBox="1"/>
          <p:nvPr/>
        </p:nvSpPr>
        <p:spPr>
          <a:xfrm>
            <a:off x="762000" y="1600200"/>
            <a:ext cx="846864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краевых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истории:</a:t>
            </a:r>
            <a:endParaRPr lang="ru-RU" sz="2400" b="1" dirty="0" smtClean="0"/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тмечены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 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Краснодар, продемонстрировавших наиболее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 по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истории: Лицеи: № 48, 64. Гимназии: № 3, 69.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80, 89, 96, 98, 99, 100, 101, 103.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по истории: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17, 52, 66, 78, 93, 94, 95, 102, 104, 106, 109, 111, 112, 113, 116, 118.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336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5859" y="384153"/>
            <a:ext cx="7001882" cy="793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4"/>
              </a:lnSpc>
            </a:pPr>
            <a:r>
              <a:rPr lang="en-US" sz="2499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Вывод. Таким образом, по </a:t>
            </a:r>
            <a:r>
              <a:rPr lang="en-US" sz="24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ЕГЭ-2026 по истории</a:t>
            </a:r>
            <a:r>
              <a:rPr lang="en-US" sz="2499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наблюдается: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01753" y="1428073"/>
            <a:ext cx="8320327" cy="587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1.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Средний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городу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ЕГЭ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11-х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классах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2025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равен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57,9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баллов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что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0,1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больше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нынешнего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2026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года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;</a:t>
            </a:r>
          </a:p>
          <a:p>
            <a:pPr algn="l">
              <a:lnSpc>
                <a:spcPts val="2250"/>
              </a:lnSpc>
            </a:pPr>
            <a:endParaRPr lang="en-US" sz="18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</a:pP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2.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Увеличение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доли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11-классников,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преодолевших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минимальный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порог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0,6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балла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(с 6,7% в 2025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7,3% в 2026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ru-RU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</a:t>
            </a:r>
            <a:r>
              <a:rPr lang="en-US" sz="18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;</a:t>
            </a:r>
            <a:endParaRPr lang="en-US" sz="18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</a:pPr>
            <a:endParaRPr lang="en-US" sz="18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</a:pP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3.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Увеличение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процента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выпускников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сдавших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экзамен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60%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80%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4,8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балла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;</a:t>
            </a:r>
          </a:p>
          <a:p>
            <a:pPr algn="l">
              <a:lnSpc>
                <a:spcPts val="2250"/>
              </a:lnSpc>
            </a:pPr>
            <a:endParaRPr lang="en-US" sz="18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</a:pP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4.Уменьшение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доли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11-классников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высоко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балльников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почтина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балла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(в 2026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14,7%, а в 2025 – 12,8%).</a:t>
            </a:r>
          </a:p>
          <a:p>
            <a:pPr algn="l">
              <a:lnSpc>
                <a:spcPts val="2250"/>
              </a:lnSpc>
            </a:pPr>
            <a:endParaRPr lang="en-US" sz="18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</a:pP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5.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Количество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выпускников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набравших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порога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60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баллов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81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100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баллов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примерно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одинаково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прошлом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сегодняшнем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algn="l">
              <a:lnSpc>
                <a:spcPts val="2250"/>
              </a:lnSpc>
            </a:pPr>
            <a:endParaRPr lang="en-US" sz="18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</a:pP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6.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Если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2025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отсутствовали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100-балльники,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то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2026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их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2 </a:t>
            </a:r>
            <a:r>
              <a:rPr lang="en-US" sz="18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человека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algn="l">
              <a:lnSpc>
                <a:spcPts val="2250"/>
              </a:lnSpc>
            </a:pPr>
            <a:endParaRPr lang="en-US" sz="18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</a:pP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7. СОШ № 106, 107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попадают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третий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разрядшкол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низкими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образовательными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результатами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крае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городе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</p:txBody>
      </p:sp>
      <p:sp>
        <p:nvSpPr>
          <p:cNvPr id="5" name="Freeform 5"/>
          <p:cNvSpPr/>
          <p:nvPr/>
        </p:nvSpPr>
        <p:spPr>
          <a:xfrm rot="5400000">
            <a:off x="4854601" y="-145764"/>
            <a:ext cx="14630" cy="2926080"/>
          </a:xfrm>
          <a:custGeom>
            <a:avLst/>
            <a:gdLst/>
            <a:ahLst/>
            <a:cxnLst/>
            <a:rect l="l" t="t" r="r" b="b"/>
            <a:pathLst>
              <a:path w="14630" h="2926080">
                <a:moveTo>
                  <a:pt x="0" y="0"/>
                </a:moveTo>
                <a:lnTo>
                  <a:pt x="14631" y="0"/>
                </a:lnTo>
                <a:lnTo>
                  <a:pt x="14631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6939" y="126211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21640" y="201507"/>
            <a:ext cx="8832427" cy="1075266"/>
          </a:xfrm>
        </p:spPr>
        <p:txBody>
          <a:bodyPr/>
          <a:lstStyle/>
          <a:p>
            <a:pPr eaLnBrk="1" hangingPunct="1"/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</a:rPr>
              <a:t>Сравнительные результаты ЕГЭ по истории </a:t>
            </a:r>
            <a:r>
              <a:rPr lang="ru-RU" altLang="ru-RU" sz="320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br>
              <a:rPr lang="ru-RU" altLang="ru-RU" sz="32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2987">
                <a:latin typeface="Times New Roman" panose="02020603050405020304" pitchFamily="18" charset="0"/>
              </a:rPr>
              <a:t>Россия, </a:t>
            </a:r>
            <a:r>
              <a:rPr lang="ru-RU" altLang="ru-RU" sz="2987">
                <a:solidFill>
                  <a:srgbClr val="0000CC"/>
                </a:solidFill>
                <a:latin typeface="Times New Roman" panose="02020603050405020304" pitchFamily="18" charset="0"/>
              </a:rPr>
              <a:t>Краснодарский край, </a:t>
            </a:r>
            <a:r>
              <a:rPr lang="ru-RU" altLang="ru-RU" sz="2987">
                <a:latin typeface="Times New Roman" panose="02020603050405020304" pitchFamily="18" charset="0"/>
              </a:rPr>
              <a:t>город Краснодар</a:t>
            </a:r>
          </a:p>
        </p:txBody>
      </p:sp>
      <p:graphicFrame>
        <p:nvGraphicFramePr>
          <p:cNvPr id="278531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847418891"/>
              </p:ext>
            </p:extLst>
          </p:nvPr>
        </p:nvGraphicFramePr>
        <p:xfrm>
          <a:off x="267547" y="1750907"/>
          <a:ext cx="9562253" cy="5405063"/>
        </p:xfrm>
        <a:graphic>
          <a:graphicData uri="http://schemas.openxmlformats.org/drawingml/2006/table">
            <a:tbl>
              <a:tblPr/>
              <a:tblGrid>
                <a:gridCol w="1241366"/>
                <a:gridCol w="949773"/>
                <a:gridCol w="881442"/>
                <a:gridCol w="860407"/>
                <a:gridCol w="942506"/>
                <a:gridCol w="906449"/>
                <a:gridCol w="1073069"/>
                <a:gridCol w="878441"/>
                <a:gridCol w="914400"/>
                <a:gridCol w="914400"/>
              </a:tblGrid>
              <a:tr h="1593102">
                <a:tc rowSpan="2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Терри-тория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Количество, не преодолевших порог успешности в %</a:t>
                      </a:r>
                      <a:endParaRPr kumimoji="0" lang="ru-RU" altLang="ru-RU" sz="25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</a:t>
                      </a:r>
                      <a:endParaRPr kumimoji="0" lang="ru-RU" altLang="ru-RU" sz="25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Порог успешности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3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kumimoji="0" lang="ru-RU" altLang="ru-RU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4819"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Россия</a:t>
                      </a:r>
                      <a:endParaRPr kumimoji="0" lang="ru-RU" altLang="ru-RU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57,9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55,8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57,2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7820"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Красн. край</a:t>
                      </a:r>
                      <a:endParaRPr kumimoji="0" lang="ru-RU" alt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8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57,0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54,3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3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5243"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Краснодар</a:t>
                      </a:r>
                      <a:endParaRPr kumimoji="0" lang="ru-RU" alt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58,0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57,7</a:t>
                      </a:r>
                      <a:endParaRPr lang="ru-RU" sz="21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56,1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43" marR="97543" marT="48756" marB="487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reeform 6"/>
          <p:cNvSpPr/>
          <p:nvPr/>
        </p:nvSpPr>
        <p:spPr>
          <a:xfrm>
            <a:off x="-29547" y="647540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17" t="-26192" r="-27903" b="-24161"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58211456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27654" y="2384210"/>
            <a:ext cx="6926567" cy="177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1"/>
              </a:lnSpc>
            </a:pPr>
            <a:r>
              <a:rPr lang="en-US" sz="5742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ИТОГИ   ОГЭ </a:t>
            </a:r>
          </a:p>
          <a:p>
            <a:pPr algn="ctr">
              <a:lnSpc>
                <a:spcPts val="6891"/>
              </a:lnSpc>
            </a:pPr>
            <a:r>
              <a:rPr lang="en-US" sz="5742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 ИСТОРИИ – 2026</a:t>
            </a:r>
          </a:p>
        </p:txBody>
      </p:sp>
    </p:spTree>
    <p:extLst>
      <p:ext uri="{BB962C8B-B14F-4D97-AF65-F5344CB8AC3E}">
        <p14:creationId xmlns:p14="http://schemas.microsoft.com/office/powerpoint/2010/main" val="2946121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7191" y="421341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8"/>
                </a:lnTo>
                <a:lnTo>
                  <a:pt x="0" y="64725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385096" y="504830"/>
            <a:ext cx="2983409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 ОГЭ 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49855" y="1090378"/>
            <a:ext cx="8253890" cy="106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ОГЭ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основной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срок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принимали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участие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507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9-х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классов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107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общеобразовательных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организаций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в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том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числе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</a:p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частных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учреждений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(в 2025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-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441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40 ОО)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9855" y="2388870"/>
            <a:ext cx="8253890" cy="954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Средний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балл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городу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9-х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классов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ОГЭ-2026 </a:t>
            </a:r>
            <a:r>
              <a:rPr lang="en-US" sz="1799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истории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составил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24,7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баллов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22,7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баллов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2025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sz="1799" dirty="0" smtClean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r>
              <a:rPr lang="ru-RU" sz="1799" dirty="0" smtClean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Средняя отметка в 2026г.- </a:t>
            </a:r>
            <a:r>
              <a:rPr lang="ru-RU" sz="1799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4.06 </a:t>
            </a:r>
            <a:r>
              <a:rPr lang="ru-RU" sz="1799" dirty="0" smtClean="0">
                <a:latin typeface="Times New Roman"/>
                <a:ea typeface="Times New Roman"/>
                <a:cs typeface="Times New Roman"/>
                <a:sym typeface="Times New Roman"/>
              </a:rPr>
              <a:t>(в 2025 – 3,85).</a:t>
            </a:r>
            <a:endParaRPr lang="en-US" sz="1799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519"/>
              </a:lnSpc>
            </a:pP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процентное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двоек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уменьшилось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1,1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3,9%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4,8%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984" y="3514725"/>
            <a:ext cx="7178222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Итоги по городу Краснодару 2026 год по истории в основной период</a:t>
            </a:r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79122"/>
              </p:ext>
            </p:extLst>
          </p:nvPr>
        </p:nvGraphicFramePr>
        <p:xfrm>
          <a:off x="731520" y="4074958"/>
          <a:ext cx="7919560" cy="2239120"/>
        </p:xfrm>
        <a:graphic>
          <a:graphicData uri="http://schemas.openxmlformats.org/drawingml/2006/table">
            <a:tbl>
              <a:tblPr/>
              <a:tblGrid>
                <a:gridCol w="2596544"/>
                <a:gridCol w="1330754"/>
                <a:gridCol w="1330754"/>
                <a:gridCol w="1330754"/>
                <a:gridCol w="1330754"/>
              </a:tblGrid>
              <a:tr h="450222">
                <a:tc rowSpan="2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обучающихся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участвовавших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в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экзамене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истрии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281"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 в экзамене по истрии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0-10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«2»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11-20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«3»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21-29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«4»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30-37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«5»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738">
                <a:tc>
                  <a:txBody>
                    <a:bodyPr/>
                    <a:lstStyle/>
                    <a:p>
                      <a:pPr algn="ctr">
                        <a:lnSpc>
                          <a:spcPts val="2239"/>
                        </a:lnSpc>
                        <a:defRPr/>
                      </a:pPr>
                      <a:r>
                        <a:rPr lang="en-US" sz="1599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483</a:t>
                      </a:r>
                      <a:endParaRPr lang="en-US" sz="1100" b="1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lang="en-US" sz="1100" b="1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97</a:t>
                      </a:r>
                      <a:endParaRPr lang="en-US" sz="1100" b="1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226</a:t>
                      </a:r>
                      <a:endParaRPr lang="en-US" sz="1100" b="1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140</a:t>
                      </a:r>
                      <a:endParaRPr lang="en-US" sz="1100" b="1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879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 b="1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latin typeface="Times New Roman Italics"/>
                          <a:ea typeface="Times New Roman Italics"/>
                          <a:cs typeface="Times New Roman Italics"/>
                          <a:sym typeface="Times New Roman Italics"/>
                        </a:rPr>
                        <a:t>4,10%</a:t>
                      </a:r>
                      <a:endParaRPr lang="en-US" sz="1100" b="1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latin typeface="Times New Roman Italics"/>
                          <a:ea typeface="Times New Roman Italics"/>
                          <a:cs typeface="Times New Roman Italics"/>
                          <a:sym typeface="Times New Roman Italics"/>
                        </a:rPr>
                        <a:t>20,10%</a:t>
                      </a:r>
                      <a:endParaRPr lang="en-US" sz="1100" b="1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latin typeface="Times New Roman Italics"/>
                          <a:ea typeface="Times New Roman Italics"/>
                          <a:cs typeface="Times New Roman Italics"/>
                          <a:sym typeface="Times New Roman Italics"/>
                        </a:rPr>
                        <a:t>46,80%</a:t>
                      </a:r>
                      <a:endParaRPr lang="en-US" sz="1100" b="1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latin typeface="Times New Roman Italics"/>
                          <a:ea typeface="Times New Roman Italics"/>
                          <a:cs typeface="Times New Roman Italics"/>
                          <a:sym typeface="Times New Roman Italics"/>
                        </a:rPr>
                        <a:t>29,00%</a:t>
                      </a:r>
                      <a:endParaRPr lang="en-US" sz="1100" b="1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 rot="5400000">
            <a:off x="4822780" y="-429215"/>
            <a:ext cx="14630" cy="2926080"/>
          </a:xfrm>
          <a:custGeom>
            <a:avLst/>
            <a:gdLst/>
            <a:ahLst/>
            <a:cxnLst/>
            <a:rect l="l" t="t" r="r" b="b"/>
            <a:pathLst>
              <a:path w="14630" h="2926080">
                <a:moveTo>
                  <a:pt x="0" y="0"/>
                </a:moveTo>
                <a:lnTo>
                  <a:pt x="14630" y="0"/>
                </a:lnTo>
                <a:lnTo>
                  <a:pt x="1463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6"/>
          <p:cNvSpPr/>
          <p:nvPr/>
        </p:nvSpPr>
        <p:spPr>
          <a:xfrm>
            <a:off x="-76200" y="-2894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7191" y="421341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8"/>
                </a:lnTo>
                <a:lnTo>
                  <a:pt x="0" y="64725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684815" y="1378823"/>
          <a:ext cx="8290560" cy="2278777"/>
        </p:xfrm>
        <a:graphic>
          <a:graphicData uri="http://schemas.openxmlformats.org/drawingml/2006/table">
            <a:tbl>
              <a:tblPr/>
              <a:tblGrid>
                <a:gridCol w="2758160"/>
                <a:gridCol w="1383100"/>
                <a:gridCol w="1383100"/>
                <a:gridCol w="1383100"/>
                <a:gridCol w="1383100"/>
              </a:tblGrid>
              <a:tr h="491296">
                <a:tc rowSpan="2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 по истории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077"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 по истории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0-10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«2»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11-20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«3»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21-29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«4»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30-37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«5»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108">
                <a:tc>
                  <a:txBody>
                    <a:bodyPr/>
                    <a:lstStyle/>
                    <a:p>
                      <a:pPr algn="ctr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29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 Italics"/>
                          <a:ea typeface="Times New Roman Italics"/>
                          <a:cs typeface="Times New Roman Italics"/>
                          <a:sym typeface="Times New Roman Italics"/>
                        </a:rPr>
                        <a:t>3,90%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 Italics"/>
                          <a:ea typeface="Times New Roman Italics"/>
                          <a:cs typeface="Times New Roman Italics"/>
                          <a:sym typeface="Times New Roman Italics"/>
                        </a:rPr>
                        <a:t>20,50%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 Italics"/>
                          <a:ea typeface="Times New Roman Italics"/>
                          <a:cs typeface="Times New Roman Italics"/>
                          <a:sym typeface="Times New Roman Italics"/>
                        </a:rPr>
                        <a:t>47,00%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 Italics"/>
                          <a:ea typeface="Times New Roman Italics"/>
                          <a:cs typeface="Times New Roman Italics"/>
                          <a:sym typeface="Times New Roman Italics"/>
                        </a:rPr>
                        <a:t>28,60%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723626" y="824673"/>
            <a:ext cx="6306348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Итоги по городу Краснодару 2026 год после ПЕРЕСДАЧИ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76465" y="3925519"/>
            <a:ext cx="1000671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2025 год</a:t>
            </a:r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684815" y="4383465"/>
          <a:ext cx="8290560" cy="2200216"/>
        </p:xfrm>
        <a:graphic>
          <a:graphicData uri="http://schemas.openxmlformats.org/drawingml/2006/table">
            <a:tbl>
              <a:tblPr/>
              <a:tblGrid>
                <a:gridCol w="2563268"/>
                <a:gridCol w="1431823"/>
                <a:gridCol w="1431823"/>
                <a:gridCol w="1431823"/>
                <a:gridCol w="1431823"/>
              </a:tblGrid>
              <a:tr h="451125">
                <a:tc rowSpan="2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 по истории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2881"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 по истории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0-10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«2»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11-20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«3»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21-29 баллов 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«4»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30-37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«5»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08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2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8,40%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25,70%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46,10%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19,80%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Freeform 6"/>
          <p:cNvSpPr/>
          <p:nvPr/>
        </p:nvSpPr>
        <p:spPr>
          <a:xfrm>
            <a:off x="152400" y="152400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68528" y="286339"/>
            <a:ext cx="9016544" cy="637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</a:pP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               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Лучшие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ОО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города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Краснодара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ОГЭ-2026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: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гимназии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18, 23;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лицей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27; СОШ №: 20, 32, 39, 41, 103;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Эрудит</a:t>
            </a:r>
            <a:endParaRPr lang="en-US" sz="20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88785" y="1113049"/>
            <a:ext cx="7176031" cy="275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8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1800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621098"/>
              </p:ext>
            </p:extLst>
          </p:nvPr>
        </p:nvGraphicFramePr>
        <p:xfrm>
          <a:off x="457200" y="1322467"/>
          <a:ext cx="8664317" cy="5547115"/>
        </p:xfrm>
        <a:graphic>
          <a:graphicData uri="http://schemas.openxmlformats.org/drawingml/2006/table">
            <a:tbl>
              <a:tblPr/>
              <a:tblGrid>
                <a:gridCol w="723860"/>
                <a:gridCol w="3349963"/>
                <a:gridCol w="2036912"/>
                <a:gridCol w="2553582"/>
              </a:tblGrid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  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Средний балл 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 выпускников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18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30,9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23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35,3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Лицей № 27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20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32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06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39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41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Эрудит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30,7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0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ИСТЭК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169281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69980" y="319344"/>
            <a:ext cx="8413641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6"/>
              </a:lnSpc>
            </a:pPr>
            <a:r>
              <a:rPr lang="ru-RU" sz="19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 </a:t>
            </a:r>
            <a:r>
              <a:rPr lang="en-US" sz="19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Стабильно</a:t>
            </a:r>
            <a:r>
              <a:rPr lang="en-US" sz="19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низкие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ОГЭ-2026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показала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</a:t>
            </a:r>
            <a:r>
              <a:rPr lang="ru-RU" sz="19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  </a:t>
            </a:r>
            <a:r>
              <a:rPr lang="en-US" sz="19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22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этом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к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ней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присоединились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endParaRPr lang="ru-RU" sz="1900" b="1" dirty="0" smtClean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356"/>
              </a:lnSpc>
            </a:pPr>
            <a:r>
              <a:rPr lang="en-US" sz="19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77, 76ф, 16ф, 35, 66, 104, 116, </a:t>
            </a:r>
            <a:r>
              <a:rPr lang="en-US" sz="19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лицей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12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00427" y="1328287"/>
            <a:ext cx="6952746" cy="275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8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1800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182868"/>
              </p:ext>
            </p:extLst>
          </p:nvPr>
        </p:nvGraphicFramePr>
        <p:xfrm>
          <a:off x="457200" y="1327557"/>
          <a:ext cx="8812037" cy="5661603"/>
        </p:xfrm>
        <a:graphic>
          <a:graphicData uri="http://schemas.openxmlformats.org/drawingml/2006/table">
            <a:tbl>
              <a:tblPr/>
              <a:tblGrid>
                <a:gridCol w="945333"/>
                <a:gridCol w="3081513"/>
                <a:gridCol w="2419298"/>
                <a:gridCol w="2365893"/>
              </a:tblGrid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 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Средний балл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 выпускников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77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76ф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163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16ф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35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10,8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Лицей № 12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11,3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66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22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15,3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116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16,9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44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Новатор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70520" y="32147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27654" y="2384210"/>
            <a:ext cx="6926567" cy="177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1"/>
              </a:lnSpc>
            </a:pPr>
            <a:r>
              <a:rPr lang="en-US" sz="5742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ИТОГИ   ЕГЭ </a:t>
            </a:r>
          </a:p>
          <a:p>
            <a:pPr algn="ctr">
              <a:lnSpc>
                <a:spcPts val="6891"/>
              </a:lnSpc>
            </a:pPr>
            <a:r>
              <a:rPr lang="en-US" sz="5742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 ИСТОРИИ – 2026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3290"/>
            <a:ext cx="903468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3" name="TextBox 3"/>
          <p:cNvSpPr txBox="1"/>
          <p:nvPr/>
        </p:nvSpPr>
        <p:spPr>
          <a:xfrm>
            <a:off x="413252" y="1084024"/>
            <a:ext cx="8927096" cy="5603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1.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Девятиклассники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выбрали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ОГЭ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этом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учебном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меньше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сравнению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прошлым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учебным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годом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(507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2026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545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2025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).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endParaRPr lang="en-US" sz="1595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2.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Наблюдается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повышение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среднего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тестового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балла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 22,7 в 2025 и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24,7 в 2026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годах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После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пересдачи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он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изменился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endParaRPr lang="en-US" sz="1595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3.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Наблюдается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повышение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средней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отметки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 3,8 в 2025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3,9 в 2026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endParaRPr lang="en-US" sz="1595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4.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Произошло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понижение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доли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преодолевших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минимальный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порог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2,3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раза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(с 8,4% 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(46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 в 2025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3,9% (20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 в 2026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endParaRPr lang="en-US" sz="1595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5.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После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пересдачи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процентное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количество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двоек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уменьшилось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1,1 (3,9% и 4,8%).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endParaRPr lang="en-US" sz="1595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6.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Произошло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повышение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доли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выпускников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9-х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классов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набравших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30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37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баллов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оценку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«5» в 1,4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раза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(с 19,8% (108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 в 2025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28,6% (145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 в 2026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).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endParaRPr lang="en-US" sz="1595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7.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Доля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выпускников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9-х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классов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набравших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11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20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баллов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оценку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«3» и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набравших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21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29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баллов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оценку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«4»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осталась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примерно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равной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endParaRPr lang="en-US" sz="1595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8.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Качество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результатов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ОГЭ-2026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повысилось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сравнению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 ОГЭ-2025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годом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1,2%: 82,8%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сравнению</a:t>
            </a:r>
            <a:r>
              <a:rPr lang="en-US" sz="1595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 65,9%.</a:t>
            </a:r>
          </a:p>
          <a:p>
            <a:pPr algn="l">
              <a:lnSpc>
                <a:spcPts val="1978"/>
              </a:lnSpc>
              <a:spcBef>
                <a:spcPct val="0"/>
              </a:spcBef>
            </a:pPr>
            <a:endParaRPr lang="en-US" sz="1595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978"/>
              </a:lnSpc>
              <a:spcBef>
                <a:spcPct val="0"/>
              </a:spcBef>
            </a:pP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9.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Таких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большинство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85 </a:t>
            </a:r>
            <a:r>
              <a:rPr lang="en-US" sz="1595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1595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108.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01274" y="304801"/>
            <a:ext cx="5194926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4"/>
              </a:lnSpc>
            </a:pPr>
            <a:r>
              <a:rPr lang="en-US" sz="2499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Вывод</a:t>
            </a:r>
            <a:r>
              <a:rPr lang="en-US" sz="2499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499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ОГЭ-2026 </a:t>
            </a:r>
            <a:r>
              <a:rPr lang="en-US" sz="2499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499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2499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:</a:t>
            </a:r>
          </a:p>
        </p:txBody>
      </p:sp>
      <p:sp>
        <p:nvSpPr>
          <p:cNvPr id="5" name="Freeform 5"/>
          <p:cNvSpPr/>
          <p:nvPr/>
        </p:nvSpPr>
        <p:spPr>
          <a:xfrm rot="5400000">
            <a:off x="4869485" y="-517814"/>
            <a:ext cx="14630" cy="2926080"/>
          </a:xfrm>
          <a:custGeom>
            <a:avLst/>
            <a:gdLst/>
            <a:ahLst/>
            <a:cxnLst/>
            <a:rect l="l" t="t" r="r" b="b"/>
            <a:pathLst>
              <a:path w="14630" h="2926080">
                <a:moveTo>
                  <a:pt x="0" y="0"/>
                </a:moveTo>
                <a:lnTo>
                  <a:pt x="14630" y="0"/>
                </a:lnTo>
                <a:lnTo>
                  <a:pt x="1463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6358" y="-133512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0485" y="341320"/>
            <a:ext cx="8992630" cy="6578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60"/>
              </a:lnSpc>
              <a:spcBef>
                <a:spcPct val="0"/>
              </a:spcBef>
            </a:pPr>
            <a:endParaRPr lang="ru-RU" sz="1500" b="1" dirty="0" smtClean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endParaRPr lang="ru-RU" sz="1500" b="1" dirty="0" smtClean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endParaRPr lang="ru-RU" sz="15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endParaRPr lang="ru-RU" sz="15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10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Особо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отличились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школы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100% «5» (и,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соответственно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без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двоек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):</a:t>
            </a:r>
          </a:p>
          <a:p>
            <a:pPr algn="l">
              <a:lnSpc>
                <a:spcPts val="186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№ 41 (5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.)</a:t>
            </a:r>
            <a:r>
              <a:rPr lang="ru-RU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ИСТЭК 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(10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.)</a:t>
            </a:r>
            <a:r>
              <a:rPr lang="ru-RU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20 (10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.)</a:t>
            </a:r>
            <a:r>
              <a:rPr lang="ru-RU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103 (15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.)</a:t>
            </a:r>
            <a:r>
              <a:rPr lang="ru-RU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32 (5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.)</a:t>
            </a:r>
            <a:r>
              <a:rPr lang="ru-RU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endParaRPr lang="en-US" sz="15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r>
              <a:rPr lang="ru-RU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</a:t>
            </a:r>
            <a:r>
              <a:rPr lang="en-US" sz="15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ицей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27 (10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.)</a:t>
            </a:r>
            <a:r>
              <a:rPr lang="ru-RU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ru-RU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</a:t>
            </a:r>
            <a:r>
              <a:rPr lang="en-US" sz="15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имназия</a:t>
            </a:r>
            <a:r>
              <a:rPr lang="en-US" sz="15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18 – 75,8% «5»,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но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100%</a:t>
            </a:r>
          </a:p>
          <a:p>
            <a:pPr algn="l">
              <a:lnSpc>
                <a:spcPts val="1860"/>
              </a:lnSpc>
              <a:spcBef>
                <a:spcPct val="0"/>
              </a:spcBef>
            </a:pPr>
            <a:endParaRPr lang="en-US" sz="15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11.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Высокий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общий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уровень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более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80%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учащихся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получили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«4» и «5»,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что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свидетельствует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хорошей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подготовке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большинстве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algn="l">
              <a:lnSpc>
                <a:spcPts val="1860"/>
              </a:lnSpc>
              <a:spcBef>
                <a:spcPct val="0"/>
              </a:spcBef>
            </a:pPr>
            <a:endParaRPr lang="en-US" sz="15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12.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Проблемные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школы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выделяются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СОШ № 27, СОШ 76ф, СОШ № 16ф (100%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двоек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малом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числе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участников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 и СОШ № 35 (54,5%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двоек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22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.).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Также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СОШ № 55, СОШ № 24,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лицей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12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показывают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низкие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средние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баллы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высокий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процент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неудовлетворительных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результатов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Этим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школам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требуется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срочный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анализ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причин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возможно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слабый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преподаватель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недостаток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часов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низкая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мотивация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учащихся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).</a:t>
            </a:r>
          </a:p>
          <a:p>
            <a:pPr algn="l">
              <a:lnSpc>
                <a:spcPts val="1860"/>
              </a:lnSpc>
              <a:spcBef>
                <a:spcPct val="0"/>
              </a:spcBef>
            </a:pPr>
            <a:endParaRPr lang="en-US" sz="15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13.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Школы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без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двоек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их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подавляющее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большинство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(85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108),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что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говорит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том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что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порог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«2»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преодолен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успешно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Однако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некоторых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них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нет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высоких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баллов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например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100% «4»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без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«5»),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что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тоже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может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быть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сигналом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к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работе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сильными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учениками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algn="l">
              <a:lnSpc>
                <a:spcPts val="1860"/>
              </a:lnSpc>
              <a:spcBef>
                <a:spcPct val="0"/>
              </a:spcBef>
            </a:pPr>
            <a:endParaRPr lang="en-US" sz="15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14.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Лидеры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качеству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школы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 100% «5» (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их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8)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заслуживают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поощрения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распространения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их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опыта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подготовки</a:t>
            </a:r>
            <a:r>
              <a:rPr lang="en-US" sz="15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к ОГЭ.</a:t>
            </a:r>
          </a:p>
          <a:p>
            <a:pPr algn="l">
              <a:lnSpc>
                <a:spcPts val="1860"/>
              </a:lnSpc>
              <a:spcBef>
                <a:spcPct val="0"/>
              </a:spcBef>
            </a:pPr>
            <a:endParaRPr lang="en-US" sz="15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186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15.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Рекомендация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провести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отдельные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совещания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для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высоким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процентом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двоек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особенно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СОШ № 35, СОШ № 77, СОШ 76ф, СОШ 16ф,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лицей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12) с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привлечением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специалистов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МКУ КНМЦ,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тьюторов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а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также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организовать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обмен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опытом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между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школами-лидерами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</a:t>
            </a:r>
            <a:r>
              <a:rPr lang="en-US" sz="15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отстающими</a:t>
            </a:r>
            <a:r>
              <a:rPr lang="en-US" sz="15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</p:txBody>
      </p:sp>
      <p:sp>
        <p:nvSpPr>
          <p:cNvPr id="4" name="Freeform 6"/>
          <p:cNvSpPr/>
          <p:nvPr/>
        </p:nvSpPr>
        <p:spPr>
          <a:xfrm>
            <a:off x="304800" y="137242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27654" y="2384210"/>
            <a:ext cx="6926567" cy="265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1"/>
              </a:lnSpc>
            </a:pPr>
            <a:r>
              <a:rPr lang="en-US" sz="5742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ИТОГИ  </a:t>
            </a:r>
            <a:r>
              <a:rPr lang="ru-RU" sz="5742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ГИА</a:t>
            </a:r>
            <a:endParaRPr lang="en-US" sz="5742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6891"/>
              </a:lnSpc>
            </a:pPr>
            <a:r>
              <a:rPr lang="en-US" sz="5742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5742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ru-RU" sz="5742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обществознанию</a:t>
            </a:r>
            <a:r>
              <a:rPr lang="en-US" sz="5742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5742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– 2026</a:t>
            </a:r>
          </a:p>
        </p:txBody>
      </p:sp>
    </p:spTree>
    <p:extLst>
      <p:ext uri="{BB962C8B-B14F-4D97-AF65-F5344CB8AC3E}">
        <p14:creationId xmlns:p14="http://schemas.microsoft.com/office/powerpoint/2010/main" val="3317897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83909" y="2541797"/>
            <a:ext cx="7985781" cy="147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1"/>
              </a:lnSpc>
            </a:pPr>
            <a:r>
              <a:rPr lang="en-US" sz="53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ИТОГИ ЕГЭ - </a:t>
            </a:r>
          </a:p>
          <a:p>
            <a:pPr algn="ctr">
              <a:lnSpc>
                <a:spcPts val="5671"/>
              </a:lnSpc>
            </a:pPr>
            <a:r>
              <a:rPr lang="en-US" sz="53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 обществознанию - 2026</a:t>
            </a:r>
          </a:p>
        </p:txBody>
      </p:sp>
      <p:sp>
        <p:nvSpPr>
          <p:cNvPr id="6" name="Freeform 6"/>
          <p:cNvSpPr/>
          <p:nvPr/>
        </p:nvSpPr>
        <p:spPr>
          <a:xfrm>
            <a:off x="455632" y="5047429"/>
            <a:ext cx="2133236" cy="1946578"/>
          </a:xfrm>
          <a:custGeom>
            <a:avLst/>
            <a:gdLst/>
            <a:ahLst/>
            <a:cxnLst/>
            <a:rect l="l" t="t" r="r" b="b"/>
            <a:pathLst>
              <a:path w="2133236" h="1946578">
                <a:moveTo>
                  <a:pt x="0" y="0"/>
                </a:moveTo>
                <a:lnTo>
                  <a:pt x="2133237" y="0"/>
                </a:lnTo>
                <a:lnTo>
                  <a:pt x="2133237" y="1946578"/>
                </a:lnTo>
                <a:lnTo>
                  <a:pt x="0" y="19465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2155">
            <a:off x="7361916" y="5064602"/>
            <a:ext cx="1917025" cy="1912232"/>
          </a:xfrm>
          <a:custGeom>
            <a:avLst/>
            <a:gdLst/>
            <a:ahLst/>
            <a:cxnLst/>
            <a:rect l="l" t="t" r="r" b="b"/>
            <a:pathLst>
              <a:path w="1917025" h="1912232">
                <a:moveTo>
                  <a:pt x="0" y="0"/>
                </a:moveTo>
                <a:lnTo>
                  <a:pt x="1917025" y="0"/>
                </a:lnTo>
                <a:lnTo>
                  <a:pt x="1917025" y="1912232"/>
                </a:lnTo>
                <a:lnTo>
                  <a:pt x="0" y="19122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76200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4786836" y="-797750"/>
            <a:ext cx="14630" cy="2926080"/>
          </a:xfrm>
          <a:custGeom>
            <a:avLst/>
            <a:gdLst/>
            <a:ahLst/>
            <a:cxnLst/>
            <a:rect l="l" t="t" r="r" b="b"/>
            <a:pathLst>
              <a:path w="14630" h="2926080">
                <a:moveTo>
                  <a:pt x="0" y="0"/>
                </a:moveTo>
                <a:lnTo>
                  <a:pt x="14631" y="0"/>
                </a:lnTo>
                <a:lnTo>
                  <a:pt x="14631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648872" y="3438519"/>
          <a:ext cx="8290560" cy="1457862"/>
        </p:xfrm>
        <a:graphic>
          <a:graphicData uri="http://schemas.openxmlformats.org/drawingml/2006/table">
            <a:tbl>
              <a:tblPr/>
              <a:tblGrid>
                <a:gridCol w="1801767"/>
                <a:gridCol w="1514457"/>
                <a:gridCol w="1658112"/>
                <a:gridCol w="1658112"/>
                <a:gridCol w="1658112"/>
              </a:tblGrid>
              <a:tr h="536688"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0-41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42-60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61-80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81-100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587"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отметок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455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1264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913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266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587"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15,70%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43,60%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31,50%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8"/>
                        </a:lnSpc>
                        <a:defRPr/>
                      </a:pPr>
                      <a:r>
                        <a:rPr lang="en-US" sz="1399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9,20%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2438400" y="304800"/>
            <a:ext cx="3841262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2299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299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ЕГЭ</a:t>
            </a:r>
            <a:r>
              <a:rPr lang="ru-RU" sz="2299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299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2026</a:t>
            </a:r>
            <a:endParaRPr lang="en-US" sz="2299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62000" y="969304"/>
            <a:ext cx="8094783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 ЕГЭ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2026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обществознанию</a:t>
            </a:r>
            <a:r>
              <a:rPr lang="en-US" sz="18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принимали</a:t>
            </a:r>
            <a:r>
              <a:rPr lang="en-US" sz="18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участие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3170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</a:p>
          <a:p>
            <a:pPr algn="ctr">
              <a:lnSpc>
                <a:spcPts val="2520"/>
              </a:lnSpc>
            </a:pP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125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общеобразовательных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организаций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(в 2025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-  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2898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выпускников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11-х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классов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114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ОО), в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том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числе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частных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учреждений</a:t>
            </a:r>
            <a:r>
              <a:rPr lang="en-US" sz="18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8872" y="1932714"/>
            <a:ext cx="7858790" cy="64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Средний балл по городу по ЕГЭ в 2025 году по обществознанию в 11-х классах составил </a:t>
            </a:r>
            <a:r>
              <a:rPr lang="en-US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58,1</a:t>
            </a:r>
            <a:r>
              <a:rPr lang="en-US" sz="180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(в 2025 году – </a:t>
            </a:r>
            <a:r>
              <a:rPr lang="en-US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56,8</a:t>
            </a:r>
            <a:r>
              <a:rPr lang="en-US" sz="180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баллов), что на </a:t>
            </a:r>
            <a:r>
              <a:rPr lang="en-US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1,3</a:t>
            </a:r>
            <a:r>
              <a:rPr lang="en-US" sz="180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больше предыдущего года.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35475" y="3048629"/>
            <a:ext cx="482650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2025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635475" y="4915430"/>
            <a:ext cx="482650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2026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82197" y="2800762"/>
            <a:ext cx="5152250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Количество отметок распределились следующим образом:</a:t>
            </a:r>
          </a:p>
        </p:txBody>
      </p:sp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648872" y="5362470"/>
          <a:ext cx="8290560" cy="1658112"/>
        </p:xfrm>
        <a:graphic>
          <a:graphicData uri="http://schemas.openxmlformats.org/drawingml/2006/table">
            <a:tbl>
              <a:tblPr/>
              <a:tblGrid>
                <a:gridCol w="1724414"/>
                <a:gridCol w="1591810"/>
                <a:gridCol w="1658112"/>
                <a:gridCol w="1658112"/>
                <a:gridCol w="1658112"/>
              </a:tblGrid>
              <a:tr h="55270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0-41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42-60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61-80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81-100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70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отметок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558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1195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1032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385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70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17,60%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37,70%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32,60%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12,10%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Freeform 6"/>
          <p:cNvSpPr/>
          <p:nvPr/>
        </p:nvSpPr>
        <p:spPr>
          <a:xfrm>
            <a:off x="3363" y="0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76260" y="296315"/>
            <a:ext cx="9016544" cy="1262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</a:pP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Высокие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ЕГЭ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обществознанию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среднему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баллу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показывали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ОО: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лицей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64, 90;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гимназии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33, 36, 87; </a:t>
            </a:r>
            <a:endParaRPr lang="ru-RU" sz="2000" b="1" dirty="0" smtClean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48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46, 63, 103, </a:t>
            </a:r>
          </a:p>
          <a:p>
            <a:pPr algn="ctr">
              <a:lnSpc>
                <a:spcPts val="248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а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также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Эрудит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Новатор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Альтернатива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КМШ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6260" y="1601029"/>
            <a:ext cx="8714371" cy="253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5"/>
              </a:lnSpc>
            </a:pPr>
            <a:r>
              <a:rPr lang="en-US" sz="17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520558" y="2043292"/>
          <a:ext cx="8825774" cy="4937097"/>
        </p:xfrm>
        <a:graphic>
          <a:graphicData uri="http://schemas.openxmlformats.org/drawingml/2006/table">
            <a:tbl>
              <a:tblPr/>
              <a:tblGrid>
                <a:gridCol w="626387"/>
                <a:gridCol w="2250641"/>
                <a:gridCol w="3300329"/>
                <a:gridCol w="2648417"/>
              </a:tblGrid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 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Средний балл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 выпускников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64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77,7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63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77,3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33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36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69,5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103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69,2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 90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68,2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46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68,1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 87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67,6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Эрудит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76,2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Лидер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73,8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160795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381000"/>
            <a:ext cx="7861416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</a:pP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Общеобразовательные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организации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МО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город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Краснодар,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показавшие</a:t>
            </a:r>
            <a:endParaRPr lang="en-US" sz="20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480"/>
              </a:lnSpc>
            </a:pP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100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балльный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результатпо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ЕГЭ-2026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обществознанию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:</a:t>
            </a:r>
          </a:p>
        </p:txBody>
      </p:sp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214729"/>
              </p:ext>
            </p:extLst>
          </p:nvPr>
        </p:nvGraphicFramePr>
        <p:xfrm>
          <a:off x="884230" y="1981286"/>
          <a:ext cx="7985140" cy="4057204"/>
        </p:xfrm>
        <a:graphic>
          <a:graphicData uri="http://schemas.openxmlformats.org/drawingml/2006/table">
            <a:tbl>
              <a:tblPr/>
              <a:tblGrid>
                <a:gridCol w="674340"/>
                <a:gridCol w="2066477"/>
                <a:gridCol w="3575600"/>
                <a:gridCol w="1668723"/>
              </a:tblGrid>
              <a:tr h="735755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ФИО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стобалльника 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Баллы 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062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69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Курдяева</a:t>
                      </a:r>
                      <a:r>
                        <a:rPr lang="en-US" sz="15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Дарья</a:t>
                      </a:r>
                      <a:r>
                        <a:rPr lang="en-US" sz="15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Артемневна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 баллов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529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72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Пашкова Елизавета Андреевна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 баллов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529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3.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18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Шанго Кира Алексеевна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100 баллов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529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Лицей № 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Костина Екатерина Сергеевна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100 баллов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529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Сахно</a:t>
                      </a:r>
                      <a:r>
                        <a:rPr lang="en-US" sz="15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Диана</a:t>
                      </a:r>
                      <a:r>
                        <a:rPr lang="en-US" sz="15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500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Дмитриевна</a:t>
                      </a:r>
                      <a:endParaRPr lang="ru-RU" sz="15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algn="ctr">
                        <a:lnSpc>
                          <a:spcPts val="2100"/>
                        </a:lnSpc>
                        <a:defRPr/>
                      </a:pP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100 </a:t>
                      </a:r>
                      <a:r>
                        <a:rPr lang="en-US" sz="15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баллов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Freeform 6"/>
          <p:cNvSpPr/>
          <p:nvPr/>
        </p:nvSpPr>
        <p:spPr>
          <a:xfrm>
            <a:off x="160795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68528" y="319439"/>
            <a:ext cx="9016544" cy="1262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</a:pP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    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Низкие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показали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ОО: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№ 22, 24, 29, 49,67, 85, 114, 102ф, 104, 112, 116. </a:t>
            </a:r>
            <a:endParaRPr lang="ru-RU" sz="2000" b="1" dirty="0" smtClean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48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112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слабый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демонстрировала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второй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раз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</a:t>
            </a:r>
            <a:endParaRPr lang="ru-RU" sz="2000" b="1" dirty="0" smtClean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48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22, 29, 85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четвертый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показывают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слабые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43159" y="1501728"/>
            <a:ext cx="8714371" cy="253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25"/>
              </a:lnSpc>
            </a:pPr>
            <a:r>
              <a:rPr lang="en-US" sz="17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1700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930123" y="2152209"/>
          <a:ext cx="8091958" cy="4937097"/>
        </p:xfrm>
        <a:graphic>
          <a:graphicData uri="http://schemas.openxmlformats.org/drawingml/2006/table">
            <a:tbl>
              <a:tblPr/>
              <a:tblGrid>
                <a:gridCol w="829505"/>
                <a:gridCol w="2409767"/>
                <a:gridCol w="2619732"/>
                <a:gridCol w="2232954"/>
              </a:tblGrid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Средний балл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 выпускников 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 29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32,2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 67 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112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40,1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24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42,5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114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85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43,5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102ф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45,4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49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45,6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9.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22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46,5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10.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№ 116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46,9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Freeform 6"/>
          <p:cNvSpPr/>
          <p:nvPr/>
        </p:nvSpPr>
        <p:spPr>
          <a:xfrm>
            <a:off x="19407" y="70289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304800"/>
            <a:ext cx="7778665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</a:pP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ОО МО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город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Краснодар,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показавшие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большое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количество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преодолевших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порог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ЕГЭ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обществознанию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endParaRPr lang="ru-RU" sz="2000" b="1" dirty="0" smtClean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480"/>
              </a:lnSpc>
            </a:pP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 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2026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endParaRPr lang="en-US" sz="20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608948" y="1646587"/>
          <a:ext cx="8535704" cy="4937097"/>
        </p:xfrm>
        <a:graphic>
          <a:graphicData uri="http://schemas.openxmlformats.org/drawingml/2006/table">
            <a:tbl>
              <a:tblPr/>
              <a:tblGrid>
                <a:gridCol w="1483553"/>
                <a:gridCol w="2784299"/>
                <a:gridCol w="2763769"/>
                <a:gridCol w="1504083"/>
              </a:tblGrid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 сдавших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двоек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№102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№112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№104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106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24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61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94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109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104ф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 102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Freeform 6"/>
          <p:cNvSpPr/>
          <p:nvPr/>
        </p:nvSpPr>
        <p:spPr>
          <a:xfrm>
            <a:off x="160795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0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27654" y="2384210"/>
            <a:ext cx="6926567" cy="83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1"/>
              </a:lnSpc>
            </a:pPr>
            <a:endParaRPr lang="en-US" sz="5742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101880"/>
              </p:ext>
            </p:extLst>
          </p:nvPr>
        </p:nvGraphicFramePr>
        <p:xfrm>
          <a:off x="838201" y="1676399"/>
          <a:ext cx="7848598" cy="3625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0000"/>
                <a:gridCol w="899175"/>
                <a:gridCol w="1389423"/>
                <a:gridCol w="1390000"/>
                <a:gridCol w="1390000"/>
                <a:gridCol w="1390000"/>
              </a:tblGrid>
              <a:tr h="656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Западный внутригородской округ г. </a:t>
                      </a:r>
                      <a:r>
                        <a:rPr lang="ru-RU" sz="1100" dirty="0" smtClean="0">
                          <a:effectLst/>
                        </a:rPr>
                        <a:t>Краснодара ОБЩЕСТВОЗНАНИЕ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464- кол-во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10,56-не прошли порог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31,9-до 60 б.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39,87-61-80 б.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17,67-81-100 б.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656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Карасунский внутригородской округ г. Краснодара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674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18,25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40,95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31,75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9,05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208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Прикубанский внутригородской округ г. Краснодара (группа 1)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17,83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37,48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31,38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13,31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208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Прикубанский внутригородской округ г. Краснодара (группа 2)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803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22,54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37,61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29,27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10,59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56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Центральный внутригородской округ г. Краснодара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702" marR="62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434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14,98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38,71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33,64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12,67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009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16643" y="-1074365"/>
            <a:ext cx="1720315" cy="2653765"/>
          </a:xfrm>
          <a:custGeom>
            <a:avLst/>
            <a:gdLst/>
            <a:ahLst/>
            <a:cxnLst/>
            <a:rect l="l" t="t" r="r" b="b"/>
            <a:pathLst>
              <a:path w="1720315" h="2653765">
                <a:moveTo>
                  <a:pt x="0" y="0"/>
                </a:moveTo>
                <a:lnTo>
                  <a:pt x="1720314" y="0"/>
                </a:lnTo>
                <a:lnTo>
                  <a:pt x="1720314" y="2653765"/>
                </a:lnTo>
                <a:lnTo>
                  <a:pt x="0" y="26537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l="-13286" r="-13286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99165" y="1645472"/>
            <a:ext cx="7355271" cy="4517023"/>
            <a:chOff x="0" y="0"/>
            <a:chExt cx="9807027" cy="60226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07023" cy="6022703"/>
            </a:xfrm>
            <a:custGeom>
              <a:avLst/>
              <a:gdLst/>
              <a:ahLst/>
              <a:cxnLst/>
              <a:rect l="l" t="t" r="r" b="b"/>
              <a:pathLst>
                <a:path w="9807023" h="6022703">
                  <a:moveTo>
                    <a:pt x="0" y="0"/>
                  </a:moveTo>
                  <a:lnTo>
                    <a:pt x="9807023" y="0"/>
                  </a:lnTo>
                  <a:lnTo>
                    <a:pt x="9807023" y="6022703"/>
                  </a:lnTo>
                  <a:lnTo>
                    <a:pt x="0" y="6022703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37495" r="-55458" b="-22442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9807027" cy="60512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280"/>
                </a:lnSpc>
              </a:pP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Итоги</a:t>
              </a:r>
              <a:endParaRPr lang="en-US" sz="3566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endParaRPr>
            </a:p>
            <a:p>
              <a:pPr algn="ctr">
                <a:lnSpc>
                  <a:spcPts val="4280"/>
                </a:lnSpc>
              </a:pP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государственной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(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итоговой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)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аттестации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выпускников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11-х и 9-х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классов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общеобразовательных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организаций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муниципального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образования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город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Краснодар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по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истории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и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обществознанию</a:t>
              </a:r>
              <a:endParaRPr lang="en-US" sz="3566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endParaRPr>
            </a:p>
            <a:p>
              <a:pPr algn="ctr">
                <a:lnSpc>
                  <a:spcPts val="4280"/>
                </a:lnSpc>
              </a:pP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в 2025-2026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учебном</a:t>
              </a:r>
              <a:r>
                <a:rPr lang="en-US" sz="3566" b="1" dirty="0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3566" b="1" dirty="0" err="1">
                  <a:solidFill>
                    <a:srgbClr val="FF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году</a:t>
              </a:r>
              <a:endParaRPr lang="en-US" sz="3566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4399740" y="230766"/>
            <a:ext cx="954120" cy="1001507"/>
          </a:xfrm>
          <a:custGeom>
            <a:avLst/>
            <a:gdLst/>
            <a:ahLst/>
            <a:cxnLst/>
            <a:rect l="l" t="t" r="r" b="b"/>
            <a:pathLst>
              <a:path w="954120" h="1001507">
                <a:moveTo>
                  <a:pt x="0" y="0"/>
                </a:moveTo>
                <a:lnTo>
                  <a:pt x="954120" y="0"/>
                </a:lnTo>
                <a:lnTo>
                  <a:pt x="954120" y="1001508"/>
                </a:lnTo>
                <a:lnTo>
                  <a:pt x="0" y="10015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9917" t="-26192" r="-27903" b="-24161"/>
            </a:stretch>
          </a:blipFill>
        </p:spPr>
      </p:sp>
      <p:sp>
        <p:nvSpPr>
          <p:cNvPr id="8" name="Freeform 5"/>
          <p:cNvSpPr/>
          <p:nvPr/>
        </p:nvSpPr>
        <p:spPr>
          <a:xfrm rot="561037">
            <a:off x="7490564" y="5091511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4"/>
          <p:cNvSpPr/>
          <p:nvPr/>
        </p:nvSpPr>
        <p:spPr>
          <a:xfrm flipH="1">
            <a:off x="-424939" y="5002903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77428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9600" y="381000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191000" y="0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8" name="TextBox 7"/>
          <p:cNvSpPr txBox="1"/>
          <p:nvPr/>
        </p:nvSpPr>
        <p:spPr>
          <a:xfrm>
            <a:off x="762000" y="1600200"/>
            <a:ext cx="846864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краевых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 по ЕГЭ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обществознанию</a:t>
            </a:r>
            <a:endParaRPr lang="ru-RU" sz="2400" b="1" dirty="0" smtClean="0"/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тмечены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 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Краснодар, продемонстрировавших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обществознанию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Лицеи: № 4, 64. Гимназии: «Лидер», № 33, 36, 87, 90. СОШ: № 5,  6, 46, 63, 71, 75, 101.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по истории: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17, 37, 65, 75, 76, 89, 93. Лицей № 12. Гимназии № 44, 82,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9765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86820" y="386558"/>
            <a:ext cx="5379960" cy="793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4"/>
              </a:lnSpc>
            </a:pPr>
            <a:r>
              <a:rPr lang="en-US" sz="2499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Вывод. Таким образом, </a:t>
            </a:r>
            <a:r>
              <a:rPr lang="en-US" sz="24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 ЕГЭ-2026 </a:t>
            </a:r>
          </a:p>
          <a:p>
            <a:pPr algn="ctr">
              <a:lnSpc>
                <a:spcPts val="3124"/>
              </a:lnSpc>
            </a:pPr>
            <a:r>
              <a:rPr lang="en-US" sz="24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 обществознанию</a:t>
            </a:r>
            <a:r>
              <a:rPr lang="en-US" sz="2499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наблюдается: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1520" y="1533370"/>
            <a:ext cx="8550950" cy="5160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0D008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1. Увеличение 100-балльников (с 4 человек в 2025 году до 5 в 2026 году);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endParaRPr lang="en-US" sz="1800" b="1">
              <a:solidFill>
                <a:srgbClr val="0D008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2. Увеличение среднего тестового балла в 2026 году на 1,3 по сравнению 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 предыдущим годом (в 2025 - 58,1, а 2025 – 56,8);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endParaRPr lang="en-US" sz="1800" b="1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0D008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3. Увеличение процента выпускников, не прошедших порог успешности по обществознанию, в 2025 году по сравнению с 2026 годом на 1,9% (с 15,7 до 17,6);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endParaRPr lang="en-US" sz="1800" b="1">
              <a:solidFill>
                <a:srgbClr val="0D008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4. Уменьшение процента выпускников, набравших от 42 до 60 баллов, на 5,9% 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 2025 году по сравнению с 2026 годом (с 37, 7 до 43,6);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endParaRPr lang="en-US" sz="1800" b="1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0D008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5. Почти одинаковая численность выпускников, набравших от 61 до 80 баллов.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endParaRPr lang="en-US" sz="1800" b="1">
              <a:solidFill>
                <a:srgbClr val="0D008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6. Увеличение процента выпускников, набравших высокие баллы, на 2,9 % 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 2025 году по сравнению с 2026 годом (9,2 против 12,1);</a:t>
            </a:r>
          </a:p>
          <a:p>
            <a:pPr algn="l">
              <a:lnSpc>
                <a:spcPts val="2250"/>
              </a:lnSpc>
              <a:spcBef>
                <a:spcPct val="0"/>
              </a:spcBef>
            </a:pPr>
            <a:endParaRPr lang="en-US" sz="1800" b="1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250"/>
              </a:lnSpc>
              <a:spcBef>
                <a:spcPct val="0"/>
              </a:spcBef>
            </a:pPr>
            <a:r>
              <a:rPr lang="en-US" sz="1800" b="1">
                <a:solidFill>
                  <a:srgbClr val="0D008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7. Количество 100 балльников увеличилось в 2026 году по сравнению с 2025 годом (в 2025 – 4 человека, в 2026 – 5 человек).</a:t>
            </a:r>
          </a:p>
        </p:txBody>
      </p:sp>
      <p:sp>
        <p:nvSpPr>
          <p:cNvPr id="5" name="Freeform 5"/>
          <p:cNvSpPr/>
          <p:nvPr/>
        </p:nvSpPr>
        <p:spPr>
          <a:xfrm rot="5400000">
            <a:off x="4869485" y="-91913"/>
            <a:ext cx="14630" cy="2926080"/>
          </a:xfrm>
          <a:custGeom>
            <a:avLst/>
            <a:gdLst/>
            <a:ahLst/>
            <a:cxnLst/>
            <a:rect l="l" t="t" r="r" b="b"/>
            <a:pathLst>
              <a:path w="14630" h="2926080">
                <a:moveTo>
                  <a:pt x="0" y="0"/>
                </a:moveTo>
                <a:lnTo>
                  <a:pt x="14630" y="0"/>
                </a:lnTo>
                <a:lnTo>
                  <a:pt x="1463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795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753600" cy="1200574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Сравнительные результаты ЕГЭ по обществознанию</a:t>
            </a:r>
            <a:r>
              <a:rPr lang="ru-RU" altLang="ru-RU" sz="2400" dirty="0">
                <a:solidFill>
                  <a:schemeClr val="hlink"/>
                </a:solidFill>
                <a:latin typeface="Times New Roman" panose="02020603050405020304" pitchFamily="18" charset="0"/>
              </a:rPr>
              <a:t>:</a:t>
            </a:r>
            <a:r>
              <a:rPr lang="ru-RU" altLang="ru-RU" sz="2400" dirty="0">
                <a:latin typeface="Times New Roman" panose="02020603050405020304" pitchFamily="18" charset="0"/>
              </a:rPr>
              <a:t/>
            </a:r>
            <a:br>
              <a:rPr lang="ru-RU" altLang="ru-RU" sz="2400" dirty="0">
                <a:latin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</a:rPr>
              <a:t>Россия, Краснодарский край, город Краснодар</a:t>
            </a:r>
          </a:p>
        </p:txBody>
      </p:sp>
      <p:graphicFrame>
        <p:nvGraphicFramePr>
          <p:cNvPr id="224324" name="Group 6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228112175"/>
              </p:ext>
            </p:extLst>
          </p:nvPr>
        </p:nvGraphicFramePr>
        <p:xfrm>
          <a:off x="0" y="1122681"/>
          <a:ext cx="9716347" cy="5836919"/>
        </p:xfrm>
        <a:graphic>
          <a:graphicData uri="http://schemas.openxmlformats.org/drawingml/2006/table">
            <a:tbl>
              <a:tblPr/>
              <a:tblGrid>
                <a:gridCol w="1261534"/>
                <a:gridCol w="965200"/>
                <a:gridCol w="968587"/>
                <a:gridCol w="1041399"/>
                <a:gridCol w="909321"/>
                <a:gridCol w="921173"/>
                <a:gridCol w="883920"/>
                <a:gridCol w="883920"/>
                <a:gridCol w="958427"/>
                <a:gridCol w="922866"/>
              </a:tblGrid>
              <a:tr h="179725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Терри-тория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Количество, не преодолевших порог успешности в %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Порог успешности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52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72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Россия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20,3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23,0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55,2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53,6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Красн.край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16,6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17,4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55,9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57,7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Краснодар</a:t>
                      </a: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15,7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18,0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56,8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57,5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536" marR="97536" marT="48766" marB="4876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reeform 7"/>
          <p:cNvSpPr/>
          <p:nvPr/>
        </p:nvSpPr>
        <p:spPr>
          <a:xfrm rot="62155">
            <a:off x="7361916" y="5064602"/>
            <a:ext cx="1917025" cy="1912232"/>
          </a:xfrm>
          <a:custGeom>
            <a:avLst/>
            <a:gdLst/>
            <a:ahLst/>
            <a:cxnLst/>
            <a:rect l="l" t="t" r="r" b="b"/>
            <a:pathLst>
              <a:path w="1917025" h="1912232">
                <a:moveTo>
                  <a:pt x="0" y="0"/>
                </a:moveTo>
                <a:lnTo>
                  <a:pt x="1917025" y="0"/>
                </a:lnTo>
                <a:lnTo>
                  <a:pt x="1917025" y="1912232"/>
                </a:lnTo>
                <a:lnTo>
                  <a:pt x="0" y="19122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6"/>
          <p:cNvSpPr/>
          <p:nvPr/>
        </p:nvSpPr>
        <p:spPr>
          <a:xfrm>
            <a:off x="-76200" y="-2894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9917" t="-26192" r="-27903" b="-24161"/>
            </a:stretch>
          </a:blipFill>
        </p:spPr>
      </p:sp>
    </p:spTree>
    <p:extLst>
      <p:ext uri="{BB962C8B-B14F-4D97-AF65-F5344CB8AC3E}">
        <p14:creationId xmlns:p14="http://schemas.microsoft.com/office/powerpoint/2010/main" val="279412197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83909" y="2541797"/>
            <a:ext cx="7985781" cy="147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1"/>
              </a:lnSpc>
            </a:pPr>
            <a:r>
              <a:rPr lang="en-US" sz="53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ИТОГИ ОГЭ - </a:t>
            </a:r>
          </a:p>
          <a:p>
            <a:pPr algn="ctr">
              <a:lnSpc>
                <a:spcPts val="5671"/>
              </a:lnSpc>
            </a:pPr>
            <a:r>
              <a:rPr lang="en-US" sz="53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 обществознанию - 2026</a:t>
            </a:r>
          </a:p>
        </p:txBody>
      </p:sp>
      <p:sp>
        <p:nvSpPr>
          <p:cNvPr id="6" name="Freeform 6"/>
          <p:cNvSpPr/>
          <p:nvPr/>
        </p:nvSpPr>
        <p:spPr>
          <a:xfrm>
            <a:off x="455632" y="5047429"/>
            <a:ext cx="2133236" cy="1946578"/>
          </a:xfrm>
          <a:custGeom>
            <a:avLst/>
            <a:gdLst/>
            <a:ahLst/>
            <a:cxnLst/>
            <a:rect l="l" t="t" r="r" b="b"/>
            <a:pathLst>
              <a:path w="2133236" h="1946578">
                <a:moveTo>
                  <a:pt x="0" y="0"/>
                </a:moveTo>
                <a:lnTo>
                  <a:pt x="2133237" y="0"/>
                </a:lnTo>
                <a:lnTo>
                  <a:pt x="2133237" y="1946578"/>
                </a:lnTo>
                <a:lnTo>
                  <a:pt x="0" y="19465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2155">
            <a:off x="7361916" y="5064602"/>
            <a:ext cx="1917025" cy="1912232"/>
          </a:xfrm>
          <a:custGeom>
            <a:avLst/>
            <a:gdLst/>
            <a:ahLst/>
            <a:cxnLst/>
            <a:rect l="l" t="t" r="r" b="b"/>
            <a:pathLst>
              <a:path w="1917025" h="1912232">
                <a:moveTo>
                  <a:pt x="0" y="0"/>
                </a:moveTo>
                <a:lnTo>
                  <a:pt x="1917025" y="0"/>
                </a:lnTo>
                <a:lnTo>
                  <a:pt x="1917025" y="1912232"/>
                </a:lnTo>
                <a:lnTo>
                  <a:pt x="0" y="19122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7191" y="421341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8"/>
                </a:lnTo>
                <a:lnTo>
                  <a:pt x="0" y="64725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385096" y="674370"/>
            <a:ext cx="2983409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 ОГЭ 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4309" y="1337798"/>
            <a:ext cx="7624981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 ОГЭ в 2026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обществознанию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основной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срок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принимали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участие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8776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выпускника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9-х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классов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131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общеобразовательной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организации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в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том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числе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частных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учреждений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(в 2025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сдавало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9589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человек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119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ОО</a:t>
            </a:r>
            <a:r>
              <a:rPr lang="en-US" sz="19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</a:t>
            </a:r>
            <a:r>
              <a:rPr lang="ru-RU" sz="19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Средняя отметка – 3,35 (в 2025 – 3,5) </a:t>
            </a:r>
            <a:endParaRPr lang="en-US" sz="1900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5663" y="2786385"/>
            <a:ext cx="7062273" cy="294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сдавало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8792</a:t>
            </a:r>
            <a:r>
              <a:rPr lang="en-US" sz="1799" b="1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девятиклассников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человек</a:t>
            </a:r>
            <a:r>
              <a:rPr lang="en-US" sz="17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99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endParaRPr lang="en-US" sz="1799" dirty="0">
              <a:solidFill>
                <a:srgbClr val="1D1D7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10303" y="3499450"/>
            <a:ext cx="4960492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Итоги по городу за 2026 год в основной период</a:t>
            </a:r>
          </a:p>
        </p:txBody>
      </p:sp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1010303" y="4044757"/>
          <a:ext cx="7639584" cy="2409380"/>
        </p:xfrm>
        <a:graphic>
          <a:graphicData uri="http://schemas.openxmlformats.org/drawingml/2006/table">
            <a:tbl>
              <a:tblPr/>
              <a:tblGrid>
                <a:gridCol w="2409851"/>
                <a:gridCol w="1017323"/>
                <a:gridCol w="1260463"/>
                <a:gridCol w="1393085"/>
                <a:gridCol w="1558862"/>
              </a:tblGrid>
              <a:tr h="450041">
                <a:tc rowSpan="2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959"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0-13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баллов</a:t>
                      </a:r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«2»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14-23 баллов 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«3»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24-31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«4»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32-37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баллов</a:t>
                      </a:r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«5»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97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8776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895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3599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3388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894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08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10,2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38,6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10,2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 rot="5400000">
            <a:off x="4898149" y="-220736"/>
            <a:ext cx="14630" cy="2926080"/>
          </a:xfrm>
          <a:custGeom>
            <a:avLst/>
            <a:gdLst/>
            <a:ahLst/>
            <a:cxnLst/>
            <a:rect l="l" t="t" r="r" b="b"/>
            <a:pathLst>
              <a:path w="14630" h="2926080">
                <a:moveTo>
                  <a:pt x="0" y="0"/>
                </a:moveTo>
                <a:lnTo>
                  <a:pt x="14630" y="0"/>
                </a:lnTo>
                <a:lnTo>
                  <a:pt x="1463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6"/>
          <p:cNvSpPr/>
          <p:nvPr/>
        </p:nvSpPr>
        <p:spPr>
          <a:xfrm>
            <a:off x="160795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7191" y="421341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8"/>
                </a:lnTo>
                <a:lnTo>
                  <a:pt x="0" y="64725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731520" y="1311609"/>
          <a:ext cx="8136091" cy="2051017"/>
        </p:xfrm>
        <a:graphic>
          <a:graphicData uri="http://schemas.openxmlformats.org/drawingml/2006/table">
            <a:tbl>
              <a:tblPr/>
              <a:tblGrid>
                <a:gridCol w="2221745"/>
                <a:gridCol w="1426096"/>
                <a:gridCol w="1326639"/>
                <a:gridCol w="1522426"/>
                <a:gridCol w="1639185"/>
              </a:tblGrid>
              <a:tr h="450457">
                <a:tc rowSpan="2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646"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0-13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баллов «2»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14-23 баллов 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«3»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24-31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«4»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32-37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баллов «5»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45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8792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3859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3428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896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45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6,9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43,9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10,2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2528956" y="816943"/>
            <a:ext cx="4695688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Итоги по городу за 2026 год после пересдачи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28883" y="3600450"/>
            <a:ext cx="2941364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Итоги по городу за 2025 год</a:t>
            </a:r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731520" y="4099839"/>
          <a:ext cx="8136090" cy="2163120"/>
        </p:xfrm>
        <a:graphic>
          <a:graphicData uri="http://schemas.openxmlformats.org/drawingml/2006/table">
            <a:tbl>
              <a:tblPr/>
              <a:tblGrid>
                <a:gridCol w="2254897"/>
                <a:gridCol w="1413611"/>
                <a:gridCol w="1502017"/>
                <a:gridCol w="1446763"/>
                <a:gridCol w="1518802"/>
              </a:tblGrid>
              <a:tr h="450312">
                <a:tc rowSpan="2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 них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421"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Общее количество обучающихся, участвовавших в экзамене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0-13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«2»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14-23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«3»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24-31 баллов 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«4»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32-37 баллов</a:t>
                      </a:r>
                      <a:endParaRPr lang="en-US" sz="1100"/>
                    </a:p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«5»</a:t>
                      </a:r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3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9589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1565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4529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2962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533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07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16,30%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47,20%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30,90%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5,60%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Freeform 6"/>
          <p:cNvSpPr/>
          <p:nvPr/>
        </p:nvSpPr>
        <p:spPr>
          <a:xfrm>
            <a:off x="160795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68528" y="314440"/>
            <a:ext cx="9016544" cy="1355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ru-RU" sz="19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</a:t>
            </a:r>
            <a:r>
              <a:rPr lang="en-US" sz="19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Лучшие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ОГЭ-2026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обществознанию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традиционно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endParaRPr lang="ru-RU" sz="1900" b="1" dirty="0" smtClean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660"/>
              </a:lnSpc>
            </a:pPr>
            <a:r>
              <a:rPr lang="en-US" sz="19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следующих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ОО МО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города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Краснодара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: </a:t>
            </a:r>
            <a:r>
              <a:rPr lang="en-US" sz="19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гимназии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23, 36, 82, 92; </a:t>
            </a:r>
            <a:endParaRPr lang="ru-RU" sz="1900" b="1" dirty="0" smtClean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660"/>
              </a:lnSpc>
            </a:pPr>
            <a:r>
              <a:rPr lang="en-US" sz="1900" b="1" dirty="0" err="1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лицеи</a:t>
            </a:r>
            <a:r>
              <a:rPr lang="en-US" sz="19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4, 48, 90;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а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также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№ 109, 7.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А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также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негосударственные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учреждения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: </a:t>
            </a:r>
            <a:r>
              <a:rPr lang="en-US" sz="19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Лидер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9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Эрудит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9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ФК</a:t>
            </a:r>
            <a:r>
              <a:rPr lang="ru-RU" sz="1900" b="1" dirty="0" smtClean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«Краснодар»</a:t>
            </a:r>
            <a:endParaRPr lang="en-US" sz="19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88785" y="1587489"/>
            <a:ext cx="7176031" cy="275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8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1800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136524"/>
              </p:ext>
            </p:extLst>
          </p:nvPr>
        </p:nvGraphicFramePr>
        <p:xfrm>
          <a:off x="685800" y="1862825"/>
          <a:ext cx="8606601" cy="5134770"/>
        </p:xfrm>
        <a:graphic>
          <a:graphicData uri="http://schemas.openxmlformats.org/drawingml/2006/table">
            <a:tbl>
              <a:tblPr/>
              <a:tblGrid>
                <a:gridCol w="720834"/>
                <a:gridCol w="2959410"/>
                <a:gridCol w="2187139"/>
                <a:gridCol w="2739218"/>
              </a:tblGrid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 </a:t>
                      </a:r>
                      <a:endParaRPr lang="en-US" sz="1100" dirty="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 </a:t>
                      </a:r>
                      <a:endParaRPr lang="en-US" sz="1100" dirty="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Средний балл 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 выпускников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82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23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29,9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82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30,5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92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Лицей № 48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28,9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36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29,9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58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Лицей № 90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27,9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27,3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Лицей № 4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27,3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825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ООШ № 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26,9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10. 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Эрудит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29,5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11.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Лидер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29,1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</a:t>
                      </a:r>
                      <a:endParaRPr lang="en-US" sz="1100" dirty="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0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1897" y="6373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88784" y="304801"/>
            <a:ext cx="8096287" cy="1038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Слабые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ОГЭ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обществознанию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(</a:t>
            </a:r>
            <a:r>
              <a:rPr lang="en-US" sz="19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средний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)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показали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этом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году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ОО: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№ 1, 17, 29, 38, 39, 45, 53, 85, 110, 118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них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школы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 29, 45, 53, 85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четвертый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год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показывают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слабые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9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19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88785" y="1686790"/>
            <a:ext cx="7176031" cy="275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8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1800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484879"/>
              </p:ext>
            </p:extLst>
          </p:nvPr>
        </p:nvGraphicFramePr>
        <p:xfrm>
          <a:off x="685799" y="1686787"/>
          <a:ext cx="8497469" cy="5125524"/>
        </p:xfrm>
        <a:graphic>
          <a:graphicData uri="http://schemas.openxmlformats.org/drawingml/2006/table">
            <a:tbl>
              <a:tblPr/>
              <a:tblGrid>
                <a:gridCol w="1140069"/>
                <a:gridCol w="2905500"/>
                <a:gridCol w="2022785"/>
                <a:gridCol w="2429115"/>
              </a:tblGrid>
              <a:tr h="50086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  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 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Средний балл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 выпускников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29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ООШ № 38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17,1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112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45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17,1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17,5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53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17,6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41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118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17,7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39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18,3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85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18,6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17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18,6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44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110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19,3</a:t>
                      </a:r>
                      <a:endParaRPr lang="en-US" sz="110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162</a:t>
                      </a:r>
                      <a:endParaRPr lang="en-US" sz="1100" dirty="0"/>
                    </a:p>
                  </a:txBody>
                  <a:tcPr marL="47625" marR="47625" marT="47625" marB="47625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160795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6005" y="328295"/>
            <a:ext cx="6701591" cy="357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1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Результаты сдачи ОГЭ по обществознанию в 2026 г.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57890" y="1295400"/>
            <a:ext cx="9126428" cy="5562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В ОГЭ в 2026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обществознанию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основной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срок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принимали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участие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8776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выпускника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9-х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классов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131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общеобразовательной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организации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в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том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числе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частных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учреждений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(в 2025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сдавало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9589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человек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119 ОО).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сдавало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8792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девятиклассников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16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человек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r>
              <a:rPr lang="en-US" dirty="0" smtClean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dirty="0">
              <a:solidFill>
                <a:srgbClr val="1D1D7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Средний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балл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городу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обществознанию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9-х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классов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составил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22,7,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2,0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балла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прошлогоднего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результата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(в 2026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22,7, а в 2025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20,7).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средний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балл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увеличился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0,3 и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составил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23,0</a:t>
            </a:r>
            <a:r>
              <a:rPr lang="en-US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А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средняя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стала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2,0 – 3,5 в 2025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а в 2026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равнялась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3,5. А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средняя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осталась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прежней</a:t>
            </a:r>
            <a:r>
              <a:rPr lang="en-US" dirty="0" smtClean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dirty="0">
              <a:solidFill>
                <a:srgbClr val="1D1D7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Процент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полученных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двоек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уменьшился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1,6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раза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16,3 % в 2025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сравнению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10,2% в 2026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И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еще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процент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полученных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двоек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уменьшился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(в 1,5: 6,9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против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10,2</a:t>
            </a:r>
            <a:r>
              <a:rPr lang="en-US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lang="en-US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А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процентное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соотношение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троек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четвёрок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осталось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том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уровне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процентное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соотношение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четвёрок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стало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немного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(«4»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стало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0,5: 3388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против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3428</a:t>
            </a:r>
            <a:r>
              <a:rPr lang="en-US" dirty="0" smtClean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lang="en-US" dirty="0">
              <a:solidFill>
                <a:srgbClr val="1D1D7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процентное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соотношение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трое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стало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260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человек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меньше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43,9%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против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41</a:t>
            </a:r>
            <a:r>
              <a:rPr lang="en-US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%.</a:t>
            </a:r>
            <a:endParaRPr lang="en-US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Пятёрок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стало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2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в 2025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5,6%, а в 2026 – 10,2%.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пересдачи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процентное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соотношение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пятерок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изменилось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стало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две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«5» </a:t>
            </a:r>
            <a:r>
              <a:rPr lang="en-US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больше</a:t>
            </a:r>
            <a:r>
              <a:rPr lang="en-US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5" name="Freeform 5"/>
          <p:cNvSpPr/>
          <p:nvPr/>
        </p:nvSpPr>
        <p:spPr>
          <a:xfrm rot="5400000">
            <a:off x="4792250" y="-644220"/>
            <a:ext cx="14630" cy="2926080"/>
          </a:xfrm>
          <a:custGeom>
            <a:avLst/>
            <a:gdLst/>
            <a:ahLst/>
            <a:cxnLst/>
            <a:rect l="l" t="t" r="r" b="b"/>
            <a:pathLst>
              <a:path w="14630" h="2926080">
                <a:moveTo>
                  <a:pt x="0" y="0"/>
                </a:moveTo>
                <a:lnTo>
                  <a:pt x="14631" y="0"/>
                </a:lnTo>
                <a:lnTo>
                  <a:pt x="14631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795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547553" y="2704143"/>
            <a:ext cx="4686770" cy="1680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9"/>
              </a:lnSpc>
            </a:pPr>
            <a:r>
              <a:rPr lang="en-US" sz="5999" b="1" spc="-17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СПАСИБО </a:t>
            </a:r>
          </a:p>
          <a:p>
            <a:pPr algn="ctr">
              <a:lnSpc>
                <a:spcPts val="6419"/>
              </a:lnSpc>
            </a:pPr>
            <a:r>
              <a:rPr lang="en-US" sz="5999" b="1" spc="-17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за внимание!</a:t>
            </a:r>
          </a:p>
        </p:txBody>
      </p:sp>
      <p:sp>
        <p:nvSpPr>
          <p:cNvPr id="6" name="Freeform 6"/>
          <p:cNvSpPr/>
          <p:nvPr/>
        </p:nvSpPr>
        <p:spPr>
          <a:xfrm>
            <a:off x="489855" y="5258208"/>
            <a:ext cx="1837028" cy="1676288"/>
          </a:xfrm>
          <a:custGeom>
            <a:avLst/>
            <a:gdLst/>
            <a:ahLst/>
            <a:cxnLst/>
            <a:rect l="l" t="t" r="r" b="b"/>
            <a:pathLst>
              <a:path w="1837028" h="1676288">
                <a:moveTo>
                  <a:pt x="0" y="0"/>
                </a:moveTo>
                <a:lnTo>
                  <a:pt x="1837028" y="0"/>
                </a:lnTo>
                <a:lnTo>
                  <a:pt x="1837028" y="1676289"/>
                </a:lnTo>
                <a:lnTo>
                  <a:pt x="0" y="16762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158435" y="5247120"/>
            <a:ext cx="1702722" cy="1698465"/>
          </a:xfrm>
          <a:custGeom>
            <a:avLst/>
            <a:gdLst/>
            <a:ahLst/>
            <a:cxnLst/>
            <a:rect l="l" t="t" r="r" b="b"/>
            <a:pathLst>
              <a:path w="1702722" h="1698465">
                <a:moveTo>
                  <a:pt x="0" y="0"/>
                </a:moveTo>
                <a:lnTo>
                  <a:pt x="1702722" y="0"/>
                </a:lnTo>
                <a:lnTo>
                  <a:pt x="1702722" y="1698465"/>
                </a:lnTo>
                <a:lnTo>
                  <a:pt x="0" y="16984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2757484" y="5248281"/>
            <a:ext cx="1970349" cy="1696142"/>
          </a:xfrm>
          <a:custGeom>
            <a:avLst/>
            <a:gdLst/>
            <a:ahLst/>
            <a:cxnLst/>
            <a:rect l="l" t="t" r="r" b="b"/>
            <a:pathLst>
              <a:path w="1970349" h="1696142">
                <a:moveTo>
                  <a:pt x="1970350" y="0"/>
                </a:moveTo>
                <a:lnTo>
                  <a:pt x="0" y="0"/>
                </a:lnTo>
                <a:lnTo>
                  <a:pt x="0" y="1696143"/>
                </a:lnTo>
                <a:lnTo>
                  <a:pt x="1970350" y="1696143"/>
                </a:lnTo>
                <a:lnTo>
                  <a:pt x="197035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69562">
            <a:off x="7376198" y="5253553"/>
            <a:ext cx="2074584" cy="1685599"/>
          </a:xfrm>
          <a:custGeom>
            <a:avLst/>
            <a:gdLst/>
            <a:ahLst/>
            <a:cxnLst/>
            <a:rect l="l" t="t" r="r" b="b"/>
            <a:pathLst>
              <a:path w="2074584" h="1685599">
                <a:moveTo>
                  <a:pt x="0" y="0"/>
                </a:moveTo>
                <a:lnTo>
                  <a:pt x="2074583" y="0"/>
                </a:lnTo>
                <a:lnTo>
                  <a:pt x="2074583" y="1685599"/>
                </a:lnTo>
                <a:lnTo>
                  <a:pt x="0" y="168559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27654" y="2384210"/>
            <a:ext cx="6926567" cy="177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1"/>
              </a:lnSpc>
            </a:pPr>
            <a:r>
              <a:rPr lang="en-US" sz="5742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ИТОГИ  </a:t>
            </a:r>
            <a:r>
              <a:rPr lang="ru-RU" sz="5742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ГИА</a:t>
            </a:r>
            <a:endParaRPr lang="en-US" sz="5742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6891"/>
              </a:lnSpc>
            </a:pPr>
            <a:r>
              <a:rPr lang="en-US" sz="5742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5742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ИСТОРИИ – 2026</a:t>
            </a:r>
          </a:p>
        </p:txBody>
      </p:sp>
    </p:spTree>
    <p:extLst>
      <p:ext uri="{BB962C8B-B14F-4D97-AF65-F5344CB8AC3E}">
        <p14:creationId xmlns:p14="http://schemas.microsoft.com/office/powerpoint/2010/main" val="372668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27654" y="2384210"/>
            <a:ext cx="6926567" cy="177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1"/>
              </a:lnSpc>
            </a:pPr>
            <a:r>
              <a:rPr lang="en-US" sz="5742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ИТОГИ </a:t>
            </a:r>
            <a:r>
              <a:rPr lang="ru-RU" sz="5742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ЕГЭ</a:t>
            </a:r>
            <a:endParaRPr lang="en-US" sz="5742" b="1" dirty="0">
              <a:solidFill>
                <a:srgbClr val="1D1D7D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6891"/>
              </a:lnSpc>
            </a:pPr>
            <a:r>
              <a:rPr lang="en-US" sz="5742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5742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ИСТОРИИ – 2026</a:t>
            </a:r>
          </a:p>
        </p:txBody>
      </p:sp>
    </p:spTree>
    <p:extLst>
      <p:ext uri="{BB962C8B-B14F-4D97-AF65-F5344CB8AC3E}">
        <p14:creationId xmlns:p14="http://schemas.microsoft.com/office/powerpoint/2010/main" val="1002030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16125" y="548555"/>
            <a:ext cx="2949625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 ЕГЭ 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8578" y="1030521"/>
            <a:ext cx="7595178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 2026 году в ЕГЭ по истории принимали участие </a:t>
            </a:r>
            <a:r>
              <a:rPr lang="en-US" sz="20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1101</a:t>
            </a:r>
            <a:r>
              <a:rPr lang="en-US" sz="20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году 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из </a:t>
            </a:r>
            <a:r>
              <a:rPr lang="en-US" sz="20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122</a:t>
            </a:r>
            <a:r>
              <a:rPr lang="en-US" sz="20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общеобразовательных организаций (в 2025 году сдавало </a:t>
            </a:r>
            <a:r>
              <a:rPr lang="en-US" sz="20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1094</a:t>
            </a:r>
            <a:r>
              <a:rPr lang="en-US" sz="20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выпускников 11-х классов из </a:t>
            </a:r>
            <a:r>
              <a:rPr lang="en-US" sz="20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114 </a:t>
            </a:r>
            <a:r>
              <a:rPr lang="en-US" sz="20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ОО, в том числе 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 частных учреждений).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09961" y="2533009"/>
            <a:ext cx="6333679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</a:t>
            </a:r>
            <a:r>
              <a:rPr lang="en-US" sz="20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отметок</a:t>
            </a:r>
            <a:r>
              <a:rPr lang="en-US" sz="20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распределились</a:t>
            </a:r>
            <a:r>
              <a:rPr lang="en-US" sz="20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smtClean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так:</a:t>
            </a:r>
            <a:endParaRPr lang="en-US" sz="2000" dirty="0">
              <a:solidFill>
                <a:srgbClr val="1D1D7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635475" y="2991479"/>
            <a:ext cx="482650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2025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635475" y="4843323"/>
            <a:ext cx="482650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b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2026</a:t>
            </a:r>
          </a:p>
        </p:txBody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720887" y="5185588"/>
          <a:ext cx="8290560" cy="1480215"/>
        </p:xfrm>
        <a:graphic>
          <a:graphicData uri="http://schemas.openxmlformats.org/drawingml/2006/table">
            <a:tbl>
              <a:tblPr/>
              <a:tblGrid>
                <a:gridCol w="1849792"/>
                <a:gridCol w="1466432"/>
                <a:gridCol w="1658112"/>
                <a:gridCol w="1658112"/>
                <a:gridCol w="1658112"/>
              </a:tblGrid>
              <a:tr h="496909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0-32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33-60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61-80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81-100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539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отметок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538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321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162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76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7,30%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48,90%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29,20%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14,70%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720887" y="3371844"/>
          <a:ext cx="8290560" cy="1404806"/>
        </p:xfrm>
        <a:graphic>
          <a:graphicData uri="http://schemas.openxmlformats.org/drawingml/2006/table">
            <a:tbl>
              <a:tblPr/>
              <a:tblGrid>
                <a:gridCol w="1860441"/>
                <a:gridCol w="1455783"/>
                <a:gridCol w="1658112"/>
                <a:gridCol w="1658112"/>
                <a:gridCol w="1658112"/>
              </a:tblGrid>
              <a:tr h="451749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Баллов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0-32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33-60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61-80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81-100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146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отметок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73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534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347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140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911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6,70%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48,80%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31,70%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12,80%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 rot="5400000">
            <a:off x="4858852" y="-420785"/>
            <a:ext cx="14630" cy="2926080"/>
          </a:xfrm>
          <a:custGeom>
            <a:avLst/>
            <a:gdLst/>
            <a:ahLst/>
            <a:cxnLst/>
            <a:rect l="l" t="t" r="r" b="b"/>
            <a:pathLst>
              <a:path w="14630" h="2926080">
                <a:moveTo>
                  <a:pt x="0" y="0"/>
                </a:moveTo>
                <a:lnTo>
                  <a:pt x="14631" y="0"/>
                </a:lnTo>
                <a:lnTo>
                  <a:pt x="14631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6"/>
          <p:cNvSpPr/>
          <p:nvPr/>
        </p:nvSpPr>
        <p:spPr>
          <a:xfrm>
            <a:off x="-76200" y="-2894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68528" y="286339"/>
            <a:ext cx="9016544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</a:pP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                   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Высокие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ЕГЭ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истории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среднему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баллу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</a:t>
            </a:r>
          </a:p>
          <a:p>
            <a:pPr algn="ctr">
              <a:lnSpc>
                <a:spcPts val="2480"/>
              </a:lnSpc>
            </a:pP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                        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показывали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ОО: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гимназии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33, 36;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лицей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№ 64; СОШ № 58, 63, 90, 96, 99, 103; КМШ,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Эрудит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Новатор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Лидер</a:t>
            </a:r>
            <a:endParaRPr lang="en-US" sz="2000" b="1" dirty="0">
              <a:solidFill>
                <a:srgbClr val="FF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43006" y="1342979"/>
            <a:ext cx="7467587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5"/>
              </a:lnSpc>
            </a:pPr>
            <a:r>
              <a:rPr lang="en-US" sz="190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Общеобразовательные организации, показавшие </a:t>
            </a:r>
            <a:r>
              <a:rPr lang="en-US" sz="19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высокий</a:t>
            </a:r>
            <a:r>
              <a:rPr lang="en-US" sz="190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средний балл: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608813"/>
              </p:ext>
            </p:extLst>
          </p:nvPr>
        </p:nvGraphicFramePr>
        <p:xfrm>
          <a:off x="631962" y="1791436"/>
          <a:ext cx="8501083" cy="5365209"/>
        </p:xfrm>
        <a:graphic>
          <a:graphicData uri="http://schemas.openxmlformats.org/drawingml/2006/table">
            <a:tbl>
              <a:tblPr/>
              <a:tblGrid>
                <a:gridCol w="765165"/>
                <a:gridCol w="3272697"/>
                <a:gridCol w="2416776"/>
                <a:gridCol w="177800"/>
                <a:gridCol w="1868645"/>
              </a:tblGrid>
              <a:tr h="41054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Средний балл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выпускников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КМШ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Эрудит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63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81,6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Новатор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81,6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58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33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75,8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09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36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Лидер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75,1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Лицей № 90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96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73,6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38"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Лицей № 64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71,8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endParaRPr lang="en-US" sz="1100" dirty="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443923" y="11702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034" y="430306"/>
            <a:ext cx="8605807" cy="6472518"/>
          </a:xfrm>
          <a:custGeom>
            <a:avLst/>
            <a:gdLst/>
            <a:ahLst/>
            <a:cxnLst/>
            <a:rect l="l" t="t" r="r" b="b"/>
            <a:pathLst>
              <a:path w="8605807" h="6472518">
                <a:moveTo>
                  <a:pt x="0" y="0"/>
                </a:moveTo>
                <a:lnTo>
                  <a:pt x="8605808" y="0"/>
                </a:lnTo>
                <a:lnTo>
                  <a:pt x="8605808" y="6472517"/>
                </a:lnTo>
                <a:lnTo>
                  <a:pt x="0" y="6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9533" y="-1108082"/>
            <a:ext cx="1994533" cy="3076775"/>
          </a:xfrm>
          <a:custGeom>
            <a:avLst/>
            <a:gdLst/>
            <a:ahLst/>
            <a:cxnLst/>
            <a:rect l="l" t="t" r="r" b="b"/>
            <a:pathLst>
              <a:path w="1994533" h="3076775">
                <a:moveTo>
                  <a:pt x="0" y="0"/>
                </a:moveTo>
                <a:lnTo>
                  <a:pt x="1994534" y="0"/>
                </a:lnTo>
                <a:lnTo>
                  <a:pt x="1994534" y="3076775"/>
                </a:lnTo>
                <a:lnTo>
                  <a:pt x="0" y="3076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286" r="-13286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9116" y="5045116"/>
            <a:ext cx="2637077" cy="2270084"/>
          </a:xfrm>
          <a:custGeom>
            <a:avLst/>
            <a:gdLst/>
            <a:ahLst/>
            <a:cxnLst/>
            <a:rect l="l" t="t" r="r" b="b"/>
            <a:pathLst>
              <a:path w="2637077" h="2270084">
                <a:moveTo>
                  <a:pt x="2637077" y="0"/>
                </a:moveTo>
                <a:lnTo>
                  <a:pt x="0" y="0"/>
                </a:lnTo>
                <a:lnTo>
                  <a:pt x="0" y="2270084"/>
                </a:lnTo>
                <a:lnTo>
                  <a:pt x="2637077" y="2270084"/>
                </a:lnTo>
                <a:lnTo>
                  <a:pt x="26370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61037">
            <a:off x="6871615" y="4983540"/>
            <a:ext cx="2720491" cy="2210399"/>
          </a:xfrm>
          <a:custGeom>
            <a:avLst/>
            <a:gdLst/>
            <a:ahLst/>
            <a:cxnLst/>
            <a:rect l="l" t="t" r="r" b="b"/>
            <a:pathLst>
              <a:path w="2720491" h="2210399">
                <a:moveTo>
                  <a:pt x="0" y="0"/>
                </a:moveTo>
                <a:lnTo>
                  <a:pt x="2720491" y="0"/>
                </a:lnTo>
                <a:lnTo>
                  <a:pt x="2720491" y="2210399"/>
                </a:lnTo>
                <a:lnTo>
                  <a:pt x="0" y="2210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77340" y="220066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917" t="-26192" r="-27903" b="-24161"/>
            </a:stretch>
          </a:blipFill>
        </p:spPr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980" y="2997200"/>
            <a:ext cx="7641639" cy="1320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05000" y="2057400"/>
            <a:ext cx="754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СТОБАЛЛЬНИКИ ПО ЕГЭ по ИСТОРИИ в 2026 году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02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281" y="117026"/>
            <a:ext cx="9415037" cy="7081148"/>
          </a:xfrm>
          <a:custGeom>
            <a:avLst/>
            <a:gdLst/>
            <a:ahLst/>
            <a:cxnLst/>
            <a:rect l="l" t="t" r="r" b="b"/>
            <a:pathLst>
              <a:path w="9415037" h="7081148">
                <a:moveTo>
                  <a:pt x="0" y="0"/>
                </a:moveTo>
                <a:lnTo>
                  <a:pt x="9415038" y="0"/>
                </a:lnTo>
                <a:lnTo>
                  <a:pt x="9415038" y="7081148"/>
                </a:lnTo>
                <a:lnTo>
                  <a:pt x="0" y="7081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6479" b="-164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20998" y="526357"/>
            <a:ext cx="8748818" cy="637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</a:pPr>
            <a:r>
              <a:rPr lang="ru-RU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              </a:t>
            </a:r>
            <a:r>
              <a:rPr lang="en-US" sz="2000" b="1" dirty="0" err="1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Низкие</a:t>
            </a:r>
            <a:r>
              <a:rPr lang="en-US" sz="2000" b="1" dirty="0" smtClean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результаты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000" b="1" dirty="0" err="1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показали</a:t>
            </a:r>
            <a:r>
              <a:rPr lang="en-US" sz="2000" b="1" dirty="0">
                <a:solidFill>
                  <a:srgbClr val="1D1D7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ОО: </a:t>
            </a:r>
            <a:r>
              <a:rPr lang="en-US" sz="2000" b="1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СОШ № 18ф, 45, 49, 75ф, 79ф, 102ф,106ф, 112, 116, 118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8398" y="1291042"/>
            <a:ext cx="7382526" cy="607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5"/>
              </a:lnSpc>
            </a:pPr>
            <a:r>
              <a:rPr lang="en-US" sz="19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00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Общеобразовательные</a:t>
            </a:r>
            <a:r>
              <a:rPr lang="en-US" sz="19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00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организации</a:t>
            </a:r>
            <a:r>
              <a:rPr lang="en-US" sz="19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МО </a:t>
            </a:r>
            <a:r>
              <a:rPr lang="en-US" sz="1900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город</a:t>
            </a:r>
            <a:r>
              <a:rPr lang="en-US" sz="19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Краснодар, </a:t>
            </a:r>
            <a:r>
              <a:rPr lang="en-US" sz="1900" dirty="0" err="1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показавшие</a:t>
            </a:r>
            <a:r>
              <a:rPr lang="en-US" sz="19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низкий</a:t>
            </a:r>
            <a:r>
              <a:rPr lang="ru-RU" sz="19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средний</a:t>
            </a:r>
            <a:r>
              <a:rPr lang="en-US" sz="19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балл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ЕГЭ </a:t>
            </a:r>
            <a:r>
              <a:rPr lang="en-US" sz="1900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истории</a:t>
            </a:r>
            <a:r>
              <a:rPr lang="en-US" sz="1900" dirty="0">
                <a:solidFill>
                  <a:srgbClr val="1D1D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1158398" y="2053821"/>
          <a:ext cx="7436803" cy="4937097"/>
        </p:xfrm>
        <a:graphic>
          <a:graphicData uri="http://schemas.openxmlformats.org/drawingml/2006/table">
            <a:tbl>
              <a:tblPr/>
              <a:tblGrid>
                <a:gridCol w="796787"/>
                <a:gridCol w="2639369"/>
                <a:gridCol w="1979022"/>
                <a:gridCol w="2021625"/>
              </a:tblGrid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№/№  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ОО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Средний балл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Кол-во выпускников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79ф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№ 18ф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49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45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38,8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112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39,5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118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40,9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102ф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41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116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41,2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106ф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41,6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82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СОШ № 75ф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lang="en-US" sz="1100"/>
                    </a:p>
                  </a:txBody>
                  <a:tcPr marL="76200" marR="76200" marT="76200" marB="76200" anchor="ctr">
                    <a:lnL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6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244436" y="89537"/>
            <a:ext cx="1198920" cy="1258465"/>
          </a:xfrm>
          <a:custGeom>
            <a:avLst/>
            <a:gdLst/>
            <a:ahLst/>
            <a:cxnLst/>
            <a:rect l="l" t="t" r="r" b="b"/>
            <a:pathLst>
              <a:path w="1198920" h="1258465">
                <a:moveTo>
                  <a:pt x="0" y="0"/>
                </a:moveTo>
                <a:lnTo>
                  <a:pt x="1198920" y="0"/>
                </a:lnTo>
                <a:lnTo>
                  <a:pt x="1198920" y="1258466"/>
                </a:lnTo>
                <a:lnTo>
                  <a:pt x="0" y="125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7" t="-26192" r="-27903" b="-24161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3615</Words>
  <Application>Microsoft Office PowerPoint</Application>
  <PresentationFormat>Произвольный</PresentationFormat>
  <Paragraphs>966</Paragraphs>
  <Slides>39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Times New Roman</vt:lpstr>
      <vt:lpstr>Times New Roman Italics</vt:lpstr>
      <vt:lpstr>Times New Roman Bold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Сравнительные результаты ЕГЭ по истории : Россия, Краснодарский край, город Краснодар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Сравнительные результаты ЕГЭ по обществознанию: Россия, Краснодарский край, город Краснодар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1. 2. 3. 4.</dc:title>
  <dc:creator>Антипова</dc:creator>
  <cp:lastModifiedBy>пк3</cp:lastModifiedBy>
  <cp:revision>63</cp:revision>
  <cp:lastPrinted>2026-08-27T10:48:58Z</cp:lastPrinted>
  <dcterms:created xsi:type="dcterms:W3CDTF">2006-08-16T00:00:00Z</dcterms:created>
  <dcterms:modified xsi:type="dcterms:W3CDTF">2026-08-27T10:49:16Z</dcterms:modified>
  <dc:identifier>DAHSJlmu2ss</dc:identifier>
</cp:coreProperties>
</file>