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9" r:id="rId13"/>
    <p:sldId id="262" r:id="rId14"/>
    <p:sldId id="263" r:id="rId15"/>
    <p:sldId id="276" r:id="rId16"/>
    <p:sldId id="277" r:id="rId17"/>
    <p:sldId id="264" r:id="rId18"/>
    <p:sldId id="274" r:id="rId19"/>
    <p:sldId id="275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Century Gothic"/>
              </a:rPr>
              <a:t>Для перемещения страницы щёлкните мышью</a:t>
            </a:r>
          </a:p>
        </p:txBody>
      </p:sp>
      <p:sp>
        <p:nvSpPr>
          <p:cNvPr id="59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59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595" name="PlaceHolder 4"/>
          <p:cNvSpPr>
            <a:spLocks noGrp="1"/>
          </p:cNvSpPr>
          <p:nvPr>
            <p:ph type="dt" idx="5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596" name="PlaceHolder 5"/>
          <p:cNvSpPr>
            <a:spLocks noGrp="1"/>
          </p:cNvSpPr>
          <p:nvPr>
            <p:ph type="ftr" idx="5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97" name="PlaceHolder 6"/>
          <p:cNvSpPr>
            <a:spLocks noGrp="1"/>
          </p:cNvSpPr>
          <p:nvPr>
            <p:ph type="sldNum" idx="5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724E903-A04E-4FBE-82B9-8AB10A24CBFB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724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6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sldNum" idx="5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E38251D-65B0-4B53-8397-E3A64FD4AABB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PlaceHolder 3"/>
          <p:cNvSpPr>
            <a:spLocks noGrp="1"/>
          </p:cNvSpPr>
          <p:nvPr>
            <p:ph type="sldNum" idx="5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D12417B-8105-4DA9-986E-A654468762BA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3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6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942560" y="2514600"/>
            <a:ext cx="6600240" cy="226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5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54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dt" idx="1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ftr" idx="2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Freeform 8"/>
          <p:cNvSpPr/>
          <p:nvPr/>
        </p:nvSpPr>
        <p:spPr>
          <a:xfrm>
            <a:off x="-31680" y="4321080"/>
            <a:ext cx="1395000" cy="781560"/>
          </a:xfrm>
          <a:custGeom>
            <a:avLst/>
            <a:gdLst>
              <a:gd name="textAreaLeft" fmla="*/ 0 w 1395000"/>
              <a:gd name="textAreaRight" fmla="*/ 1395360 w 1395000"/>
              <a:gd name="textAreaTop" fmla="*/ 0 h 781560"/>
              <a:gd name="textAreaBottom" fmla="*/ 781920 h 781560"/>
            </a:gdLst>
            <a:ahLst/>
            <a:cxnLst/>
            <a:rect l="textAreaLeft" t="textAreaTop" r="textAreaRight" b="textAreaBottom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sldNum" idx="3"/>
          </p:nvPr>
        </p:nvSpPr>
        <p:spPr>
          <a:xfrm>
            <a:off x="423360" y="45295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F59445-B8FC-4AA9-9FA3-EFDEFD405271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316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7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8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9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0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1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2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3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4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5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6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7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28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329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0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1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2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3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4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5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6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7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8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9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0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41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2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1942560" y="2133720"/>
            <a:ext cx="6591600" cy="377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345" name="PlaceHolder 3"/>
          <p:cNvSpPr>
            <a:spLocks noGrp="1"/>
          </p:cNvSpPr>
          <p:nvPr>
            <p:ph type="dt" idx="28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" name="PlaceHolder 4"/>
          <p:cNvSpPr>
            <a:spLocks noGrp="1"/>
          </p:cNvSpPr>
          <p:nvPr>
            <p:ph type="ftr" idx="29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47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PlaceHolder 5"/>
          <p:cNvSpPr>
            <a:spLocks noGrp="1"/>
          </p:cNvSpPr>
          <p:nvPr>
            <p:ph type="sldNum" idx="30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3FAE4AE-F12C-4C55-9E35-01135113639A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" name="Номер слайда 5"/>
          <p:cNvSpPr/>
          <p:nvPr/>
        </p:nvSpPr>
        <p:spPr>
          <a:xfrm>
            <a:off x="6705720" y="6508800"/>
            <a:ext cx="2133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ru-RU" sz="1200" b="0" u="none" strike="noStrike">
              <a:solidFill>
                <a:schemeClr val="accent1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351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2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3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4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5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6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7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8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9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0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1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2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3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364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5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6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7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8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9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0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1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2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3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4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5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76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7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1942560" y="2074680"/>
            <a:ext cx="6591600" cy="146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0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1942560" y="3581280"/>
            <a:ext cx="659160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dt" idx="31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 type="ftr" idx="32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82" name="Freeform 11"/>
          <p:cNvSpPr/>
          <p:nvPr/>
        </p:nvSpPr>
        <p:spPr>
          <a:xfrm flipV="1">
            <a:off x="0" y="31665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5"/>
          <p:cNvSpPr>
            <a:spLocks noGrp="1"/>
          </p:cNvSpPr>
          <p:nvPr>
            <p:ph type="sldNum" idx="33"/>
          </p:nvPr>
        </p:nvSpPr>
        <p:spPr>
          <a:xfrm>
            <a:off x="511200" y="32443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71CE0F1-ECDE-405A-A87B-992DC90E430A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385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6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7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8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9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0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1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2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3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4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5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6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97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398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9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0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1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2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3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4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5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6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7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8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9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10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1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1942560" y="2136600"/>
            <a:ext cx="3197160" cy="376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414" name="PlaceHolder 3"/>
          <p:cNvSpPr>
            <a:spLocks noGrp="1"/>
          </p:cNvSpPr>
          <p:nvPr>
            <p:ph type="body"/>
          </p:nvPr>
        </p:nvSpPr>
        <p:spPr>
          <a:xfrm>
            <a:off x="5337360" y="2136600"/>
            <a:ext cx="3196800" cy="376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415" name="PlaceHolder 4"/>
          <p:cNvSpPr>
            <a:spLocks noGrp="1"/>
          </p:cNvSpPr>
          <p:nvPr>
            <p:ph type="dt" idx="34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" name="PlaceHolder 5"/>
          <p:cNvSpPr>
            <a:spLocks noGrp="1"/>
          </p:cNvSpPr>
          <p:nvPr>
            <p:ph type="ftr" idx="35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17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PlaceHolder 6"/>
          <p:cNvSpPr>
            <a:spLocks noGrp="1"/>
          </p:cNvSpPr>
          <p:nvPr>
            <p:ph type="sldNum" idx="36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E50AF58-844F-469D-8CED-6298432FB3D0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420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1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2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3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4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5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6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7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8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9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0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1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32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433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4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5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6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7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8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9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0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1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2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3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4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45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6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2265480" y="2226600"/>
            <a:ext cx="287424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1942560" y="2802960"/>
            <a:ext cx="3197160" cy="310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5656320" y="2223360"/>
            <a:ext cx="28728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451" name="PlaceHolder 5"/>
          <p:cNvSpPr>
            <a:spLocks noGrp="1"/>
          </p:cNvSpPr>
          <p:nvPr>
            <p:ph type="body"/>
          </p:nvPr>
        </p:nvSpPr>
        <p:spPr>
          <a:xfrm>
            <a:off x="5333760" y="2799720"/>
            <a:ext cx="3195360" cy="310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452" name="PlaceHolder 6"/>
          <p:cNvSpPr>
            <a:spLocks noGrp="1"/>
          </p:cNvSpPr>
          <p:nvPr>
            <p:ph type="dt" idx="37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3" name="PlaceHolder 7"/>
          <p:cNvSpPr>
            <a:spLocks noGrp="1"/>
          </p:cNvSpPr>
          <p:nvPr>
            <p:ph type="ftr" idx="38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54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PlaceHolder 8"/>
          <p:cNvSpPr>
            <a:spLocks noGrp="1"/>
          </p:cNvSpPr>
          <p:nvPr>
            <p:ph type="sldNum" idx="39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37452B0-DE80-4DD1-86A4-F0F4284B3308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457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8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9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0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1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2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3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4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5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6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7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8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69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470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1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2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3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4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5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6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7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8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9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0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1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82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3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 type="dt" idx="40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ftr" idx="41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87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 type="sldNum" idx="42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1D5E0AA-B863-46C0-9C98-0DD3C9ADCD22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491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2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3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4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5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6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7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8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9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0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1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2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03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504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5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6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7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8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9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0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1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2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3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4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5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16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7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PlaceHolder 1"/>
          <p:cNvSpPr>
            <a:spLocks noGrp="1"/>
          </p:cNvSpPr>
          <p:nvPr>
            <p:ph type="dt" idx="43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ftr" idx="44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20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sldNum" idx="45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DABB027-20F2-4EB1-B021-E73F95376D16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523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4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5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6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7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8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9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0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1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2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3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4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35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536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7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8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9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0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1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2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3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4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5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6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7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48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9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1942560" y="446040"/>
            <a:ext cx="2629080" cy="97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551" name="PlaceHolder 2"/>
          <p:cNvSpPr>
            <a:spLocks noGrp="1"/>
          </p:cNvSpPr>
          <p:nvPr>
            <p:ph type="body"/>
          </p:nvPr>
        </p:nvSpPr>
        <p:spPr>
          <a:xfrm>
            <a:off x="4743360" y="446040"/>
            <a:ext cx="3790440" cy="541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552" name="PlaceHolder 3"/>
          <p:cNvSpPr>
            <a:spLocks noGrp="1"/>
          </p:cNvSpPr>
          <p:nvPr>
            <p:ph type="body"/>
          </p:nvPr>
        </p:nvSpPr>
        <p:spPr>
          <a:xfrm>
            <a:off x="1942560" y="1598760"/>
            <a:ext cx="2629080" cy="4262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553" name="PlaceHolder 4"/>
          <p:cNvSpPr>
            <a:spLocks noGrp="1"/>
          </p:cNvSpPr>
          <p:nvPr>
            <p:ph type="dt" idx="46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4" name="PlaceHolder 5"/>
          <p:cNvSpPr>
            <a:spLocks noGrp="1"/>
          </p:cNvSpPr>
          <p:nvPr>
            <p:ph type="ftr" idx="47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55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PlaceHolder 6"/>
          <p:cNvSpPr>
            <a:spLocks noGrp="1"/>
          </p:cNvSpPr>
          <p:nvPr>
            <p:ph type="sldNum" idx="48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731D94D-0642-46AE-B890-98F4E1BF9769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558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9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0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1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2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3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4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5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6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7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8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9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70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571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2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3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4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5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6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7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8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9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0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1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2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83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84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1942560" y="4800600"/>
            <a:ext cx="659160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1942560" y="635040"/>
            <a:ext cx="6591600" cy="3854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/>
                </a:solidFill>
                <a:effectLst/>
                <a:uFillTx/>
                <a:latin typeface="Century Gothic"/>
              </a:rPr>
              <a:t>Вставка рисунка</a:t>
            </a:r>
            <a:endParaRPr lang="ru-RU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87" name="PlaceHolder 3"/>
          <p:cNvSpPr>
            <a:spLocks noGrp="1"/>
          </p:cNvSpPr>
          <p:nvPr>
            <p:ph type="body"/>
          </p:nvPr>
        </p:nvSpPr>
        <p:spPr>
          <a:xfrm>
            <a:off x="1942560" y="5367240"/>
            <a:ext cx="6591600" cy="49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588" name="PlaceHolder 4"/>
          <p:cNvSpPr>
            <a:spLocks noGrp="1"/>
          </p:cNvSpPr>
          <p:nvPr>
            <p:ph type="dt" idx="49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9" name="PlaceHolder 5"/>
          <p:cNvSpPr>
            <a:spLocks noGrp="1"/>
          </p:cNvSpPr>
          <p:nvPr>
            <p:ph type="ftr" idx="50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90" name="Freeform 11"/>
          <p:cNvSpPr/>
          <p:nvPr/>
        </p:nvSpPr>
        <p:spPr>
          <a:xfrm flipV="1">
            <a:off x="0" y="49107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6"/>
          <p:cNvSpPr>
            <a:spLocks noGrp="1"/>
          </p:cNvSpPr>
          <p:nvPr>
            <p:ph type="sldNum" idx="51"/>
          </p:nvPr>
        </p:nvSpPr>
        <p:spPr>
          <a:xfrm>
            <a:off x="511200" y="49831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75FAA09-24F2-4CDF-9967-345CDDFE3E2F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подпись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37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50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9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0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1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3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942560" y="609480"/>
            <a:ext cx="6591600" cy="311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942560" y="4354200"/>
            <a:ext cx="6591600" cy="155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dt" idx="4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5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8" name="Freeform 11"/>
          <p:cNvSpPr/>
          <p:nvPr/>
        </p:nvSpPr>
        <p:spPr>
          <a:xfrm flipV="1">
            <a:off x="0" y="31665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sldNum" idx="6"/>
          </p:nvPr>
        </p:nvSpPr>
        <p:spPr>
          <a:xfrm>
            <a:off x="511200" y="32443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A98FD75-B818-437F-BFB9-659745B0438F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итата с подписью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71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2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9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1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2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3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84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9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0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1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6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7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2188080" y="609480"/>
            <a:ext cx="610920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2415960" y="3505320"/>
            <a:ext cx="5653440" cy="3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>
                    <a:lumMod val="50000"/>
                    <a:lumOff val="50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1942560" y="4354200"/>
            <a:ext cx="6591600" cy="155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dt" idx="7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ftr" idx="8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3" name="Freeform 11"/>
          <p:cNvSpPr/>
          <p:nvPr/>
        </p:nvSpPr>
        <p:spPr>
          <a:xfrm flipV="1">
            <a:off x="0" y="31665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6"/>
          <p:cNvSpPr>
            <a:spLocks noGrp="1"/>
          </p:cNvSpPr>
          <p:nvPr>
            <p:ph type="sldNum" idx="9"/>
          </p:nvPr>
        </p:nvSpPr>
        <p:spPr>
          <a:xfrm>
            <a:off x="511200" y="32443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4F22AC3-049E-480B-989C-44358A646482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TextBox 13"/>
          <p:cNvSpPr/>
          <p:nvPr/>
        </p:nvSpPr>
        <p:spPr>
          <a:xfrm>
            <a:off x="1808280" y="648000"/>
            <a:ext cx="45684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“</a:t>
            </a:r>
            <a:endParaRPr lang="ru-RU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4"/>
          <p:cNvSpPr/>
          <p:nvPr/>
        </p:nvSpPr>
        <p:spPr>
          <a:xfrm>
            <a:off x="8169480" y="2905200"/>
            <a:ext cx="45684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”</a:t>
            </a:r>
            <a:endParaRPr lang="ru-RU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арточка имени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108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4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5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6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7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8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9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0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21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7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8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1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2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3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4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42560" y="2438280"/>
            <a:ext cx="6591600" cy="2724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942560" y="5181480"/>
            <a:ext cx="659160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dt" idx="10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ftr" idx="11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39" name="Freeform 11"/>
          <p:cNvSpPr/>
          <p:nvPr/>
        </p:nvSpPr>
        <p:spPr>
          <a:xfrm flipV="1">
            <a:off x="0" y="49107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sldNum" idx="12"/>
          </p:nvPr>
        </p:nvSpPr>
        <p:spPr>
          <a:xfrm>
            <a:off x="511200" y="49831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63D38A5-9AC1-4625-BC56-CB1A5A0B9C17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итата карточки имени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142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5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6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7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8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9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0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1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2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3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4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55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6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7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8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9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0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1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2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3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4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5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6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67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8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188080" y="609480"/>
            <a:ext cx="610920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942560" y="4343400"/>
            <a:ext cx="668808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1942560" y="5181480"/>
            <a:ext cx="668808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dt" idx="13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3" name="PlaceHolder 5"/>
          <p:cNvSpPr>
            <a:spLocks noGrp="1"/>
          </p:cNvSpPr>
          <p:nvPr>
            <p:ph type="ftr" idx="14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74" name="Freeform 11"/>
          <p:cNvSpPr/>
          <p:nvPr/>
        </p:nvSpPr>
        <p:spPr>
          <a:xfrm flipV="1">
            <a:off x="0" y="49107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PlaceHolder 6"/>
          <p:cNvSpPr>
            <a:spLocks noGrp="1"/>
          </p:cNvSpPr>
          <p:nvPr>
            <p:ph type="sldNum" idx="15"/>
          </p:nvPr>
        </p:nvSpPr>
        <p:spPr>
          <a:xfrm>
            <a:off x="511200" y="49831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D35A901-327A-4796-9066-C8180DCC6F98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TextBox 10"/>
          <p:cNvSpPr/>
          <p:nvPr/>
        </p:nvSpPr>
        <p:spPr>
          <a:xfrm>
            <a:off x="1808280" y="648000"/>
            <a:ext cx="45684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“</a:t>
            </a:r>
            <a:endParaRPr lang="ru-RU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Box 11"/>
          <p:cNvSpPr/>
          <p:nvPr/>
        </p:nvSpPr>
        <p:spPr>
          <a:xfrm>
            <a:off x="8169480" y="2905200"/>
            <a:ext cx="45684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”</a:t>
            </a:r>
            <a:endParaRPr lang="ru-RU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Истина или ложь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179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0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1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3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6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7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9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0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91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192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3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5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6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7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8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9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1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2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3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04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5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942560" y="627480"/>
            <a:ext cx="6591600" cy="287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1942560" y="4343400"/>
            <a:ext cx="659160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1942560" y="5181480"/>
            <a:ext cx="659160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dt" idx="16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ftr" idx="17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11" name="Freeform 11"/>
          <p:cNvSpPr/>
          <p:nvPr/>
        </p:nvSpPr>
        <p:spPr>
          <a:xfrm flipV="1">
            <a:off x="0" y="491076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 type="sldNum" idx="18"/>
          </p:nvPr>
        </p:nvSpPr>
        <p:spPr>
          <a:xfrm>
            <a:off x="511200" y="498312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D43C254-2C00-4A1C-BDA8-F99B4D40EA01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214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1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2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6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227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4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8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39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1942560" y="2133720"/>
            <a:ext cx="6591600" cy="38858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243" name="PlaceHolder 3"/>
          <p:cNvSpPr>
            <a:spLocks noGrp="1"/>
          </p:cNvSpPr>
          <p:nvPr>
            <p:ph type="dt" idx="19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ftr" idx="20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45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 type="sldNum" idx="21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1BBF7C4-CC5D-454F-BA28-0BB6BE6006FB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248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9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0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1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2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3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4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5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6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7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8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9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0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261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2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3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4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5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6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7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8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9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0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1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2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3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74" name="Рисунок 33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6878520" y="627480"/>
            <a:ext cx="1655640" cy="52833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1942560" y="627480"/>
            <a:ext cx="4716000" cy="52833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277" name="PlaceHolder 3"/>
          <p:cNvSpPr>
            <a:spLocks noGrp="1"/>
          </p:cNvSpPr>
          <p:nvPr>
            <p:ph type="dt" idx="22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ftr" idx="23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79" name="Freeform 11"/>
          <p:cNvSpPr/>
          <p:nvPr/>
        </p:nvSpPr>
        <p:spPr>
          <a:xfrm flipV="1">
            <a:off x="0" y="711000"/>
            <a:ext cx="1357920" cy="507600"/>
          </a:xfrm>
          <a:custGeom>
            <a:avLst/>
            <a:gdLst>
              <a:gd name="textAreaLeft" fmla="*/ 0 w 1357920"/>
              <a:gd name="textAreaRight" fmla="*/ 1358280 w 1357920"/>
              <a:gd name="textAreaTop" fmla="*/ 360 h 507600"/>
              <a:gd name="textAreaBottom" fmla="*/ 508320 h 507600"/>
            </a:gdLst>
            <a:ahLst/>
            <a:cxnLst/>
            <a:rect l="textAreaLeft" t="textAreaTop" r="textAreaRight" b="textAreaBottom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sldNum" idx="24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4C76B27-94B6-4EF9-B478-2DEB67183FC0}" type="slidenum">
              <a:rPr lang="ru-RU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Заголовок и объект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roup 35"/>
          <p:cNvGrpSpPr/>
          <p:nvPr/>
        </p:nvGrpSpPr>
        <p:grpSpPr>
          <a:xfrm>
            <a:off x="0" y="228600"/>
            <a:ext cx="1980720" cy="6638400"/>
            <a:chOff x="0" y="228600"/>
            <a:chExt cx="1980720" cy="6638400"/>
          </a:xfrm>
        </p:grpSpPr>
        <p:sp>
          <p:nvSpPr>
            <p:cNvPr id="282" name="Freeform 11"/>
            <p:cNvSpPr/>
            <p:nvPr/>
          </p:nvSpPr>
          <p:spPr>
            <a:xfrm>
              <a:off x="0" y="2575080"/>
              <a:ext cx="69480" cy="625680"/>
            </a:xfrm>
            <a:custGeom>
              <a:avLst/>
              <a:gdLst>
                <a:gd name="textAreaLeft" fmla="*/ 0 w 69480"/>
                <a:gd name="textAreaRight" fmla="*/ 69840 w 6948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3" name="Freeform 12"/>
            <p:cNvSpPr/>
            <p:nvPr/>
          </p:nvSpPr>
          <p:spPr>
            <a:xfrm>
              <a:off x="89280" y="3156480"/>
              <a:ext cx="448920" cy="2322000"/>
            </a:xfrm>
            <a:custGeom>
              <a:avLst/>
              <a:gdLst>
                <a:gd name="textAreaLeft" fmla="*/ 0 w 448920"/>
                <a:gd name="textAreaRight" fmla="*/ 449280 w 44892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4" name="Freeform 13"/>
            <p:cNvSpPr/>
            <p:nvPr/>
          </p:nvSpPr>
          <p:spPr>
            <a:xfrm>
              <a:off x="560520" y="5447160"/>
              <a:ext cx="423000" cy="141984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5" name="Freeform 14"/>
            <p:cNvSpPr/>
            <p:nvPr/>
          </p:nvSpPr>
          <p:spPr>
            <a:xfrm>
              <a:off x="666720" y="6503760"/>
              <a:ext cx="118800" cy="363240"/>
            </a:xfrm>
            <a:custGeom>
              <a:avLst/>
              <a:gdLst>
                <a:gd name="textAreaLeft" fmla="*/ 0 w 118800"/>
                <a:gd name="textAreaRight" fmla="*/ 119160 w 1188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6" name="Freeform 15"/>
            <p:cNvSpPr/>
            <p:nvPr/>
          </p:nvSpPr>
          <p:spPr>
            <a:xfrm>
              <a:off x="69840" y="3201120"/>
              <a:ext cx="570600" cy="3328200"/>
            </a:xfrm>
            <a:custGeom>
              <a:avLst/>
              <a:gdLst>
                <a:gd name="textAreaLeft" fmla="*/ 0 w 570600"/>
                <a:gd name="textAreaRight" fmla="*/ 570960 w 57060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7" name="Freeform 16"/>
            <p:cNvSpPr/>
            <p:nvPr/>
          </p:nvSpPr>
          <p:spPr>
            <a:xfrm>
              <a:off x="15480" y="228600"/>
              <a:ext cx="73440" cy="2927520"/>
            </a:xfrm>
            <a:custGeom>
              <a:avLst/>
              <a:gdLst>
                <a:gd name="textAreaLeft" fmla="*/ 0 w 73440"/>
                <a:gd name="textAreaRight" fmla="*/ 73800 w 734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8" name="Freeform 17"/>
            <p:cNvSpPr/>
            <p:nvPr/>
          </p:nvSpPr>
          <p:spPr>
            <a:xfrm>
              <a:off x="54360" y="2944080"/>
              <a:ext cx="54000" cy="493560"/>
            </a:xfrm>
            <a:custGeom>
              <a:avLst/>
              <a:gdLst>
                <a:gd name="textAreaLeft" fmla="*/ 0 w 54000"/>
                <a:gd name="textAreaRight" fmla="*/ 54360 w 5400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9" name="Freeform 18"/>
            <p:cNvSpPr/>
            <p:nvPr/>
          </p:nvSpPr>
          <p:spPr>
            <a:xfrm>
              <a:off x="534960" y="5478840"/>
              <a:ext cx="131760" cy="102456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0" name="Freeform 19"/>
            <p:cNvSpPr/>
            <p:nvPr/>
          </p:nvSpPr>
          <p:spPr>
            <a:xfrm>
              <a:off x="538560" y="1398960"/>
              <a:ext cx="1442160" cy="4047840"/>
            </a:xfrm>
            <a:custGeom>
              <a:avLst/>
              <a:gdLst>
                <a:gd name="textAreaLeft" fmla="*/ 0 w 1442160"/>
                <a:gd name="textAreaRight" fmla="*/ 1442520 w 14421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1" name="Freeform 20"/>
            <p:cNvSpPr/>
            <p:nvPr/>
          </p:nvSpPr>
          <p:spPr>
            <a:xfrm>
              <a:off x="640800" y="6530040"/>
              <a:ext cx="112320" cy="336960"/>
            </a:xfrm>
            <a:custGeom>
              <a:avLst/>
              <a:gdLst>
                <a:gd name="textAreaLeft" fmla="*/ 0 w 112320"/>
                <a:gd name="textAreaRight" fmla="*/ 112680 w 11232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2" name="Freeform 21"/>
            <p:cNvSpPr/>
            <p:nvPr/>
          </p:nvSpPr>
          <p:spPr>
            <a:xfrm>
              <a:off x="534960" y="5359320"/>
              <a:ext cx="25560" cy="221400"/>
            </a:xfrm>
            <a:custGeom>
              <a:avLst/>
              <a:gdLst>
                <a:gd name="textAreaLeft" fmla="*/ 0 w 25560"/>
                <a:gd name="textAreaRight" fmla="*/ 25920 w 2556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3" name="Freeform 22"/>
            <p:cNvSpPr/>
            <p:nvPr/>
          </p:nvSpPr>
          <p:spPr>
            <a:xfrm>
              <a:off x="590400" y="6244560"/>
              <a:ext cx="165240" cy="622080"/>
            </a:xfrm>
            <a:custGeom>
              <a:avLst/>
              <a:gdLst>
                <a:gd name="textAreaLeft" fmla="*/ 0 w 165240"/>
                <a:gd name="textAreaRight" fmla="*/ 165600 w 16524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94" name="Group 48"/>
          <p:cNvGrpSpPr/>
          <p:nvPr/>
        </p:nvGrpSpPr>
        <p:grpSpPr>
          <a:xfrm>
            <a:off x="20520" y="360"/>
            <a:ext cx="1951920" cy="6852600"/>
            <a:chOff x="20520" y="360"/>
            <a:chExt cx="1951920" cy="6852600"/>
          </a:xfrm>
        </p:grpSpPr>
        <p:sp>
          <p:nvSpPr>
            <p:cNvPr id="295" name="Freeform 27"/>
            <p:cNvSpPr/>
            <p:nvPr/>
          </p:nvSpPr>
          <p:spPr>
            <a:xfrm>
              <a:off x="20520" y="360"/>
              <a:ext cx="409320" cy="440064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6" name="Freeform 28"/>
            <p:cNvSpPr/>
            <p:nvPr/>
          </p:nvSpPr>
          <p:spPr>
            <a:xfrm>
              <a:off x="453600" y="4316400"/>
              <a:ext cx="350280" cy="1580400"/>
            </a:xfrm>
            <a:custGeom>
              <a:avLst/>
              <a:gdLst>
                <a:gd name="textAreaLeft" fmla="*/ 0 w 350280"/>
                <a:gd name="textAreaRight" fmla="*/ 350640 w 35028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7" name="Freeform 29"/>
            <p:cNvSpPr/>
            <p:nvPr/>
          </p:nvSpPr>
          <p:spPr>
            <a:xfrm>
              <a:off x="831600" y="5862600"/>
              <a:ext cx="356760" cy="990360"/>
            </a:xfrm>
            <a:custGeom>
              <a:avLst/>
              <a:gdLst>
                <a:gd name="textAreaLeft" fmla="*/ 0 w 356760"/>
                <a:gd name="textAreaRight" fmla="*/ 357120 w 3567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8" name="Freeform 30"/>
            <p:cNvSpPr/>
            <p:nvPr/>
          </p:nvSpPr>
          <p:spPr>
            <a:xfrm>
              <a:off x="429840" y="4364280"/>
              <a:ext cx="456840" cy="223560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9" name="Freeform 31"/>
            <p:cNvSpPr/>
            <p:nvPr/>
          </p:nvSpPr>
          <p:spPr>
            <a:xfrm>
              <a:off x="385560" y="1289160"/>
              <a:ext cx="144000" cy="302688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0" name="Freeform 32"/>
            <p:cNvSpPr/>
            <p:nvPr/>
          </p:nvSpPr>
          <p:spPr>
            <a:xfrm>
              <a:off x="918720" y="6571440"/>
              <a:ext cx="110880" cy="281160"/>
            </a:xfrm>
            <a:custGeom>
              <a:avLst/>
              <a:gdLst>
                <a:gd name="textAreaLeft" fmla="*/ 0 w 110880"/>
                <a:gd name="textAreaRight" fmla="*/ 111240 w 11088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1" name="Freeform 33"/>
            <p:cNvSpPr/>
            <p:nvPr/>
          </p:nvSpPr>
          <p:spPr>
            <a:xfrm>
              <a:off x="414000" y="4107600"/>
              <a:ext cx="68040" cy="511200"/>
            </a:xfrm>
            <a:custGeom>
              <a:avLst/>
              <a:gdLst>
                <a:gd name="textAreaLeft" fmla="*/ 0 w 68040"/>
                <a:gd name="textAreaRight" fmla="*/ 68400 w 6804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2" name="Freeform 34"/>
            <p:cNvSpPr/>
            <p:nvPr/>
          </p:nvSpPr>
          <p:spPr>
            <a:xfrm>
              <a:off x="804600" y="3145680"/>
              <a:ext cx="1167840" cy="2716560"/>
            </a:xfrm>
            <a:custGeom>
              <a:avLst/>
              <a:gdLst>
                <a:gd name="textAreaLeft" fmla="*/ 0 w 1167840"/>
                <a:gd name="textAreaRight" fmla="*/ 1168200 w 116784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3" name="Freeform 35"/>
            <p:cNvSpPr/>
            <p:nvPr/>
          </p:nvSpPr>
          <p:spPr>
            <a:xfrm>
              <a:off x="887040" y="6600240"/>
              <a:ext cx="99720" cy="252720"/>
            </a:xfrm>
            <a:custGeom>
              <a:avLst/>
              <a:gdLst>
                <a:gd name="textAreaLeft" fmla="*/ 0 w 99720"/>
                <a:gd name="textAreaRight" fmla="*/ 100080 w 9972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4" name="Freeform 36"/>
            <p:cNvSpPr/>
            <p:nvPr/>
          </p:nvSpPr>
          <p:spPr>
            <a:xfrm>
              <a:off x="804600" y="5897160"/>
              <a:ext cx="113760" cy="673920"/>
            </a:xfrm>
            <a:custGeom>
              <a:avLst/>
              <a:gdLst>
                <a:gd name="textAreaLeft" fmla="*/ 0 w 113760"/>
                <a:gd name="textAreaRight" fmla="*/ 114120 w 11376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5" name="Freeform 37"/>
            <p:cNvSpPr/>
            <p:nvPr/>
          </p:nvSpPr>
          <p:spPr>
            <a:xfrm>
              <a:off x="804600" y="5772600"/>
              <a:ext cx="31320" cy="227520"/>
            </a:xfrm>
            <a:custGeom>
              <a:avLst/>
              <a:gdLst>
                <a:gd name="textAreaLeft" fmla="*/ 0 w 31320"/>
                <a:gd name="textAreaRight" fmla="*/ 31680 w 3132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6" name="Freeform 38"/>
            <p:cNvSpPr/>
            <p:nvPr/>
          </p:nvSpPr>
          <p:spPr>
            <a:xfrm>
              <a:off x="831600" y="6322680"/>
              <a:ext cx="174240" cy="530280"/>
            </a:xfrm>
            <a:custGeom>
              <a:avLst/>
              <a:gdLst>
                <a:gd name="textAreaLeft" fmla="*/ 0 w 174240"/>
                <a:gd name="textAreaRight" fmla="*/ 174600 w 174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07" name="Rectangle 61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8" name="Рисунок 33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-1620720" y="45720"/>
            <a:ext cx="757440" cy="7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PlaceHolder 1"/>
          <p:cNvSpPr>
            <a:spLocks noGrp="1"/>
          </p:cNvSpPr>
          <p:nvPr>
            <p:ph type="dt" idx="25"/>
          </p:nvPr>
        </p:nvSpPr>
        <p:spPr>
          <a:xfrm>
            <a:off x="7772400" y="6135120"/>
            <a:ext cx="766080" cy="36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900" b="0" u="none" strike="noStrike">
                <a:solidFill>
                  <a:schemeClr val="accent1">
                    <a:tint val="75000"/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chemeClr val="accent1">
                    <a:tint val="75000"/>
                    <a:lumMod val="75000"/>
                  </a:schemeClr>
                </a:solidFill>
                <a:effectLst/>
                <a:uFillTx/>
                <a:latin typeface="Century Gothic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ftr" idx="26"/>
          </p:nvPr>
        </p:nvSpPr>
        <p:spPr>
          <a:xfrm>
            <a:off x="1942560" y="6135840"/>
            <a:ext cx="57160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11" name="PlaceHolder 3"/>
          <p:cNvSpPr>
            <a:spLocks noGrp="1"/>
          </p:cNvSpPr>
          <p:nvPr>
            <p:ph type="sldNum" idx="27"/>
          </p:nvPr>
        </p:nvSpPr>
        <p:spPr>
          <a:xfrm>
            <a:off x="511200" y="787680"/>
            <a:ext cx="5846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20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93E836B-6DA2-4CA6-AE04-8BFA5361F749}" type="slidenum">
              <a:rPr lang="ru-RU" sz="20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‹#›</a:t>
            </a:fld>
            <a:endParaRPr lang="ru-RU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" name="Номер слайда 5"/>
          <p:cNvSpPr/>
          <p:nvPr/>
        </p:nvSpPr>
        <p:spPr>
          <a:xfrm>
            <a:off x="6705720" y="6508800"/>
            <a:ext cx="2133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914400">
              <a:lnSpc>
                <a:spcPct val="100000"/>
              </a:lnSpc>
            </a:pPr>
            <a:endParaRPr lang="ru-RU" sz="1200" b="0" u="none" strike="noStrike">
              <a:solidFill>
                <a:schemeClr val="accent1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179640" y="1989000"/>
            <a:ext cx="8784720" cy="41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8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Образец текста</a:t>
            </a: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6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Второй уровень</a:t>
            </a:r>
            <a:endParaRPr lang="ru-RU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4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Третий уровень</a:t>
            </a:r>
            <a:endParaRPr lang="ru-RU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Четвертый уровень</a:t>
            </a:r>
            <a:endParaRPr lang="ru-RU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1CADE4"/>
              </a:buClr>
              <a:buFont typeface="Wingdings 3" charset="2"/>
              <a:buChar char=""/>
            </a:pPr>
            <a:r>
              <a:rPr lang="ru-RU" sz="12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Пятый уровень</a:t>
            </a:r>
            <a:endParaRPr lang="ru-RU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14" name="PlaceHolder 5"/>
          <p:cNvSpPr>
            <a:spLocks noGrp="1"/>
          </p:cNvSpPr>
          <p:nvPr>
            <p:ph type="title"/>
          </p:nvPr>
        </p:nvSpPr>
        <p:spPr>
          <a:xfrm>
            <a:off x="2339640" y="116640"/>
            <a:ext cx="6804000" cy="1150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8DDDE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1825560" y="1268640"/>
            <a:ext cx="7248240" cy="226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ru-RU" sz="3200" b="1" u="none" strike="noStrike" dirty="0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Times New Roman"/>
              </a:rPr>
              <a:t>«Формы и методы работы по качественной подготовке учащихся 10-11 классов к итоговой аттестации»</a:t>
            </a:r>
            <a:endParaRPr lang="ru-RU" sz="3200" b="0" u="none" strike="noStrike" dirty="0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 type="subTitle"/>
          </p:nvPr>
        </p:nvSpPr>
        <p:spPr>
          <a:xfrm>
            <a:off x="1907640" y="5229360"/>
            <a:ext cx="6588000" cy="112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Times New Roman"/>
              </a:rPr>
              <a:t>Соколова Наталья Александровна</a:t>
            </a:r>
            <a:r>
              <a:rPr lang="ru-RU" sz="2400" b="0" u="none" strike="noStrike" dirty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Times New Roman"/>
              </a:rPr>
              <a:t>, </a:t>
            </a:r>
            <a:endParaRPr lang="ru-RU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2000" b="0" u="none" strike="noStrike" dirty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Times New Roman"/>
              </a:rPr>
              <a:t>учитель математики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20000"/>
              </a:lnSpc>
              <a:buNone/>
              <a:tabLst>
                <a:tab pos="0" algn="l"/>
              </a:tabLst>
            </a:pPr>
            <a:r>
              <a:rPr lang="ru-RU" sz="2000" b="0" u="none" strike="noStrike" dirty="0">
                <a:solidFill>
                  <a:schemeClr val="lt2">
                    <a:lumMod val="25000"/>
                  </a:schemeClr>
                </a:solidFill>
                <a:effectLst/>
                <a:uFillTx/>
                <a:latin typeface="Times New Roman"/>
              </a:rPr>
              <a:t>МАОУ ЛИЦЕЙ № 4 г. Краснодар</a:t>
            </a: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0" name="Picture 4" descr="https://yt3.ggpht.com/a/AATXAJzZx0_4FKncjUPuft2f04pP72NxxZXnek9R6A=s900-c-k-c0xffffffff-no-rj-mo"/>
          <p:cNvPicPr/>
          <p:nvPr/>
        </p:nvPicPr>
        <p:blipFill>
          <a:blip r:embed="rId3"/>
          <a:stretch/>
        </p:blipFill>
        <p:spPr>
          <a:xfrm>
            <a:off x="395640" y="260640"/>
            <a:ext cx="1439640" cy="143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Октябрь- декабрь 11 класс.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763688" y="1268760"/>
            <a:ext cx="6770112" cy="63600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Решения заданий с параметрами аналитическим и графическими методами, исследование на монотонность функции.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Решение задач по стереометрии классическим  методом и стереометрическим. Сравнение способов.  Продолжаю решать  задачи по планиметрии.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Решение задач на оптимизацию.</a:t>
            </a:r>
          </a:p>
          <a:p>
            <a:pPr marL="342900" indent="-342900">
              <a:buAutoNum type="arabicPeriod"/>
            </a:pPr>
            <a:r>
              <a:rPr lang="ru-RU" dirty="0" smtClean="0"/>
              <a:t>Интегралы.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Разбор заданий олимпиадного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1388411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Январь –май 11 класс.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475656" y="1484784"/>
            <a:ext cx="6588720" cy="128052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Каждую неделю ребята решают варианты. (20 вариантов). Ставлю в известность родителей. Обязательно делаю работу над ошибками.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Разбор вариантов ЕГЭ.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Решение вариантов каждую неделю заданий первой части. 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Решение задач олимпиадного уровня.</a:t>
            </a:r>
          </a:p>
          <a:p>
            <a:pPr marL="342900" indent="-342900">
              <a:buAutoNum type="arabicPeriod"/>
            </a:pPr>
            <a:r>
              <a:rPr lang="ru-RU" dirty="0" smtClean="0"/>
              <a:t>Каждую неделю повторение задач с параметрами. 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6078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1812606" y="518192"/>
            <a:ext cx="6503809" cy="276999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 dirty="0" err="1">
                <a:solidFill>
                  <a:schemeClr val="dk1"/>
                </a:solidFill>
                <a:effectLst/>
                <a:uFillTx/>
                <a:latin typeface="Century Gothic"/>
              </a:rPr>
              <a:t>СтатГрад</a:t>
            </a:r>
            <a:endParaRPr lang="ru-RU" sz="1800" b="0" u="none" strike="noStrike" dirty="0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pic>
        <p:nvPicPr>
          <p:cNvPr id="605" name="Рисунок 604"/>
          <p:cNvPicPr/>
          <p:nvPr/>
        </p:nvPicPr>
        <p:blipFill>
          <a:blip r:embed="rId2"/>
          <a:srcRect l="13957" b="1079"/>
          <a:stretch/>
        </p:blipFill>
        <p:spPr>
          <a:xfrm>
            <a:off x="1547664" y="1052736"/>
            <a:ext cx="6588424" cy="5256584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1691280" y="681760"/>
            <a:ext cx="6588720" cy="276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 dirty="0">
                <a:solidFill>
                  <a:schemeClr val="dk1"/>
                </a:solidFill>
                <a:effectLst/>
                <a:uFillTx/>
                <a:latin typeface="Century Gothic"/>
              </a:rPr>
              <a:t>Варианты </a:t>
            </a:r>
            <a:r>
              <a:rPr lang="ru-RU" sz="1800" b="0" u="none" strike="noStrike" dirty="0" smtClean="0">
                <a:solidFill>
                  <a:schemeClr val="dk1"/>
                </a:solidFill>
                <a:effectLst/>
                <a:uFillTx/>
                <a:latin typeface="Century Gothic"/>
              </a:rPr>
              <a:t>(фрагмент)</a:t>
            </a:r>
            <a:endParaRPr lang="ru-RU" sz="1800" b="0" u="none" strike="noStrike" dirty="0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pic>
        <p:nvPicPr>
          <p:cNvPr id="611" name="Рисунок 610"/>
          <p:cNvPicPr/>
          <p:nvPr/>
        </p:nvPicPr>
        <p:blipFill rotWithShape="1">
          <a:blip r:embed="rId2"/>
          <a:srcRect l="-1130" t="13450" r="-1030" b="-2041"/>
          <a:stretch/>
        </p:blipFill>
        <p:spPr>
          <a:xfrm rot="16187400">
            <a:off x="3123210" y="231616"/>
            <a:ext cx="4867317" cy="6579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827584" y="63932"/>
            <a:ext cx="8316416" cy="55399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>
              <a:buNone/>
            </a:pPr>
            <a:r>
              <a:rPr lang="ru-RU" sz="36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3600" b="1" u="none" strike="noStrike" dirty="0">
              <a:solidFill>
                <a:schemeClr val="dk1"/>
              </a:solidFill>
              <a:effectLst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3" name="Рисунок 612"/>
          <p:cNvPicPr/>
          <p:nvPr/>
        </p:nvPicPr>
        <p:blipFill rotWithShape="1">
          <a:blip r:embed="rId2"/>
          <a:srcRect l="27116" t="17773" r="27603" b="25847"/>
          <a:stretch/>
        </p:blipFill>
        <p:spPr>
          <a:xfrm>
            <a:off x="1021664" y="815930"/>
            <a:ext cx="7848872" cy="5472608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827584" y="63932"/>
            <a:ext cx="8316416" cy="553998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>
              <a:buNone/>
            </a:pPr>
            <a:r>
              <a:rPr lang="ru-RU" sz="36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3600" b="1" u="none" strike="noStrike" dirty="0">
              <a:solidFill>
                <a:schemeClr val="dk1"/>
              </a:solidFill>
              <a:effectLst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17063" r="48017" b="18849"/>
          <a:stretch/>
        </p:blipFill>
        <p:spPr bwMode="auto">
          <a:xfrm>
            <a:off x="2464443" y="908720"/>
            <a:ext cx="4279889" cy="552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11323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827584" y="94710"/>
            <a:ext cx="8316416" cy="492443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>
              <a:buNone/>
            </a:pPr>
            <a:r>
              <a:rPr lang="ru-RU" sz="32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Повторение способов решения параметров.</a:t>
            </a:r>
            <a:endParaRPr lang="ru-RU" sz="3200" b="1" u="none" strike="noStrike" dirty="0">
              <a:solidFill>
                <a:schemeClr val="dk1"/>
              </a:solidFill>
              <a:effectLst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5" t="15476" r="48463" b="18182"/>
          <a:stretch/>
        </p:blipFill>
        <p:spPr bwMode="auto">
          <a:xfrm>
            <a:off x="3131126" y="1132114"/>
            <a:ext cx="3574473" cy="48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58589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/>
          </p:cNvSpPr>
          <p:nvPr>
            <p:ph type="title"/>
          </p:nvPr>
        </p:nvSpPr>
        <p:spPr>
          <a:xfrm>
            <a:off x="1403648" y="211867"/>
            <a:ext cx="6588720" cy="430887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4000" b="1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>Мои помощники:</a:t>
            </a:r>
            <a:r>
              <a:rPr lang="ru-RU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ru-RU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ru-RU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4000" b="0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>https://math100.ru/</a:t>
            </a: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https://4ege.ru/</a:t>
            </a: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3) Сборник </a:t>
            </a:r>
            <a:r>
              <a:rPr lang="ru-RU" sz="40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ЛысенкоС.Ю</a:t>
            </a: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4) Пособия Малковой А.</a:t>
            </a:r>
            <a:b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5) Сборник Мальцев Д.А.</a:t>
            </a:r>
            <a:endParaRPr lang="ru-RU" sz="4000" b="0" u="none" strike="noStrike" dirty="0">
              <a:solidFill>
                <a:schemeClr val="dk1"/>
              </a:solidFill>
              <a:effectLst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6014" y="373223"/>
            <a:ext cx="6588720" cy="1280520"/>
          </a:xfrm>
        </p:spPr>
        <p:txBody>
          <a:bodyPr/>
          <a:lstStyle/>
          <a:p>
            <a:r>
              <a:rPr lang="en-US" sz="5400" b="1" u="none" strike="noStrike" dirty="0" smtClean="0">
                <a:solidFill>
                  <a:schemeClr val="dk1"/>
                </a:solidFill>
                <a:effectLst/>
                <a:uFillTx/>
                <a:latin typeface="Times New Roman" pitchFamily="18" charset="0"/>
                <a:cs typeface="Times New Roman" pitchFamily="18" charset="0"/>
              </a:rPr>
              <a:t>math100.ru</a:t>
            </a:r>
            <a:endParaRPr lang="ru-RU" sz="5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9" t="15531" r="59110" b="6249"/>
          <a:stretch/>
        </p:blipFill>
        <p:spPr bwMode="auto">
          <a:xfrm>
            <a:off x="1259632" y="0"/>
            <a:ext cx="3894259" cy="681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8" t="23810" r="71170" b="42424"/>
          <a:stretch/>
        </p:blipFill>
        <p:spPr bwMode="auto">
          <a:xfrm>
            <a:off x="5430327" y="1628800"/>
            <a:ext cx="301517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517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10119" r="37084" b="6250"/>
          <a:stretch/>
        </p:blipFill>
        <p:spPr bwMode="auto">
          <a:xfrm>
            <a:off x="1259632" y="116632"/>
            <a:ext cx="649233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88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Picture 4" descr="https://yt3.ggpht.com/a/AATXAJzZx0_4FKncjUPuft2f04pP72NxxZXnek9R6A=s900-c-k-c0xffffffff-no-rj-mo"/>
          <p:cNvPicPr/>
          <p:nvPr/>
        </p:nvPicPr>
        <p:blipFill>
          <a:blip r:embed="rId3"/>
          <a:stretch/>
        </p:blipFill>
        <p:spPr>
          <a:xfrm>
            <a:off x="7859520" y="260640"/>
            <a:ext cx="826560" cy="82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979712" y="2102861"/>
            <a:ext cx="56166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Учиться — значит уважать своё будущее и давать себе шанс на лучшую жизнь. </a:t>
            </a:r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r>
              <a:rPr lang="ru-RU" sz="2000" b="1" dirty="0" smtClean="0"/>
              <a:t>Каждый </a:t>
            </a:r>
            <a:r>
              <a:rPr lang="ru-RU" sz="2000" b="1" dirty="0"/>
              <a:t>новый урок — это возможность стать умнее, чем ты был всего час назад.</a:t>
            </a: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1945080" y="624240"/>
            <a:ext cx="65887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entury Gothic"/>
              </a:rPr>
              <a:t>С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Century Gothic"/>
            </a:endParaRPr>
          </a:p>
        </p:txBody>
      </p:sp>
      <p:sp>
        <p:nvSpPr>
          <p:cNvPr id="617" name="PlaceHolder 2"/>
          <p:cNvSpPr>
            <a:spLocks noGrp="1"/>
          </p:cNvSpPr>
          <p:nvPr>
            <p:ph/>
          </p:nvPr>
        </p:nvSpPr>
        <p:spPr>
          <a:xfrm>
            <a:off x="1942560" y="2133720"/>
            <a:ext cx="6591600" cy="377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pic>
        <p:nvPicPr>
          <p:cNvPr id="618" name="Picture 2" descr="https://trafaret-decor.ru/sites/default/files/2022-08/smile/16.jpg"/>
          <p:cNvPicPr/>
          <p:nvPr/>
        </p:nvPicPr>
        <p:blipFill>
          <a:blip r:embed="rId2"/>
          <a:stretch/>
        </p:blipFill>
        <p:spPr>
          <a:xfrm>
            <a:off x="120600" y="0"/>
            <a:ext cx="912780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title"/>
          </p:nvPr>
        </p:nvSpPr>
        <p:spPr>
          <a:xfrm>
            <a:off x="1835696" y="157863"/>
            <a:ext cx="6588720" cy="89255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2000" b="1" u="none" strike="noStrike" dirty="0">
                <a:solidFill>
                  <a:schemeClr val="dk1"/>
                </a:solidFill>
                <a:effectLst/>
                <a:uFillTx/>
                <a:latin typeface="Century Gothic"/>
              </a:rPr>
              <a:t>Результаты по математике в </a:t>
            </a:r>
            <a:r>
              <a:rPr lang="ru-RU" sz="2000" b="1" u="none" strike="noStrike" dirty="0" smtClean="0">
                <a:solidFill>
                  <a:schemeClr val="dk1"/>
                </a:solidFill>
                <a:effectLst/>
                <a:uFillTx/>
                <a:latin typeface="Century Gothic"/>
              </a:rPr>
              <a:t>11- х </a:t>
            </a:r>
            <a:r>
              <a:rPr lang="ru-RU" sz="2000" b="1" u="none" strike="noStrike" dirty="0">
                <a:solidFill>
                  <a:schemeClr val="dk1"/>
                </a:solidFill>
                <a:effectLst/>
                <a:uFillTx/>
                <a:latin typeface="Century Gothic"/>
              </a:rPr>
              <a:t>классе. </a:t>
            </a:r>
            <a:r>
              <a:rPr sz="2000" b="1" dirty="0"/>
              <a:t/>
            </a:r>
            <a:br>
              <a:rPr sz="2000" b="1" dirty="0"/>
            </a:br>
            <a:r>
              <a:rPr sz="2000" b="1" dirty="0"/>
              <a:t/>
            </a:r>
            <a:br>
              <a:rPr sz="2000" b="1" dirty="0"/>
            </a:br>
            <a:r>
              <a:rPr lang="ru-RU" sz="1800" b="0" u="none" strike="noStrike" dirty="0">
                <a:solidFill>
                  <a:schemeClr val="dk1"/>
                </a:solidFill>
                <a:effectLst/>
                <a:uFillTx/>
                <a:latin typeface="Century Gothic"/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055773"/>
              </p:ext>
            </p:extLst>
          </p:nvPr>
        </p:nvGraphicFramePr>
        <p:xfrm>
          <a:off x="1475657" y="1124740"/>
          <a:ext cx="7200798" cy="4464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66"/>
                <a:gridCol w="2400266"/>
                <a:gridCol w="2400266"/>
              </a:tblGrid>
              <a:tr h="496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2026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от 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от</a:t>
                      </a:r>
                      <a:r>
                        <a:rPr lang="ru-RU" baseline="0" dirty="0" smtClean="0"/>
                        <a:t> 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от</a:t>
                      </a:r>
                      <a:r>
                        <a:rPr lang="ru-RU" baseline="0" dirty="0" smtClean="0"/>
                        <a:t> 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от 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от 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dirty="0" smtClean="0"/>
                        <a:t>46 и 58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9605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Средний балл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82.07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86.6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588720" cy="1280520"/>
          </a:xfrm>
        </p:spPr>
        <p:txBody>
          <a:bodyPr/>
          <a:lstStyle/>
          <a:p>
            <a:r>
              <a:rPr lang="ru-RU" dirty="0" smtClean="0"/>
              <a:t>Сентябрь 10 класс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74" r="62853" b="11309"/>
          <a:stretch/>
        </p:blipFill>
        <p:spPr bwMode="auto">
          <a:xfrm>
            <a:off x="1691680" y="1190537"/>
            <a:ext cx="5688632" cy="521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40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Сентябрь 10 класс.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676075" y="1124744"/>
            <a:ext cx="8435280" cy="34563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1. Неравенства.</a:t>
            </a:r>
          </a:p>
          <a:p>
            <a:r>
              <a:rPr lang="ru-RU" dirty="0" smtClean="0"/>
              <a:t>2. Схема Горнера.</a:t>
            </a:r>
          </a:p>
          <a:p>
            <a:r>
              <a:rPr lang="ru-RU" dirty="0" smtClean="0"/>
              <a:t>3. Деление многочлена на многочлен.</a:t>
            </a:r>
          </a:p>
          <a:p>
            <a:r>
              <a:rPr lang="ru-RU" dirty="0" smtClean="0"/>
              <a:t>4. Неравенства и уравнения с модулями.</a:t>
            </a:r>
          </a:p>
          <a:p>
            <a:r>
              <a:rPr lang="ru-RU" dirty="0" smtClean="0"/>
              <a:t>5. Извлечение корня из многозначного числа.</a:t>
            </a:r>
          </a:p>
          <a:p>
            <a:r>
              <a:rPr lang="ru-RU" dirty="0" smtClean="0"/>
              <a:t>6. Способы решения  экономических задач.</a:t>
            </a:r>
          </a:p>
          <a:p>
            <a:r>
              <a:rPr lang="ru-RU" dirty="0" smtClean="0"/>
              <a:t>7. Решение задач по теме: «Векторы»</a:t>
            </a:r>
          </a:p>
          <a:p>
            <a:r>
              <a:rPr lang="ru-RU" dirty="0" smtClean="0"/>
              <a:t>8. Повторение задач по планиметрии. Методы решения задач повышенной сложности. (Только через практику можно научиться решать).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Элективные курсы помогают повторять, разбирать данные темы.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73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Октябрь- декабрь 10 класс.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619672" y="2132856"/>
            <a:ext cx="6588720" cy="128052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Экономические задачи</a:t>
            </a:r>
          </a:p>
          <a:p>
            <a:pPr marL="342900" indent="-342900">
              <a:buAutoNum type="arabicPeriod"/>
            </a:pPr>
            <a:r>
              <a:rPr lang="ru-RU" dirty="0" smtClean="0"/>
              <a:t>Тригонометрия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Решения заданий с параметрами аналитическим и графическими методами.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Решение задач по стереометрии классическим методом. Продолжаю решать  задачи по планиметрии. </a:t>
            </a:r>
          </a:p>
          <a:p>
            <a:pPr marL="342900" indent="-342900"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8436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Январь –март 10 класс.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475656" y="1412776"/>
            <a:ext cx="6588720" cy="128052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Подготовка к ВПР. Каждую неделю ребята пишут варианты. (10 вари антов)</a:t>
            </a:r>
          </a:p>
          <a:p>
            <a:pPr marL="342900" indent="-342900">
              <a:buAutoNum type="arabicPeriod"/>
            </a:pPr>
            <a:r>
              <a:rPr lang="ru-RU" dirty="0" smtClean="0"/>
              <a:t>Корни, степени, показательные и логарифмические уравнения и неравенства. </a:t>
            </a:r>
          </a:p>
          <a:p>
            <a:pPr marL="342900" indent="-342900">
              <a:buAutoNum type="arabicPeriod"/>
            </a:pPr>
            <a:r>
              <a:rPr lang="ru-RU" dirty="0" smtClean="0"/>
              <a:t>Метод рационализации.</a:t>
            </a:r>
          </a:p>
          <a:p>
            <a:pPr marL="342900" indent="-342900">
              <a:buAutoNum type="arabicPeriod"/>
            </a:pPr>
            <a:r>
              <a:rPr lang="ru-RU" dirty="0" smtClean="0"/>
              <a:t>Продолжаю работу решения задач с параметрами. </a:t>
            </a:r>
          </a:p>
          <a:p>
            <a:pPr marL="342900" indent="-342900">
              <a:buAutoNum type="arabicPeriod"/>
            </a:pPr>
            <a:r>
              <a:rPr lang="ru-RU" dirty="0" smtClean="0"/>
              <a:t>Повторение тригонометрии.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Разбор вариантов ЕГЭ.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762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20688"/>
            <a:ext cx="6588720" cy="1280520"/>
          </a:xfrm>
        </p:spPr>
        <p:txBody>
          <a:bodyPr/>
          <a:lstStyle/>
          <a:p>
            <a:pPr algn="ctr"/>
            <a:r>
              <a:rPr lang="ru-RU" dirty="0" smtClean="0"/>
              <a:t>Апрель – май 10 класс.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547664" y="1484784"/>
            <a:ext cx="6948760" cy="171256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Подготовка к ВПР.</a:t>
            </a:r>
          </a:p>
          <a:p>
            <a:pPr marL="342900" indent="-342900">
              <a:buAutoNum type="arabicPeriod"/>
            </a:pPr>
            <a:r>
              <a:rPr lang="ru-RU" dirty="0" smtClean="0"/>
              <a:t>Повторение изученных тем.</a:t>
            </a:r>
          </a:p>
          <a:p>
            <a:pPr marL="342900" indent="-342900">
              <a:buAutoNum type="arabicPeriod"/>
            </a:pPr>
            <a:r>
              <a:rPr lang="ru-RU" dirty="0" smtClean="0"/>
              <a:t>Комплексные числа.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Решение задач по  теории вероятности.</a:t>
            </a:r>
          </a:p>
          <a:p>
            <a:pPr marL="342900" indent="-342900">
              <a:buAutoNum type="arabicPeriod"/>
            </a:pPr>
            <a:r>
              <a:rPr lang="ru-RU" dirty="0" smtClean="0"/>
              <a:t>Метод координат при решении задач по стереометрии.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Зачёт в форме ЕГЭ.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136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Сентябрь 11 класс. Повторение тем.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57200" y="1052736"/>
            <a:ext cx="8435280" cy="345638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1. Неравенства.</a:t>
            </a:r>
          </a:p>
          <a:p>
            <a:r>
              <a:rPr lang="ru-RU" dirty="0" smtClean="0"/>
              <a:t>2. Схема Горнера.</a:t>
            </a:r>
          </a:p>
          <a:p>
            <a:r>
              <a:rPr lang="ru-RU" dirty="0" smtClean="0"/>
              <a:t>3. Деление многочлена на многочлен.</a:t>
            </a:r>
          </a:p>
          <a:p>
            <a:r>
              <a:rPr lang="ru-RU" dirty="0" smtClean="0"/>
              <a:t>4. Неравенства и уравнения с модулями.</a:t>
            </a:r>
          </a:p>
          <a:p>
            <a:r>
              <a:rPr lang="ru-RU" dirty="0" smtClean="0"/>
              <a:t>5. Извлечение корня из многозначного числа.</a:t>
            </a:r>
          </a:p>
          <a:p>
            <a:r>
              <a:rPr lang="ru-RU" dirty="0" smtClean="0"/>
              <a:t>6. Экономические задачи.</a:t>
            </a:r>
          </a:p>
          <a:p>
            <a:r>
              <a:rPr lang="ru-RU" dirty="0" smtClean="0"/>
              <a:t>7. Повторение тем за 10 класс.</a:t>
            </a:r>
          </a:p>
          <a:p>
            <a:r>
              <a:rPr lang="ru-RU" dirty="0" smtClean="0"/>
              <a:t>8. Метод координат в пространстве. (Только через практику можно научиться решать).</a:t>
            </a:r>
          </a:p>
          <a:p>
            <a:r>
              <a:rPr lang="ru-RU" dirty="0" smtClean="0"/>
              <a:t>9. Производная.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96548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Синий II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Легкий дым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5875" cap="rnd" cmpd="sng" algn="ctr">
          <a:prstDash val="solid"/>
        </a:ln>
        <a:ln w="2222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5881</TotalTime>
  <Words>467</Words>
  <Application>Microsoft Office PowerPoint</Application>
  <PresentationFormat>Экран (4:3)</PresentationFormat>
  <Paragraphs>113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Легкий дым</vt:lpstr>
      <vt:lpstr>«Формы и методы работы по качественной подготовке учащихся 10-11 классов к итоговой аттестации»</vt:lpstr>
      <vt:lpstr>Презентация PowerPoint</vt:lpstr>
      <vt:lpstr>Результаты по математике в 11- х классе.    </vt:lpstr>
      <vt:lpstr>Сентябрь 10 класс</vt:lpstr>
      <vt:lpstr>Сентябрь 10 класс. </vt:lpstr>
      <vt:lpstr>Октябрь- декабрь 10 класс. </vt:lpstr>
      <vt:lpstr>Январь –март 10 класс. </vt:lpstr>
      <vt:lpstr>Апрель – май 10 класс.  </vt:lpstr>
      <vt:lpstr>Сентябрь 11 класс. Повторение тем. </vt:lpstr>
      <vt:lpstr>Октябрь- декабрь 11 класс. </vt:lpstr>
      <vt:lpstr>Январь –май 11 класс. </vt:lpstr>
      <vt:lpstr>СтатГрад</vt:lpstr>
      <vt:lpstr>Варианты (фрагмент)</vt:lpstr>
      <vt:lpstr>Самостоятельная работа</vt:lpstr>
      <vt:lpstr>Самостоятельная работа</vt:lpstr>
      <vt:lpstr>Повторение способов решения параметров.</vt:lpstr>
      <vt:lpstr>Мои помощники:  1) https://math100.ru/ 2) https://4ege.ru/ 3) Сборник ЛысенкоС.Ю. 4) Пособия Малковой А. 5) Сборник Мальцев Д.А.</vt:lpstr>
      <vt:lpstr>math100.ru</vt:lpstr>
      <vt:lpstr>Презентация PowerPoint</vt:lpstr>
      <vt:lpstr>С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без границ</dc:title>
  <dc:subject/>
  <dc:creator>obstinate</dc:creator>
  <dc:description>Шаблон презентации с сайта https://presentation-creation.ru/</dc:description>
  <cp:lastModifiedBy>User</cp:lastModifiedBy>
  <cp:revision>1329</cp:revision>
  <cp:lastPrinted>2020-08-18T19:15:16Z</cp:lastPrinted>
  <dcterms:created xsi:type="dcterms:W3CDTF">2018-02-25T09:09:03Z</dcterms:created>
  <dcterms:modified xsi:type="dcterms:W3CDTF">2026-08-26T06:35:52Z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30</vt:i4>
  </property>
  <property fmtid="{D5CDD505-2E9C-101B-9397-08002B2CF9AE}" pid="3" name="PresentationFormat">
    <vt:lpwstr>Экран (4:3)</vt:lpwstr>
  </property>
  <property fmtid="{D5CDD505-2E9C-101B-9397-08002B2CF9AE}" pid="4" name="Slides">
    <vt:i4>33</vt:i4>
  </property>
</Properties>
</file>