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324" r:id="rId3"/>
    <p:sldId id="325" r:id="rId4"/>
    <p:sldId id="326" r:id="rId5"/>
    <p:sldId id="334" r:id="rId6"/>
    <p:sldId id="335" r:id="rId7"/>
    <p:sldId id="339" r:id="rId8"/>
    <p:sldId id="332" r:id="rId9"/>
    <p:sldId id="321" r:id="rId10"/>
    <p:sldId id="312" r:id="rId11"/>
    <p:sldId id="333" r:id="rId12"/>
    <p:sldId id="330" r:id="rId13"/>
    <p:sldId id="337" r:id="rId14"/>
    <p:sldId id="338" r:id="rId15"/>
    <p:sldId id="328" r:id="rId16"/>
    <p:sldId id="336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07" autoAdjust="0"/>
  </p:normalViewPr>
  <p:slideViewPr>
    <p:cSldViewPr>
      <p:cViewPr varScale="1">
        <p:scale>
          <a:sx n="144" d="100"/>
          <a:sy n="144" d="100"/>
        </p:scale>
        <p:origin x="-684" y="-90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22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679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190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344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759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887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837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691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140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185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617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275"/>
            <a:ext cx="9143024" cy="514295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466166" y="287292"/>
            <a:ext cx="8220635" cy="4587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569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dsoo.ru/metodicheskie_videouroki/" TargetMode="External"/><Relationship Id="rId2" Type="http://schemas.openxmlformats.org/officeDocument/2006/relationships/hyperlink" Target="https://edsoo.ru/mr-matematika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ontent.edsoo.ru/lab/" TargetMode="External"/><Relationship Id="rId4" Type="http://schemas.openxmlformats.org/officeDocument/2006/relationships/hyperlink" Target="https://edsoo.ru/metodicheskie-seminary/ms-matematika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video-215962627_456239058?t=1m59s" TargetMode="External"/><Relationship Id="rId2" Type="http://schemas.openxmlformats.org/officeDocument/2006/relationships/hyperlink" Target="https://edsoo.ru/konstruktor-rabochih-programm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13589"/>
            <a:ext cx="7774632" cy="2214246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преподаванию учебного предмета «Математика» на уровне ООО и СОО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2026-2027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680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411510"/>
            <a:ext cx="7831782" cy="856507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Российской Федерации от 09.10. 2024 № 704 «О внесении изменений в некоторые приказы»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059582"/>
            <a:ext cx="7886700" cy="3573141"/>
          </a:xfrm>
        </p:spPr>
        <p:txBody>
          <a:bodyPr>
            <a:noAutofit/>
          </a:bodyPr>
          <a:lstStyle/>
          <a:p>
            <a:pPr lvl="0" algn="just">
              <a:lnSpc>
                <a:spcPct val="120000"/>
              </a:lnSpc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акреплен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(кодификатор) проверяемых требований к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предметным результатам освоения основных общеобразовательных программ при проведении федеральных и региональных процедур оценки качества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добавлен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(кодификатор) проверяемых требований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результатам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ООП ООО и элементов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содержания, синхронизированный с  ОГЭ;</a:t>
            </a:r>
          </a:p>
          <a:p>
            <a:pPr lvl="0" algn="just">
              <a:lnSpc>
                <a:spcPct val="12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добавлен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(кодификатор) проверяемых требований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результатам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ООП СОО и элементов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синхронизированный с ЕГЭ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можно скорректировать часы,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рекомендованные для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изучения предмета, с учетом индивидуального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подхода школы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углубленному изучению математики. Главное — соблюсти гигиенические нормативы к недельной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нагрузке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42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73528"/>
            <a:ext cx="7903790" cy="407696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просвещения Российской Федерации от 09.10.2024 № 704 «О внесении изменений в некоторые приказы»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915567"/>
            <a:ext cx="4231382" cy="36004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П.167.21.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ФОП ООО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Суммарный объем домашнего задания по всем предметам для каждого класса не должен превышать продолжительности выполнения 2 часа – для 5 класса, 2,5 часа – для 6–8 классов.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ФОП СОО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Суммарный объем домашнего задания по всем предметам для каждого класса не должен превышать продолжительности выполнения 3,5 часа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организацией осуществляется координация и контроль объема домашнего задания обучающихся каждого класса по всем предметам в соответствии с санитарными нормами (гигиеническими нормативами).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915566"/>
            <a:ext cx="3886200" cy="371715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 на следующий урок рекомендуется задавать на текущем уроке, при наличии электронного журнала дублировать в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 задание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времени окончания учебного дня. Для выполнения задания, требующего длительной подготовки (например,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доклада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реферата, оформление презентации, заучивание стихотворений), рекомендуется предоставлять достаточное количество времени.</a:t>
            </a:r>
          </a:p>
          <a:p>
            <a:pPr>
              <a:lnSpc>
                <a:spcPct val="10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электронных средств обучения в ходе реализации образовательной деятельности, включая выполнение домашних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заданий, внеурочную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деятельность, проводится в соответствии с Санитарно-эпидемиологическими требованиями и Гигиеническими нормативами.</a:t>
            </a:r>
          </a:p>
        </p:txBody>
      </p:sp>
    </p:spTree>
    <p:extLst>
      <p:ext uri="{BB962C8B-B14F-4D97-AF65-F5344CB8AC3E}">
        <p14:creationId xmlns:p14="http://schemas.microsoft.com/office/powerpoint/2010/main" val="228360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73528"/>
            <a:ext cx="7886700" cy="69448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Российской Федерации от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09.10.2024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704 «О внесении изменений в некоторые приказы»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 18.4 (дополнение)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контрольной работы, являющейся формой письменной проверки результатов обучения с целью оценки уровня достижения предметных и (или)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составляет от одного до двух уроков (не более чем 45 минут каждый).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 практической работы, являющейся формой организации учебного процесса, направленной на выработку у обучающихся практических умений, включая лабораторные, интерактивные и иные работы и не являющейся формой контроля, составляет один урок (не более чем 45 минут).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объем учебного времени, затрачиваемого на проведение оценочных процедур,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должен превышать 10%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всего объема учебного времени, отводимого на изучение данного учебного предмета в данном классе в текущем учебном году.</a:t>
            </a:r>
          </a:p>
        </p:txBody>
      </p:sp>
    </p:spTree>
    <p:extLst>
      <p:ext uri="{BB962C8B-B14F-4D97-AF65-F5344CB8AC3E}">
        <p14:creationId xmlns:p14="http://schemas.microsoft.com/office/powerpoint/2010/main" val="69879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73528"/>
            <a:ext cx="7886700" cy="69448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Российской Федерации от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09.10.2024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704 «О внесении изменений в некоторые приказы»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 18.4 (дополнение)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контрольной работы, являющейся формой письменной проверки результатов обучения с целью оценки уровня достижения предметных и (или)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составляет от одного до двух уроков (не более чем 45 минут каждый).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 практической работы, являющейся формой организации учебного процесса, направленной на выработку у обучающихся практических умений, включая лабораторные, интерактивные и иные работы и не являющейся формой контроля, составляет один урок (не более чем 45 минут).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объем учебного времени, затрачиваемого на проведение оценочных процедур,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должен превышать 10%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всего объема учебного времени, отводимого на изучение данного учебного предмета в данном классе в текущем учебном году.</a:t>
            </a:r>
          </a:p>
        </p:txBody>
      </p:sp>
    </p:spTree>
    <p:extLst>
      <p:ext uri="{BB962C8B-B14F-4D97-AF65-F5344CB8AC3E}">
        <p14:creationId xmlns:p14="http://schemas.microsoft.com/office/powerpoint/2010/main" val="63513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203598"/>
            <a:ext cx="8640960" cy="6441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Комплексный план мероприятий по повышению качества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математического и естественно-научного образования до 2030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://government.ru/docs/53427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9623"/>
            <a:ext cx="8280920" cy="32131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качества математического и естественно-научного образования представляет собой ключевое направление образовательной политики Российской Федерации, являясь стратегическим ответом на современные вызовы. 19 ноября 2025 года распоряжением Правительства №3333-р утвержден федеральный Комплексный план мероприятий до 2030 года, главной целью которого является обеспечение технологического суверенитета страны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>
              <a:lnSpc>
                <a:spcPct val="100000"/>
              </a:lnSpc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Результатом реализации мероприятий плана должно стать увеличение до 30% доли учителей математики, физики, химии и биологии в возрасте до 35 лет к 2030 году, а также рост не менее чем на 10% ежегодно – числа обучающихся по образовательным программам основного общего и среднего общего образования, изучающих математику и естественно-научные предметы углублённо или на профильном уровне.</a:t>
            </a:r>
          </a:p>
          <a:p>
            <a:pPr algn="just" fontAlgn="base">
              <a:lnSpc>
                <a:spcPct val="100000"/>
              </a:lnSpc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доля учащихся, выбравших единый государственный экзамен по профильной математике и естественно-научным предметам – химии, физике, информатике и биологии, – к 2030 году должна увеличиться до 35%.</a:t>
            </a:r>
          </a:p>
          <a:p>
            <a:pPr marL="0" indent="0">
              <a:lnSpc>
                <a:spcPct val="100000"/>
              </a:lnSpc>
              <a:buNone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72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поддержка учителя математики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Методические материалы / Методические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пособия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рекомендации. – URL: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https://edsoo.ru/mr-matematika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Методические материалы / Методические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видеоуроки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URL: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https://edsoo.ru/metodicheskie_videouroki/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Методические семинары / Математика. 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URL: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://edsoo.ru/metodicheskie-seminary/ms-matematika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/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Методические интерактивные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кейсы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Виртуальные лабораторные и практические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углубленном уровне основного общего образования / Математика. 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URL: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://content.edsoo.ru/lab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/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078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2193708"/>
            <a:ext cx="689009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 </a:t>
            </a:r>
          </a:p>
        </p:txBody>
      </p:sp>
    </p:spTree>
    <p:extLst>
      <p:ext uri="{BB962C8B-B14F-4D97-AF65-F5344CB8AC3E}">
        <p14:creationId xmlns:p14="http://schemas.microsoft.com/office/powerpoint/2010/main" val="324851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A8A213-774A-4844-BD29-476A01F01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16632" y="1"/>
            <a:ext cx="10513168" cy="757814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Нормативно-правовые документы, обеспечивающие организацию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деятельности по учебному предмету «Математика»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2026/2027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027261F-4A81-4872-9FFA-8B2214639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627534"/>
            <a:ext cx="8208912" cy="3816424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29 декабря 2012 г. № 273-ФЗ «Об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в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lnSpc>
                <a:spcPct val="120000"/>
              </a:lnSpc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19 декабря 2023 г № 618-ФЗ «О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внесении изменений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Федеральный закон «Об образовании в Российской Федерации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lnSpc>
                <a:spcPct val="120000"/>
              </a:lnSpc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образовательный стандарт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 общего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(утв. приказом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31 мая 2021 г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№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287) (далее – ФГОС ООО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образовательный стандарт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 общего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(утв. приказом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17 мая 2012 г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№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413) (далее – ФГОС СОО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Российской Федерации от 18.05.2023 г. № 370 «Об утверждении федеральной образовательной программы основного общего образования» (с изм. и доп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просвещения Российской Федерации от 18.05.2023 г. № 371 «Об утверждении федеральной образовательной программы среднего общего образования» (с изм. и доп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развития математического образования в Российской Федерации (утв. распоряжением Правительства Российской Федерации от 24 декабря 2013 г. № 2506-р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12 февраля 2025 г. № 93 «О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внесении изменения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подпункт 18.3.1 пункта 18.3 федерального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 образовательного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стандарта среднего общего образования,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утвержденного приказом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от 17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мая 2012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№ 413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lnSpc>
                <a:spcPct val="120000"/>
              </a:lnSpc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перечень учебников (изменения от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22.06.2026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436)</a:t>
            </a:r>
          </a:p>
          <a:p>
            <a:pPr>
              <a:lnSpc>
                <a:spcPct val="120000"/>
              </a:lnSpc>
            </a:pP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dirty="0"/>
          </a:p>
          <a:p>
            <a:pPr>
              <a:lnSpc>
                <a:spcPct val="120000"/>
              </a:lnSpc>
            </a:pPr>
            <a:endParaRPr lang="ru-RU" dirty="0"/>
          </a:p>
          <a:p>
            <a:pPr>
              <a:lnSpc>
                <a:spcPct val="120000"/>
              </a:lnSpc>
            </a:pPr>
            <a:endParaRPr lang="ru-RU" dirty="0"/>
          </a:p>
        </p:txBody>
      </p:sp>
      <p:pic>
        <p:nvPicPr>
          <p:cNvPr id="2050" name="Picture 2" descr="C:\Users\Гаврикова\Desktop\202508251503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939" y="4299942"/>
            <a:ext cx="890871" cy="7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59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73528"/>
            <a:ext cx="8301779" cy="694489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«Единое содержание общего образования»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 «Рабочие программы»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37624"/>
            <a:ext cx="7543750" cy="31323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образование: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Федеральная рабочая программа по учебному предмету «Математика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 уровень);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Федеральная рабочая программа по учебному предмету «Математика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углубленный уровень).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общее образование: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Федеральная рабочая программа по учебному предмету «Математика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 уровень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Федеральная рабочая программа по учебному предмету «Математика» (углубленный уровень).</a:t>
            </a:r>
          </a:p>
        </p:txBody>
      </p:sp>
      <p:pic>
        <p:nvPicPr>
          <p:cNvPr id="1026" name="Picture 2" descr="C:\Users\Гаврикова\Desktop\202508251502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473" y="4011910"/>
            <a:ext cx="1259842" cy="98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78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983B98-3AED-4C27-BC65-AA608588D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0"/>
            <a:ext cx="7886700" cy="84355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 ООО и СОО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6C30E41-F43E-47FE-970D-0A1CDA4C55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627534"/>
            <a:ext cx="7903790" cy="360040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рабочей программы по математике, в том числе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разработки поурочного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планирования, учитель может воспользоваться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Конструктором рабочих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программ, представленном на сайте «Единое содержание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образования»: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://edsoo.ru/konstruktor-rabochih-programm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 вправе выполнять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перестановки учебных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 в рамках года обучения, перераспределять между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темами отводимое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их изучение учебное время, а также включать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темы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расширяющие или углубляющие содержания курса.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обучения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быть 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ниже представленного в федеральной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 программе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переносить содержание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из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 в класс (с учетом УМК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vk.com/video-215962627_456239058?t=1m59s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Гаврикова\Desktop\202508251703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904" y="4299942"/>
            <a:ext cx="872681" cy="654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19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"/>
            <a:ext cx="8496944" cy="69954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7-9 классы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9542"/>
            <a:ext cx="8136904" cy="374441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изучение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учебного предмета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"Математика"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сохранением организационной и содержательной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структуры преподавания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курсов "Алгебра", "Геометрия", "Вероятность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статистика".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учебного предмета "Математика" составляется одна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одно тематическое планирование, в классных (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электронных) журналах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отводится общая страница (темы по курсам Алгебра", "Геометрия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Вероятность и статистика" записываются подряд в соответствии с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расписанием учебных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занятий), по итогам четверти и года выставляется одна отметка.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Итоговые отметки за 9 класс по учебному предмету "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Математика" определяются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среднее арифметическое годовой и экзаменационной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отметок выпускника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выставляются в аттестат целыми числами в соответствии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правилами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математического округления.</a:t>
            </a:r>
          </a:p>
        </p:txBody>
      </p:sp>
    </p:spTree>
    <p:extLst>
      <p:ext uri="{BB962C8B-B14F-4D97-AF65-F5344CB8AC3E}">
        <p14:creationId xmlns:p14="http://schemas.microsoft.com/office/powerpoint/2010/main" val="2501306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3844"/>
            <a:ext cx="8496944" cy="71373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10-11 классы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9582"/>
            <a:ext cx="8064896" cy="357314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формировании общеобразовательными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организациями учебных планов на уровень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 рекомендуется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изучение единого учебного предмета "Математика"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сохранением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организационной и содержательной структуры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преподавания курсов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"Алгебра и начала математического анализа", "Геометрия", "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Вероятность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статистика“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учебного предмета "Математика" составляется одна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одно тематическое планирование, в классных 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электронных) журналах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отводится общая страница (темы по курсам "Алгебра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начала математического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анализа", "Геометрия", "Вероятность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статистика« записываются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подряд в соответствии с расписанием учебных занятий), по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итогам полугодия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года выставляется одна отметка.</a:t>
            </a:r>
          </a:p>
        </p:txBody>
      </p:sp>
    </p:spTree>
    <p:extLst>
      <p:ext uri="{BB962C8B-B14F-4D97-AF65-F5344CB8AC3E}">
        <p14:creationId xmlns:p14="http://schemas.microsoft.com/office/powerpoint/2010/main" val="2732663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92546"/>
            <a:ext cx="8280920" cy="331236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Российской Федерации от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08.10.2025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729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«О внесении изменений в некоторые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приказы Министерства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 Российской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Федерации, касающиеся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федеральных образовательных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 начального общего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основного общего образования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среднего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образования"»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859781"/>
            <a:ext cx="7886700" cy="177294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(углубленный уровень): уточнено в соответствии с содержанием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результатов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классам учебного курса «Вероятность и статистика»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(внесены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предметные результаты курса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22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Особое внимание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уделяется организации углубленного обучения математике в 7–9 классах.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51669"/>
            <a:ext cx="8047806" cy="2781053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 углубленного обучения математики через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внеурочной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в образовательной организации, реализующей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базовое обучения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основной школе, сотрудниками ФГБНУ 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содержания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методов обучения им. В.С.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Леднева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была разработана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внеурочной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«Трудные вопросы математики (7–9 классы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курса рассчитана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204 часа в течение трех лет обучения 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7–9 классах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занятий один раз в неделю по 2 академических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часа каждое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два раза в неделю по 1 академическому часу каждое. </a:t>
            </a:r>
          </a:p>
        </p:txBody>
      </p:sp>
    </p:spTree>
    <p:extLst>
      <p:ext uri="{BB962C8B-B14F-4D97-AF65-F5344CB8AC3E}">
        <p14:creationId xmlns:p14="http://schemas.microsoft.com/office/powerpoint/2010/main" val="183737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России,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вступивший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силу с 1 сентября 2025 г.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1635645"/>
            <a:ext cx="4303390" cy="299707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Приказ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от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октября 2024 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№ 704 «О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внесении изменений в некоторые приказы Министерства просвещения Российской Федерации, касающиеся федеральных образовательных программ начального общего образования, основного общего образования и среднего общего образования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ct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3568" y="1491630"/>
            <a:ext cx="3168352" cy="3402378"/>
          </a:xfrm>
          <a:prstGeom prst="rect">
            <a:avLst/>
          </a:prstGeom>
        </p:spPr>
      </p:pic>
      <p:pic>
        <p:nvPicPr>
          <p:cNvPr id="3074" name="Picture 2" descr="C:\Users\Гаврикова\Desktop\202508251504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045361"/>
            <a:ext cx="940556" cy="86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86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store.com_26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2636</TotalTime>
  <Words>1290</Words>
  <Application>Microsoft Office PowerPoint</Application>
  <PresentationFormat>Экран (16:9)</PresentationFormat>
  <Paragraphs>76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powerpointstore.com_26</vt:lpstr>
      <vt:lpstr>  Методические рекомендации  по преподаванию учебного предмета «Математика» на уровне ООО и СОО  в 2026-2027 учебном году </vt:lpstr>
      <vt:lpstr>Нормативно-правовые документы, обеспечивающие организацию образовательной деятельности по учебному предмету «Математика» в 2026/2027 учебном году</vt:lpstr>
      <vt:lpstr>На сайте «Единое содержание общего образования» в разделе «Рабочие программы»  представлены: </vt:lpstr>
      <vt:lpstr>Рабочие программы ООО и СОО</vt:lpstr>
      <vt:lpstr>Рабочая программа 7-9 классы</vt:lpstr>
      <vt:lpstr>Рабочая программа 10-11 классы</vt:lpstr>
      <vt:lpstr>Приказ Министерства просвещения Российской Федерации от 08.10.2025 № 729 «О внесении изменений в некоторые приказы Министерства просвещения Российской Федерации, касающиеся федеральных образовательных программ начального общего образования, основного общего образования и среднего общего образования"» </vt:lpstr>
      <vt:lpstr>Особое внимание уделяется организации углубленного обучения математике в 7–9 классах. </vt:lpstr>
      <vt:lpstr> Приказ Минпросвещения России, вступивший в силу с 1 сентября 2025 г.</vt:lpstr>
      <vt:lpstr>Приказ Министерства просвещения Российской Федерации от 09.10. 2024 № 704 «О внесении изменений в некоторые приказы» </vt:lpstr>
      <vt:lpstr>Приказ Министерства просвещения Российской Федерации от 09.10.2024 № 704 «О внесении изменений в некоторые приказы» </vt:lpstr>
      <vt:lpstr>Приказ Министерства просвещения Российской Федерации от 09.10.2024 № 704 «О внесении изменений в некоторые приказы» </vt:lpstr>
      <vt:lpstr>Приказ Министерства просвещения Российской Федерации от 09.10.2024 № 704 «О внесении изменений в некоторые приказы» </vt:lpstr>
      <vt:lpstr>Комплексный план мероприятий по повышению качества математического и естественно-научного образования до 2030 года  http://government.ru/docs/53427/  </vt:lpstr>
      <vt:lpstr>Методическая поддержка учителя математики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Методические рекомендации  по преподаванию учебного предмета «Математика» на уровне ООО и СОО  в 2024-2025 учебном году</dc:title>
  <dc:creator>Гаврикова</dc:creator>
  <cp:lastModifiedBy>Гаврикова</cp:lastModifiedBy>
  <cp:revision>285</cp:revision>
  <dcterms:created xsi:type="dcterms:W3CDTF">2024-08-13T09:08:25Z</dcterms:created>
  <dcterms:modified xsi:type="dcterms:W3CDTF">2026-08-28T10:39:39Z</dcterms:modified>
</cp:coreProperties>
</file>