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96" r:id="rId1"/>
  </p:sldMasterIdLst>
  <p:sldIdLst>
    <p:sldId id="262" r:id="rId2"/>
    <p:sldId id="263" r:id="rId3"/>
    <p:sldId id="265" r:id="rId4"/>
    <p:sldId id="266" r:id="rId5"/>
    <p:sldId id="268" r:id="rId6"/>
    <p:sldId id="267" r:id="rId7"/>
    <p:sldId id="292" r:id="rId8"/>
    <p:sldId id="270" r:id="rId9"/>
    <p:sldId id="293" r:id="rId10"/>
    <p:sldId id="269" r:id="rId11"/>
    <p:sldId id="273" r:id="rId12"/>
    <p:sldId id="257" r:id="rId13"/>
    <p:sldId id="258" r:id="rId14"/>
    <p:sldId id="282" r:id="rId15"/>
    <p:sldId id="277" r:id="rId16"/>
    <p:sldId id="281" r:id="rId17"/>
    <p:sldId id="278" r:id="rId18"/>
    <p:sldId id="279" r:id="rId19"/>
    <p:sldId id="276" r:id="rId20"/>
    <p:sldId id="280" r:id="rId21"/>
    <p:sldId id="271" r:id="rId22"/>
    <p:sldId id="260" r:id="rId23"/>
    <p:sldId id="272" r:id="rId24"/>
    <p:sldId id="275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4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580322243892175E-2"/>
          <c:y val="8.8491867630160329E-2"/>
          <c:w val="0.98041965226787597"/>
          <c:h val="0.84236855401592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Лист4!$B$1</c:f>
              <c:strCache>
                <c:ptCount val="1"/>
                <c:pt idx="0">
                  <c:v>общ %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Лист4!$A$2:$A$37</c:f>
              <c:strCache>
                <c:ptCount val="36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  <c:pt idx="35">
                  <c:v>№36</c:v>
                </c:pt>
              </c:strCache>
            </c:strRef>
          </c:cat>
          <c:val>
            <c:numRef>
              <c:f>Лист4!$B$2:$B$37</c:f>
              <c:numCache>
                <c:formatCode>"О""с""н""о""в""н""о""й"</c:formatCode>
                <c:ptCount val="36"/>
                <c:pt idx="0">
                  <c:v>76.400000000000006</c:v>
                </c:pt>
                <c:pt idx="1">
                  <c:v>89.6</c:v>
                </c:pt>
                <c:pt idx="2">
                  <c:v>98.4</c:v>
                </c:pt>
                <c:pt idx="3">
                  <c:v>84.1</c:v>
                </c:pt>
                <c:pt idx="4">
                  <c:v>85.6</c:v>
                </c:pt>
                <c:pt idx="5">
                  <c:v>80.3</c:v>
                </c:pt>
                <c:pt idx="6">
                  <c:v>85.9</c:v>
                </c:pt>
                <c:pt idx="7">
                  <c:v>68.099999999999994</c:v>
                </c:pt>
                <c:pt idx="8">
                  <c:v>93.6</c:v>
                </c:pt>
                <c:pt idx="9">
                  <c:v>63.9</c:v>
                </c:pt>
                <c:pt idx="10">
                  <c:v>69.8</c:v>
                </c:pt>
                <c:pt idx="11">
                  <c:v>40.1</c:v>
                </c:pt>
                <c:pt idx="12">
                  <c:v>83.1</c:v>
                </c:pt>
                <c:pt idx="13">
                  <c:v>76.599999999999994</c:v>
                </c:pt>
                <c:pt idx="14">
                  <c:v>66.400000000000006</c:v>
                </c:pt>
                <c:pt idx="15">
                  <c:v>69.400000000000006</c:v>
                </c:pt>
                <c:pt idx="16">
                  <c:v>61.9</c:v>
                </c:pt>
                <c:pt idx="17">
                  <c:v>65.599999999999994</c:v>
                </c:pt>
                <c:pt idx="18">
                  <c:v>59.1</c:v>
                </c:pt>
                <c:pt idx="19">
                  <c:v>59</c:v>
                </c:pt>
                <c:pt idx="20">
                  <c:v>73.7</c:v>
                </c:pt>
                <c:pt idx="21">
                  <c:v>46.9</c:v>
                </c:pt>
                <c:pt idx="22">
                  <c:v>83</c:v>
                </c:pt>
                <c:pt idx="23">
                  <c:v>78.599999999999994</c:v>
                </c:pt>
                <c:pt idx="24">
                  <c:v>74.2</c:v>
                </c:pt>
                <c:pt idx="25">
                  <c:v>68.8</c:v>
                </c:pt>
                <c:pt idx="26">
                  <c:v>50.6</c:v>
                </c:pt>
                <c:pt idx="27">
                  <c:v>78</c:v>
                </c:pt>
                <c:pt idx="28">
                  <c:v>90.6</c:v>
                </c:pt>
                <c:pt idx="29">
                  <c:v>63.7</c:v>
                </c:pt>
                <c:pt idx="30">
                  <c:v>62.9</c:v>
                </c:pt>
                <c:pt idx="31">
                  <c:v>81.099999999999994</c:v>
                </c:pt>
                <c:pt idx="32">
                  <c:v>55.5</c:v>
                </c:pt>
                <c:pt idx="33">
                  <c:v>61</c:v>
                </c:pt>
                <c:pt idx="34">
                  <c:v>58</c:v>
                </c:pt>
                <c:pt idx="35">
                  <c:v>86.5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CD-43CE-BF7B-0A38CF035D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0307328"/>
        <c:axId val="80308864"/>
      </c:barChart>
      <c:catAx>
        <c:axId val="803073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308864"/>
        <c:crosses val="autoZero"/>
        <c:auto val="1"/>
        <c:lblAlgn val="ctr"/>
        <c:lblOffset val="100"/>
        <c:noMultiLvlLbl val="0"/>
      </c:catAx>
      <c:valAx>
        <c:axId val="80308864"/>
        <c:scaling>
          <c:orientation val="minMax"/>
        </c:scaling>
        <c:delete val="1"/>
        <c:axPos val="l"/>
        <c:numFmt formatCode="&quot;О&quot;&quot;с&quot;&quot;н&quot;&quot;о&quot;&quot;в&quot;&quot;н&quot;&quot;о&quot;&quot;й&quot;" sourceLinked="1"/>
        <c:majorTickMark val="out"/>
        <c:minorTickMark val="none"/>
        <c:tickLblPos val="nextTo"/>
        <c:crossAx val="80307328"/>
        <c:crosses val="autoZero"/>
        <c:crossBetween val="between"/>
      </c:valAx>
    </c:plotArea>
    <c:plotVisOnly val="1"/>
    <c:dispBlanksAs val="gap"/>
    <c:showDLblsOverMax val="0"/>
    <c:extLst>
      <c:ext uri="{0b15fc19-7d7d-44ad-8c2d-2c3a37ce22c3}">
        <chartProps xmlns="https://web.wps.cn/et/2018/main" chartId="{ee29d65a-4664-42a0-a534-c1edb4c85b04}"/>
      </c:ext>
    </c:extLst>
  </c:chart>
  <c:txPr>
    <a:bodyPr/>
    <a:lstStyle/>
    <a:p>
      <a:pPr>
        <a:defRPr lang="ru-RU"/>
      </a:pPr>
      <a:endParaRPr lang="ru-RU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0.57943</cdr:x>
      <cdr:y>1</cdr:y>
    </cdr:from>
    <cdr:to>
      <cdr:x>0.60028</cdr:x>
      <cdr:y>1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5312757" y="5407197"/>
          <a:ext cx="191193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77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6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10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42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756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000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195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4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40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48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81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0D1ADC6-9FC4-4DC8-9FA6-E8DF99495BB7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9076D0C-A0F2-4815-B843-F296EDF1A74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59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799" y="618333"/>
            <a:ext cx="11649075" cy="1515533"/>
          </a:xfrm>
        </p:spPr>
        <p:txBody>
          <a:bodyPr>
            <a:noAutofit/>
          </a:bodyPr>
          <a:lstStyle/>
          <a:p>
            <a:pPr algn="ctr"/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ЕГЭ-2026.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Точки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трудностей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  <a:r>
              <a:rPr lang="ru-RU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06805" y="15325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21686" y="2233705"/>
            <a:ext cx="4257675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687" y="2783140"/>
            <a:ext cx="4279763" cy="3718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332730" y="3332705"/>
            <a:ext cx="4257675" cy="704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1000" y="1604010"/>
            <a:ext cx="11811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37</a:t>
            </a:r>
          </a:p>
          <a:p>
            <a:r>
              <a:rPr lang="en-US" dirty="0"/>
              <a:t>You have received an email message from your English-speaking pen-friend Ava: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From: Ava@mail.uk</a:t>
            </a:r>
          </a:p>
          <a:p>
            <a:r>
              <a:rPr lang="en-US" dirty="0"/>
              <a:t>To: Russian_friend@ege.ru</a:t>
            </a:r>
          </a:p>
          <a:p>
            <a:r>
              <a:rPr lang="en-US" dirty="0"/>
              <a:t>Subject: Cosmonautics Day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I’m preparing a project on … and I’ve learned there is Cosmonautics Day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/>
              <a:t>When is it celebrated? What do you know about its history? </a:t>
            </a:r>
            <a:endParaRPr lang="ru-RU" dirty="0" smtClean="0"/>
          </a:p>
          <a:p>
            <a:r>
              <a:rPr lang="en-US" dirty="0" smtClean="0"/>
              <a:t>Are </a:t>
            </a:r>
            <a:r>
              <a:rPr lang="en-US" dirty="0"/>
              <a:t>you interested in spaceflights, why or why not?</a:t>
            </a:r>
          </a:p>
          <a:p>
            <a:r>
              <a:rPr lang="en-US" dirty="0">
                <a:solidFill>
                  <a:srgbClr val="FF0000"/>
                </a:solidFill>
              </a:rPr>
              <a:t>…Last weekend I tried learning a few Russian </a:t>
            </a:r>
            <a:r>
              <a:rPr lang="en-US" dirty="0" smtClean="0">
                <a:solidFill>
                  <a:srgbClr val="FF0000"/>
                </a:solidFill>
              </a:rPr>
              <a:t>words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 </a:t>
            </a:r>
          </a:p>
          <a:p>
            <a:r>
              <a:rPr lang="en-US" dirty="0"/>
              <a:t>Write an email to Ava..</a:t>
            </a:r>
          </a:p>
          <a:p>
            <a:r>
              <a:rPr lang="en-US" dirty="0"/>
              <a:t>In your message:</a:t>
            </a:r>
          </a:p>
          <a:p>
            <a:r>
              <a:rPr lang="en-US" dirty="0"/>
              <a:t>–– answer her questions;</a:t>
            </a:r>
          </a:p>
          <a:p>
            <a:r>
              <a:rPr lang="en-US" dirty="0"/>
              <a:t>–– ask 3 questions about </a:t>
            </a:r>
            <a:r>
              <a:rPr lang="en-US" b="1" dirty="0"/>
              <a:t>her efforts to learn Russian words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Write 100–140 words.</a:t>
            </a:r>
          </a:p>
          <a:p>
            <a:r>
              <a:rPr lang="en-US" dirty="0"/>
              <a:t>Remember the rules of email writing.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343775" y="2740705"/>
            <a:ext cx="26052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следование  заданию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43775" y="2188970"/>
            <a:ext cx="2404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облюдение объёма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43775" y="3300830"/>
            <a:ext cx="43806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 информации в письме-стимуле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43775" y="4182683"/>
            <a:ext cx="4257675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9858375" y="902934"/>
            <a:ext cx="9525" cy="1360367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/>
          <p:nvPr/>
        </p:nvCxnSpPr>
        <p:spPr>
          <a:xfrm rot="10800000" flipV="1">
            <a:off x="5523675" y="2818872"/>
            <a:ext cx="1820100" cy="133675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5605213" y="4032512"/>
            <a:ext cx="1733039" cy="460427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5815011" y="4492939"/>
            <a:ext cx="1876427" cy="122846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8792124" y="58046"/>
            <a:ext cx="21515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90-154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H="1" flipV="1">
            <a:off x="9867900" y="814390"/>
            <a:ext cx="9525" cy="1360367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7343775" y="4706300"/>
            <a:ext cx="4257675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7318138" y="4645309"/>
            <a:ext cx="44319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облюдение грамматических правил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332730" y="4115173"/>
            <a:ext cx="26052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следование  заданию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314229" y="5201494"/>
            <a:ext cx="4257675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7321686" y="5125758"/>
            <a:ext cx="39618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нание культурного компонента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19878701">
            <a:off x="197305" y="617574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 rot="19861962">
            <a:off x="573999" y="702879"/>
            <a:ext cx="1890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37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13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7471" t="23011" r="17100" b="14215"/>
          <a:stretch>
            <a:fillRect/>
          </a:stretch>
        </p:blipFill>
        <p:spPr>
          <a:xfrm>
            <a:off x="2022840" y="0"/>
            <a:ext cx="8031668" cy="630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7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7249" t="24567" r="16942" b="12564"/>
          <a:stretch>
            <a:fillRect/>
          </a:stretch>
        </p:blipFill>
        <p:spPr>
          <a:xfrm>
            <a:off x="2043715" y="-1"/>
            <a:ext cx="8195660" cy="6326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193" t="23481" r="17257" b="8563"/>
          <a:stretch/>
        </p:blipFill>
        <p:spPr>
          <a:xfrm>
            <a:off x="2400300" y="0"/>
            <a:ext cx="7543800" cy="6330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06805" y="15325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31848" y="3072610"/>
            <a:ext cx="4257675" cy="681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848" y="3887655"/>
            <a:ext cx="4279763" cy="72502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120805" y="3023051"/>
            <a:ext cx="44061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Воспроизведение полного и точного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760" y="2569258"/>
            <a:ext cx="4279763" cy="37188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120805" y="2541036"/>
            <a:ext cx="25553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вопроса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848" y="4745409"/>
            <a:ext cx="4279763" cy="3718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" t="18424" b="41333"/>
          <a:stretch/>
        </p:blipFill>
        <p:spPr>
          <a:xfrm>
            <a:off x="457201" y="1832469"/>
            <a:ext cx="4846320" cy="44329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9861962">
            <a:off x="157315" y="653343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128353" y="3884230"/>
            <a:ext cx="42867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лексико-грамматических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фонетических ошибок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30960" y="4722448"/>
            <a:ext cx="38263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Учитывание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глагола (времени)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81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17505" y="12999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27879" y="2599240"/>
            <a:ext cx="28339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готовится к заданию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-исключить тренировки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627879" y="4134524"/>
            <a:ext cx="38289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-изучать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сайта ФИПИ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-слушать вступление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-выделять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слова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вопросе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-тренироваться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аудиозаписях ФИПИ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28353" y="2599240"/>
            <a:ext cx="402978" cy="4156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134525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46994" y="3563759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48297" y="2117326"/>
            <a:ext cx="2713563" cy="40011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оспринимать вопрос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giga.chat/files/public/generated/7221e7cc-341c-4172-a5b6-dcf25e3942a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647" y="2089391"/>
            <a:ext cx="4090267" cy="409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rot="514984">
            <a:off x="3347506" y="1332496"/>
            <a:ext cx="2410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?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20300522">
            <a:off x="2731258" y="967716"/>
            <a:ext cx="2410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?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979428">
            <a:off x="3773131" y="1604734"/>
            <a:ext cx="2410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?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s://giga.chat/files/public/generated/507bf942-12c4-4b36-a5c6-1c3750758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224" y="3846069"/>
            <a:ext cx="2969929" cy="222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40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17505" y="12999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27879" y="2599240"/>
            <a:ext cx="28339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готовится к заданию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-исключить тренировки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627879" y="4134524"/>
            <a:ext cx="38289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-изучать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сайта ФИПИ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-слушать вступление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-выделять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слова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вопросе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-тренироваться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аудиозаписях ФИПИ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28353" y="2599240"/>
            <a:ext cx="402978" cy="4156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134525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46994" y="3563759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48297" y="2117326"/>
            <a:ext cx="2713563" cy="40011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оспринимать вопрос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20769714">
            <a:off x="5294574" y="2368554"/>
            <a:ext cx="2410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?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" t="18424" b="41333"/>
          <a:stretch/>
        </p:blipFill>
        <p:spPr>
          <a:xfrm>
            <a:off x="457201" y="1832469"/>
            <a:ext cx="4846320" cy="4432956"/>
          </a:xfrm>
          <a:prstGeom prst="rect">
            <a:avLst/>
          </a:prstGeom>
        </p:spPr>
      </p:pic>
      <p:pic>
        <p:nvPicPr>
          <p:cNvPr id="25" name="Picture 4" descr="https://giga.chat/files/public/generated/507bf942-12c4-4b36-a5c6-1c3750758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224" y="3846069"/>
            <a:ext cx="2969929" cy="222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 rot="19798152">
            <a:off x="4857463" y="2522295"/>
            <a:ext cx="2410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?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36488" y="1905407"/>
            <a:ext cx="934124" cy="4681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1775827" y="2256541"/>
            <a:ext cx="5852052" cy="24117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72589" y="2859578"/>
            <a:ext cx="16475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050174" y="3307126"/>
            <a:ext cx="5449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972589" y="4958863"/>
            <a:ext cx="12302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457796" y="3307126"/>
            <a:ext cx="10834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rot="979428">
            <a:off x="5790677" y="3082121"/>
            <a:ext cx="2410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?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58009" y="1409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27879" y="2599240"/>
            <a:ext cx="38507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 family is very important to me.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" t="24258" b="71742"/>
          <a:stretch/>
        </p:blipFill>
        <p:spPr>
          <a:xfrm>
            <a:off x="773084" y="2076862"/>
            <a:ext cx="4846320" cy="4405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746994" y="4134525"/>
            <a:ext cx="38289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 family is extremely  important to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my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parents  always support me in any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 me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good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advice and help me achieve my goals.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28353" y="2599240"/>
            <a:ext cx="402978" cy="4156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134525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46994" y="3563759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46994" y="2117326"/>
            <a:ext cx="3735125" cy="40011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твечать одним предложением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92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58009" y="1409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27879" y="2599240"/>
            <a:ext cx="40308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help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spend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our free time together.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four people in my family. </a:t>
            </a: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627879" y="4134525"/>
            <a:ext cx="456412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-сверятся со списком грамматических тем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-повышать уровень владения языком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-записывать свой ответ на диктофон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-практиковаться 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28353" y="2599240"/>
            <a:ext cx="402978" cy="4156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134525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88805" y="3722624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88805" y="2123219"/>
            <a:ext cx="4096955" cy="40011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ексико-грамматические ошибки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giga.chat/files/public/generated/0f6b0144-498c-4b92-a1c9-d263d643d3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58" y="2117326"/>
            <a:ext cx="3863156" cy="386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564" y="2414466"/>
            <a:ext cx="3505163" cy="350516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92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06805" y="15325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Грамматические темы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89709" y="1801858"/>
            <a:ext cx="48259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Adjectives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comparative and superlative degrees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Adjectives and adverbs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Articles (when they change the meaning of the sentence)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actions (will, going to, Present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Сontinuous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Imperatives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Linking verbs (to be, to look, to feel, to seem)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 of expressing preference: I prefer … / I’d prefer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Modals – can/could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Modals – have to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Modals –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Modals – must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11346" y="1801858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Nouns: countable and uncountable nouns; regular plural, irregular plural, no plural; nouns</a:t>
            </a:r>
          </a:p>
          <a:p>
            <a:pPr lvl="0"/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 only in the plural; noun and verb agreement; much/many with nouns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Passive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voice (Present and Past Simple)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and Past Continuous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and Past Simple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Possessive case of nouns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Prepositions of place, time, direction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Perfect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Pronouns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+ to be / It + to be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Verb 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enjoy / like / hate / love doing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Verb + to infinitive: like / hate / love/ want to do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 order in statements and questions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английскому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языку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2026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238162"/>
              </p:ext>
            </p:extLst>
          </p:nvPr>
        </p:nvGraphicFramePr>
        <p:xfrm>
          <a:off x="1097280" y="2423775"/>
          <a:ext cx="10266216" cy="2987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036">
                  <a:extLst>
                    <a:ext uri="{9D8B030D-6E8A-4147-A177-3AD203B41FA5}">
                      <a16:colId xmlns:a16="http://schemas.microsoft.com/office/drawing/2014/main" val="363108316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173653594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1090980417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2324843406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3152247902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1853263549"/>
                    </a:ext>
                  </a:extLst>
                </a:gridCol>
              </a:tblGrid>
              <a:tr h="1649711">
                <a:tc>
                  <a:txBody>
                    <a:bodyPr/>
                    <a:lstStyle/>
                    <a:p>
                      <a:endParaRPr lang="ru-RU" sz="22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детей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преодолели порог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22-60 баллов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61-80 баллов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81-100 баллов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334630"/>
                  </a:ext>
                </a:extLst>
              </a:tr>
              <a:tr h="669049"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1001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494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855825"/>
                  </a:ext>
                </a:extLst>
              </a:tr>
              <a:tr h="669049">
                <a:tc>
                  <a:txBody>
                    <a:bodyPr/>
                    <a:lstStyle/>
                    <a:p>
                      <a:endParaRPr lang="ru-RU" sz="2200" b="1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b="1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31,6%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49,1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</a:t>
                      </a:r>
                      <a:endParaRPr lang="ru-RU" sz="2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85045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58009" y="1409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27879" y="2489719"/>
            <a:ext cx="430919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Personally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 like to have a big family.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think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growing up with many relatives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how to share,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help each other.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627879" y="4342343"/>
            <a:ext cx="456412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would like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have a big family.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think  growing up with many relatives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teaches people how to share,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care, and help each other.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28353" y="2599240"/>
            <a:ext cx="402978" cy="4156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425470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05431" y="3876608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05431" y="1933826"/>
            <a:ext cx="3258584" cy="40011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читывать глагол и время</a:t>
            </a:r>
            <a:endParaRPr lang="en-US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" t="50218" b="41333"/>
          <a:stretch/>
        </p:blipFill>
        <p:spPr>
          <a:xfrm>
            <a:off x="608955" y="2133881"/>
            <a:ext cx="4846320" cy="93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1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4" b="8194"/>
          <a:stretch/>
        </p:blipFill>
        <p:spPr>
          <a:xfrm>
            <a:off x="3354830" y="0"/>
            <a:ext cx="5327465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8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" b="7917"/>
          <a:stretch/>
        </p:blipFill>
        <p:spPr>
          <a:xfrm>
            <a:off x="390525" y="0"/>
            <a:ext cx="5335668" cy="63499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9"/>
          <a:stretch/>
        </p:blipFill>
        <p:spPr>
          <a:xfrm>
            <a:off x="6161697" y="0"/>
            <a:ext cx="5287354" cy="63499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84161" y="6457890"/>
            <a:ext cx="45073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Vk.ru/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endlish_land_with_anastasia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11"/>
          <a:stretch/>
        </p:blipFill>
        <p:spPr>
          <a:xfrm>
            <a:off x="142875" y="647700"/>
            <a:ext cx="6149270" cy="56197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5" t="-6221" r="-5482" b="6519"/>
          <a:stretch/>
        </p:blipFill>
        <p:spPr>
          <a:xfrm>
            <a:off x="6082595" y="219972"/>
            <a:ext cx="6347529" cy="593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0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06805" y="131999"/>
            <a:ext cx="10058400" cy="915078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848" y="3364106"/>
            <a:ext cx="4279763" cy="72502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760" y="1836746"/>
            <a:ext cx="4279763" cy="37188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128353" y="1790623"/>
            <a:ext cx="21850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РКЗ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848" y="2857608"/>
            <a:ext cx="4279763" cy="3718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9861962">
            <a:off x="157315" y="653343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175738" y="3344430"/>
            <a:ext cx="42867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лексико-грамматических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фонетических ошибок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786" t="4343" r="4873" b="38554"/>
          <a:stretch/>
        </p:blipFill>
        <p:spPr>
          <a:xfrm>
            <a:off x="1130343" y="1353141"/>
            <a:ext cx="4835047" cy="31562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3786" t="66408" r="4873" b="3678"/>
          <a:stretch/>
        </p:blipFill>
        <p:spPr>
          <a:xfrm>
            <a:off x="1130343" y="4592116"/>
            <a:ext cx="4835047" cy="165343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353" y="2379698"/>
            <a:ext cx="4279763" cy="37188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7164261" y="2333066"/>
            <a:ext cx="3884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Учитывание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глагола в 4 пункте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64261" y="2819888"/>
            <a:ext cx="42982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вступления и заключения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759" y="4229224"/>
            <a:ext cx="4279763" cy="371888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175738" y="4190819"/>
            <a:ext cx="2568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СЛС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5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58009" y="1409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27879" y="2489719"/>
            <a:ext cx="463800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difference between these pictures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that in the first picture there is a man,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whereas in the second picture there’s a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woman.</a:t>
            </a: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627879" y="4342343"/>
            <a:ext cx="456412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difference between these pictures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style of having meals. In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picture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man is eating alone, whereas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second picture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people are eating in the company.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28353" y="2599240"/>
            <a:ext cx="402978" cy="4156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425470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05431" y="3876608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05431" y="1903904"/>
            <a:ext cx="3861698" cy="40011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елать нерелевантное различие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15816" y="2138521"/>
            <a:ext cx="58424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Различие между фотографиями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бязательно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связать с темой проекта.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15816" y="2552353"/>
            <a:ext cx="1808359" cy="25470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888778" y="4713753"/>
            <a:ext cx="2398222" cy="2156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40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58009" y="1409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627879" y="4342343"/>
            <a:ext cx="45641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However, both types of shopping have their disadvantages. For </a:t>
            </a:r>
            <a:r>
              <a:rPr lang="en-US" dirty="0" smtClean="0"/>
              <a:t>example,</a:t>
            </a:r>
            <a:r>
              <a:rPr lang="ru-RU" dirty="0" smtClean="0"/>
              <a:t>…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28353" y="2800745"/>
            <a:ext cx="402978" cy="4156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425470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05431" y="3876608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05431" y="1891354"/>
            <a:ext cx="4284634" cy="707886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оворить о преимуществах и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недостатках картинок , а не типов.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15816" y="2138521"/>
            <a:ext cx="59709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экзамена должны говорить об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disadvantages of types/ways of something.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381375" y="2552353"/>
            <a:ext cx="1190625" cy="25470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705431" y="2696869"/>
            <a:ext cx="45641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However, </a:t>
            </a:r>
            <a:r>
              <a:rPr lang="en-US" dirty="0" smtClean="0"/>
              <a:t>the disadvantage </a:t>
            </a:r>
            <a:r>
              <a:rPr lang="en-US" dirty="0"/>
              <a:t>o</a:t>
            </a:r>
            <a:r>
              <a:rPr lang="en-US" dirty="0" smtClean="0"/>
              <a:t>f the first picture is…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03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58009" y="1409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627879" y="4342343"/>
            <a:ext cx="45641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As for me, as a kid I preferred summer. I loved spending every day with my friends, going to the countryside to my grandparents and being in different summer camps.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28353" y="2599240"/>
            <a:ext cx="402978" cy="4156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425470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05431" y="3876608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05431" y="1939988"/>
            <a:ext cx="3696461" cy="40011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евнимательность в 4 аспекте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44391" y="2141046"/>
            <a:ext cx="606839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необходимо дать именно с той формулировкой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оторая требуется в задании.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Express your opinion on the subject of the project – say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type of season you preferred as a kid and why.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200650" y="2227887"/>
            <a:ext cx="1927703" cy="2867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705431" y="2599240"/>
            <a:ext cx="45641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As for me, as a kid I </a:t>
            </a:r>
            <a:r>
              <a:rPr lang="en-US" dirty="0" smtClean="0"/>
              <a:t>would prefer summer</a:t>
            </a:r>
            <a:r>
              <a:rPr lang="en-US" dirty="0"/>
              <a:t>. I loved </a:t>
            </a:r>
            <a:r>
              <a:rPr lang="en-US" dirty="0" smtClean="0"/>
              <a:t>spending…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53658" y="2536930"/>
            <a:ext cx="1213742" cy="2867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8033" y="3733251"/>
            <a:ext cx="956392" cy="2867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83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58009" y="1409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627879" y="4342343"/>
            <a:ext cx="45641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Hi Kate, I’ve found two photos for our project Hobbies and I’d like to tell you about them and share my ideas.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en-US" dirty="0" smtClean="0"/>
              <a:t>That’s </a:t>
            </a:r>
            <a:r>
              <a:rPr lang="en-US" dirty="0"/>
              <a:t>all for now. I hope you like the photos and my ideas.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28353" y="2810650"/>
            <a:ext cx="402978" cy="4046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425470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05431" y="3876608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05431" y="1939988"/>
            <a:ext cx="3409395" cy="707886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абывать про вступление и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44391" y="2141046"/>
            <a:ext cx="56015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плане этого нет, поэтому это нужно запомнить!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705431" y="2713499"/>
            <a:ext cx="456412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Hi! My name </a:t>
            </a:r>
            <a:r>
              <a:rPr lang="en-US" dirty="0" smtClean="0"/>
              <a:t>is…</a:t>
            </a:r>
            <a:endParaRPr lang="ru-RU" dirty="0" smtClean="0"/>
          </a:p>
          <a:p>
            <a:r>
              <a:rPr lang="en-US" sz="2000" dirty="0"/>
              <a:t>I’m going to talk about…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354" y="2713499"/>
            <a:ext cx="3369671" cy="336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4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58009" y="1409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7128353" y="2810650"/>
            <a:ext cx="402978" cy="4046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425470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05431" y="4003838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05431" y="1939988"/>
            <a:ext cx="2369303" cy="40011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абывать про СЛС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44391" y="2141046"/>
            <a:ext cx="5242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наличие логических мостиков!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705431" y="4448622"/>
            <a:ext cx="45641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On the one </a:t>
            </a:r>
            <a:r>
              <a:rPr lang="en-US" dirty="0" smtClean="0"/>
              <a:t>hand</a:t>
            </a:r>
            <a:r>
              <a:rPr lang="ru-RU" dirty="0" smtClean="0"/>
              <a:t>…</a:t>
            </a:r>
          </a:p>
          <a:p>
            <a:endParaRPr lang="ru-RU" dirty="0" smtClean="0"/>
          </a:p>
          <a:p>
            <a:r>
              <a:rPr lang="en-US" dirty="0" smtClean="0"/>
              <a:t>I’d like to mention the advantages and disadvantages of two types of… </a:t>
            </a:r>
          </a:p>
          <a:p>
            <a:r>
              <a:rPr lang="ru-RU" dirty="0" smtClean="0"/>
              <a:t>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99258" y="2758835"/>
            <a:ext cx="4592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r>
              <a:rPr lang="en-US" dirty="0" smtClean="0"/>
              <a:t>From </a:t>
            </a:r>
            <a:r>
              <a:rPr lang="en-US" dirty="0"/>
              <a:t>the one </a:t>
            </a:r>
            <a:r>
              <a:rPr lang="en-US" dirty="0" smtClean="0"/>
              <a:t>hand</a:t>
            </a:r>
            <a:r>
              <a:rPr lang="ru-RU" dirty="0" smtClean="0"/>
              <a:t>…</a:t>
            </a:r>
          </a:p>
          <a:p>
            <a:endParaRPr lang="ru-RU" dirty="0" smtClean="0"/>
          </a:p>
          <a:p>
            <a:r>
              <a:rPr lang="ru-RU" dirty="0" smtClean="0"/>
              <a:t>-</a:t>
            </a:r>
            <a:r>
              <a:rPr lang="en-US" dirty="0" smtClean="0"/>
              <a:t>The </a:t>
            </a:r>
            <a:r>
              <a:rPr lang="en-US" dirty="0"/>
              <a:t>advantage of summer sports </a:t>
            </a:r>
            <a:r>
              <a:rPr lang="en-US" dirty="0" smtClean="0"/>
              <a:t>is… The </a:t>
            </a:r>
            <a:r>
              <a:rPr lang="en-US" dirty="0"/>
              <a:t>disadvantage of playing summer sport </a:t>
            </a:r>
            <a:r>
              <a:rPr lang="en-US" dirty="0" smtClean="0"/>
              <a:t>is…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39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</a:t>
            </a:r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балла ЕГЭ по английскому языку в ОО </a:t>
            </a:r>
            <a:r>
              <a:rPr lang="ru-RU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г.Краснодара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108019"/>
              </p:ext>
            </p:extLst>
          </p:nvPr>
        </p:nvGraphicFramePr>
        <p:xfrm>
          <a:off x="1097280" y="2004675"/>
          <a:ext cx="10266216" cy="3917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036">
                  <a:extLst>
                    <a:ext uri="{9D8B030D-6E8A-4147-A177-3AD203B41FA5}">
                      <a16:colId xmlns:a16="http://schemas.microsoft.com/office/drawing/2014/main" val="363108316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173653594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1090980417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2324843406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3152247902"/>
                    </a:ext>
                  </a:extLst>
                </a:gridCol>
                <a:gridCol w="1711036">
                  <a:extLst>
                    <a:ext uri="{9D8B030D-6E8A-4147-A177-3AD203B41FA5}">
                      <a16:colId xmlns:a16="http://schemas.microsoft.com/office/drawing/2014/main" val="1853263549"/>
                    </a:ext>
                  </a:extLst>
                </a:gridCol>
              </a:tblGrid>
              <a:tr h="1649711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endParaRPr lang="ru-RU" sz="24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="1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4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="1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4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="1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4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="1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="1" baseline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334630"/>
                  </a:ext>
                </a:extLst>
              </a:tr>
              <a:tr h="669049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ru-RU" sz="2400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69,8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63,4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60,5</a:t>
                      </a:r>
                      <a:endParaRPr lang="ru-RU" sz="24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63,5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="1" baseline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64,2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855825"/>
                  </a:ext>
                </a:extLst>
              </a:tr>
              <a:tr h="669049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ru-RU" sz="2400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100балльников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2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850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41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58009" y="1409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и способы решения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7128353" y="2810650"/>
            <a:ext cx="402978" cy="4046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8353" y="4425470"/>
            <a:ext cx="402978" cy="4156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05431" y="4003838"/>
            <a:ext cx="2024208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исправить?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861962">
            <a:off x="530612" y="420135"/>
            <a:ext cx="2801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задание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05431" y="1939988"/>
            <a:ext cx="4096955" cy="40011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ексико-грамматические ошибки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705431" y="4448622"/>
            <a:ext cx="45641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уровень владения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языком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-увеличивать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запас синонимов, антонимов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-практиковаться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свои ошибки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99258" y="2758835"/>
            <a:ext cx="4592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There is girls on the picture.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38" y="1965766"/>
            <a:ext cx="3654865" cy="36548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550" y="3682537"/>
            <a:ext cx="3680577" cy="368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5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06805" y="15325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рекомендации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99660" y="2731318"/>
            <a:ext cx="4706090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015" y="3361299"/>
            <a:ext cx="5935285" cy="3718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957586" y="3973667"/>
            <a:ext cx="5912141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99660" y="2707476"/>
            <a:ext cx="48761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аспределяйте и контролируйте время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85346" y="3919534"/>
            <a:ext cx="4912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елайте акцент на российскую культуру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03999" y="3343846"/>
            <a:ext cx="54674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рактикуйте все виды речевой деятельности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489" y="4566572"/>
            <a:ext cx="4279763" cy="3718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660" y="2109519"/>
            <a:ext cx="4706090" cy="37188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3499660" y="2073613"/>
            <a:ext cx="45351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зучайте критерии и формат заданий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57594" y="4538350"/>
            <a:ext cx="27675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нализируйте ошибки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67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Математика и гармония: С началом учебного года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48" y="73861"/>
            <a:ext cx="8797330" cy="624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6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9973" y="286603"/>
            <a:ext cx="8461085" cy="593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0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469483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среднего балла по всем предметам по РФ и в городе Краснодаре за 2026 год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804" t="-354" r="-1049" b="44432"/>
          <a:stretch/>
        </p:blipFill>
        <p:spPr>
          <a:xfrm>
            <a:off x="171450" y="2215515"/>
            <a:ext cx="5800725" cy="36137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660" t="54610" b="2837"/>
          <a:stretch/>
        </p:blipFill>
        <p:spPr>
          <a:xfrm>
            <a:off x="5857874" y="2215515"/>
            <a:ext cx="6114609" cy="292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3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7768" y="1014153"/>
            <a:ext cx="6325986" cy="299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931" y="15579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заданий ПЧ с кратким ответом 2026 год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851361454"/>
              </p:ext>
            </p:extLst>
          </p:nvPr>
        </p:nvGraphicFramePr>
        <p:xfrm>
          <a:off x="1612669" y="648393"/>
          <a:ext cx="9168938" cy="5407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23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06805" y="15325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9878701">
            <a:off x="124944" y="601352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 rot="19861962">
            <a:off x="530199" y="678576"/>
            <a:ext cx="1890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37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862" t="1146" r="6949" b="9745"/>
          <a:stretch/>
        </p:blipFill>
        <p:spPr>
          <a:xfrm>
            <a:off x="177846" y="1917596"/>
            <a:ext cx="5672619" cy="41574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732" t="10695" r="32306" b="20506"/>
          <a:stretch/>
        </p:blipFill>
        <p:spPr>
          <a:xfrm>
            <a:off x="5850465" y="1854200"/>
            <a:ext cx="5994401" cy="422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2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500" y="1847850"/>
            <a:ext cx="5267325" cy="398145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06805" y="15325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31848" y="3072610"/>
            <a:ext cx="4257675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805" y="3584258"/>
            <a:ext cx="4279763" cy="3718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170261" y="4117243"/>
            <a:ext cx="4257675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20805" y="3023051"/>
            <a:ext cx="44059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культурный компонент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226436" y="4057276"/>
            <a:ext cx="32664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ыполнение всех аспектов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70261" y="3543467"/>
            <a:ext cx="26756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актические ошибки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218" y="4627017"/>
            <a:ext cx="4279763" cy="3718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760" y="2569258"/>
            <a:ext cx="4279763" cy="37188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170261" y="2541036"/>
            <a:ext cx="9364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бъём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375" y="5117927"/>
            <a:ext cx="4279763" cy="371888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7226436" y="5089705"/>
            <a:ext cx="30792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рамматические ошибки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226435" y="4588690"/>
            <a:ext cx="3339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ублирование информации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9878701">
            <a:off x="34527" y="543161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 rot="19861962">
            <a:off x="416057" y="678577"/>
            <a:ext cx="1890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37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44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404" y="-256322"/>
            <a:ext cx="10323195" cy="1450757"/>
          </a:xfrm>
        </p:spPr>
        <p:txBody>
          <a:bodyPr/>
          <a:lstStyle/>
          <a:p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наших участников ЕГЭ 2026</a:t>
            </a:r>
            <a:endParaRPr lang="ru-RU" dirty="0"/>
          </a:p>
        </p:txBody>
      </p:sp>
      <p:pic>
        <p:nvPicPr>
          <p:cNvPr id="2050" name="Picture 2" descr="https://giga.chat/files/public/generated/b1b1d935-aa6a-4a77-97ca-241ff849b7a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922463"/>
            <a:ext cx="4022725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iga.chat/files/public/generated/400d0baf-f69c-4014-a65b-56432836a60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1858963"/>
            <a:ext cx="4086224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01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500" y="1847850"/>
            <a:ext cx="5267325" cy="398145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06805" y="15325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трудности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31848" y="3072610"/>
            <a:ext cx="4257675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805" y="3584258"/>
            <a:ext cx="4279763" cy="3718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170261" y="4117243"/>
            <a:ext cx="4257675" cy="352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20805" y="3023051"/>
            <a:ext cx="44059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культурный компонент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226436" y="4057276"/>
            <a:ext cx="32664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ыполнение всех аспектов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70261" y="3543467"/>
            <a:ext cx="26756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актические ошибки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218" y="4627017"/>
            <a:ext cx="4279763" cy="3718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760" y="2569258"/>
            <a:ext cx="4279763" cy="37188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170261" y="2541036"/>
            <a:ext cx="9364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бъём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375" y="5117927"/>
            <a:ext cx="4279763" cy="371888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7226436" y="5089705"/>
            <a:ext cx="30792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рамматические ошибки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226435" y="4588690"/>
            <a:ext cx="3339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ублирование информации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9878701">
            <a:off x="34527" y="543161"/>
            <a:ext cx="2460647" cy="77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 rot="19861962">
            <a:off x="416057" y="678577"/>
            <a:ext cx="1890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37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5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</a:majorFont>
    <a:minorFont>
      <a:latin typeface="Calibri"/>
      <a:ea typeface=""/>
      <a:cs typeface="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</a:gradFill>
    </a:fillStyleLst>
    <a:lnStyleLst>
      <a:ln w="9525">
        <a:solidFill>
          <a:schemeClr val="phClr">
            <a:shade val="95000"/>
            <a:satMod val="105000"/>
          </a:schemeClr>
        </a:solidFill>
        <a:prstDash val="solid"/>
      </a:ln>
      <a:ln w="25400">
        <a:solidFill>
          <a:schemeClr val="phClr"/>
        </a:solidFill>
        <a:prstDash val="solid"/>
      </a:ln>
      <a:ln w="38100">
        <a:solidFill>
          <a:schemeClr val="phClr"/>
        </a:solidFill>
        <a:prstDash val="solid"/>
      </a:ln>
    </a:lnStyleLst>
    <a:effectStyleLst>
      <a:effectStyle>
        <a:effectLst>
          <a:outerShdw>
            <a:srgbClr val="000000">
              <a:alpha val="38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  <a:effectStyle>
        <a:effectLst>
          <a:outerShdw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955</TotalTime>
  <Words>1216</Words>
  <Application>Microsoft Office PowerPoint</Application>
  <PresentationFormat>Широкоэкранный</PresentationFormat>
  <Paragraphs>280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Ретро</vt:lpstr>
      <vt:lpstr>Анализ результатов ЕГЭ-2026. Точки трудностей и способы решения.</vt:lpstr>
      <vt:lpstr>Результаты единого государственного экзамена по английскому языку в 2026 году</vt:lpstr>
      <vt:lpstr>Динамика среднего балла ЕГЭ по английскому языку в ОО г.Краснодара</vt:lpstr>
      <vt:lpstr>Сравнение среднего балла по всем предметам по РФ и в городе Краснодаре за 2026 год</vt:lpstr>
      <vt:lpstr>Выполнение заданий ПЧ с кратким ответом 2026 год</vt:lpstr>
      <vt:lpstr>Точки трудности </vt:lpstr>
      <vt:lpstr>Точки трудности </vt:lpstr>
      <vt:lpstr>Ответы наших участников ЕГЭ 2026</vt:lpstr>
      <vt:lpstr>Точки трудности </vt:lpstr>
      <vt:lpstr>Способы решения </vt:lpstr>
      <vt:lpstr>Презентация PowerPoint</vt:lpstr>
      <vt:lpstr>Презентация PowerPoint</vt:lpstr>
      <vt:lpstr>Презентация PowerPoint</vt:lpstr>
      <vt:lpstr>Точки трудности </vt:lpstr>
      <vt:lpstr>Точки трудности и способы решения </vt:lpstr>
      <vt:lpstr>Точки трудности и способы решения </vt:lpstr>
      <vt:lpstr>Точки трудности и способы решения </vt:lpstr>
      <vt:lpstr>Точки трудности и способы решения </vt:lpstr>
      <vt:lpstr>Грамматические темы </vt:lpstr>
      <vt:lpstr>Точки трудности и способы решения </vt:lpstr>
      <vt:lpstr>Презентация PowerPoint</vt:lpstr>
      <vt:lpstr>Презентация PowerPoint</vt:lpstr>
      <vt:lpstr>Презентация PowerPoint</vt:lpstr>
      <vt:lpstr>Точки трудности </vt:lpstr>
      <vt:lpstr>Точки трудности и способы решения </vt:lpstr>
      <vt:lpstr>Точки трудности и способы решения </vt:lpstr>
      <vt:lpstr>Точки трудности и способы решения </vt:lpstr>
      <vt:lpstr>Точки трудности и способы решения </vt:lpstr>
      <vt:lpstr>Точки трудности и способы решения </vt:lpstr>
      <vt:lpstr>Точки трудности и способы решения </vt:lpstr>
      <vt:lpstr>Общие рекомендации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109</cp:revision>
  <dcterms:created xsi:type="dcterms:W3CDTF">2026-08-20T19:52:00Z</dcterms:created>
  <dcterms:modified xsi:type="dcterms:W3CDTF">2026-08-25T20:30:23Z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EB07F873C7D4459DB4BA805F2BE4350B_12</vt:lpwstr>
  </property>
  <property fmtid="{D5CDD505-2E9C-101B-9397-08002B2CF9AE}" pid="3" name="KSOProductBuildVer">
    <vt:lpwstr>1049-12.1.0.28032</vt:lpwstr>
  </property>
</Properties>
</file>