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84" r:id="rId4"/>
    <p:sldMasterId id="2147483690" r:id="rId5"/>
    <p:sldMasterId id="2147483696" r:id="rId6"/>
    <p:sldMasterId id="2147483708" r:id="rId7"/>
    <p:sldMasterId id="2147483720" r:id="rId8"/>
  </p:sldMasterIdLst>
  <p:sldIdLst>
    <p:sldId id="372" r:id="rId9"/>
    <p:sldId id="373" r:id="rId10"/>
    <p:sldId id="374" r:id="rId11"/>
    <p:sldId id="303" r:id="rId12"/>
    <p:sldId id="312" r:id="rId13"/>
    <p:sldId id="370" r:id="rId14"/>
    <p:sldId id="313" r:id="rId15"/>
    <p:sldId id="314" r:id="rId16"/>
    <p:sldId id="371" r:id="rId17"/>
    <p:sldId id="315" r:id="rId18"/>
    <p:sldId id="316" r:id="rId19"/>
    <p:sldId id="318" r:id="rId20"/>
    <p:sldId id="320" r:id="rId21"/>
    <p:sldId id="322" r:id="rId22"/>
    <p:sldId id="323" r:id="rId23"/>
    <p:sldId id="325" r:id="rId24"/>
    <p:sldId id="331" r:id="rId25"/>
    <p:sldId id="333" r:id="rId26"/>
    <p:sldId id="326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5" r:id="rId39"/>
    <p:sldId id="328" r:id="rId40"/>
    <p:sldId id="358" r:id="rId41"/>
    <p:sldId id="359" r:id="rId42"/>
    <p:sldId id="357" r:id="rId43"/>
    <p:sldId id="360" r:id="rId44"/>
    <p:sldId id="361" r:id="rId45"/>
    <p:sldId id="362" r:id="rId46"/>
    <p:sldId id="363" r:id="rId47"/>
    <p:sldId id="364" r:id="rId48"/>
    <p:sldId id="365" r:id="rId49"/>
    <p:sldId id="366" r:id="rId50"/>
    <p:sldId id="367" r:id="rId51"/>
    <p:sldId id="368" r:id="rId52"/>
    <p:sldId id="300" r:id="rId53"/>
    <p:sldId id="375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ценарий форума для главы" id="{4BC820E8-79EF-44A0-9560-85F277559D7C}">
          <p14:sldIdLst>
            <p14:sldId id="372"/>
            <p14:sldId id="373"/>
            <p14:sldId id="374"/>
            <p14:sldId id="303"/>
            <p14:sldId id="312"/>
            <p14:sldId id="370"/>
            <p14:sldId id="313"/>
            <p14:sldId id="314"/>
            <p14:sldId id="371"/>
            <p14:sldId id="315"/>
            <p14:sldId id="316"/>
            <p14:sldId id="318"/>
            <p14:sldId id="320"/>
            <p14:sldId id="322"/>
            <p14:sldId id="323"/>
            <p14:sldId id="325"/>
            <p14:sldId id="331"/>
            <p14:sldId id="333"/>
            <p14:sldId id="326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5"/>
            <p14:sldId id="328"/>
            <p14:sldId id="358"/>
            <p14:sldId id="359"/>
            <p14:sldId id="357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00"/>
            <p14:sldId id="37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orient="horz" pos="210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  <p15:guide id="7" orient="horz" pos="370">
          <p15:clr>
            <a:srgbClr val="A4A3A4"/>
          </p15:clr>
        </p15:guide>
        <p15:guide id="8" orient="horz" pos="3058">
          <p15:clr>
            <a:srgbClr val="A4A3A4"/>
          </p15:clr>
        </p15:guide>
        <p15:guide id="9" pos="3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D3F"/>
    <a:srgbClr val="ECC41C"/>
    <a:srgbClr val="E9C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29" autoAdjust="0"/>
  </p:normalViewPr>
  <p:slideViewPr>
    <p:cSldViewPr snapToGrid="0" showGuides="1">
      <p:cViewPr>
        <p:scale>
          <a:sx n="86" d="100"/>
          <a:sy n="86" d="100"/>
        </p:scale>
        <p:origin x="-1422" y="-534"/>
      </p:cViewPr>
      <p:guideLst>
        <p:guide orient="horz" pos="2137"/>
        <p:guide orient="horz" pos="210"/>
        <p:guide orient="horz" pos="4088"/>
        <p:guide orient="horz" pos="370"/>
        <p:guide orient="horz" pos="3058"/>
        <p:guide pos="3840"/>
        <p:guide pos="325"/>
        <p:guide pos="7355"/>
        <p:guide pos="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740A1C-E046-47FC-A1E4-EAB22739A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D565919-6FE2-4161-B9C3-26E963BD5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5269EB-DCDF-4C90-82A4-5682D0BB5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4B39DB-30AF-4EA1-8DF4-A52E62577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7EDDC2-392A-49C2-B1E6-97FB11F3E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77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9AB65C-3292-473A-9D89-AD7B08E3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EC5644-02E6-4515-85CA-A952FBCCF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1209CFE-E5D3-4A90-AF64-C8A2A0220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C7F5873-3A44-4119-82D8-E569F813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9A3F1C-8A1C-4E75-86FA-2F55E0638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08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35E72F-DC21-411F-8B0C-50B92921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E6A506-0E86-4E12-B389-A9DB41E71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4DEBD5-4224-4D64-BE0A-06D656896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5B93EB-7053-4183-A440-F42708A7C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C6FA0D-9D33-4E19-B3CF-23CC4130B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49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545740-9EC2-442A-82A4-6A6AB61F1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9EE277C-01D0-4686-8BB0-9DEE2540B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FC2943E-E2BC-4F87-9CB4-800616FAA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76A45D6-2C13-438D-8832-7AAF9780E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4922E0E-AF16-4AF3-AC8C-836B57845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F408E22-C21F-423B-8707-6BCADCD50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807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D4969F-1E04-45D2-A24D-D230A037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76F6D83-56AE-456B-8689-3017155B4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557C182-3124-4CB0-9A17-382D61D9E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A50F5BD-F2EB-44BA-A1F8-FC3EC7981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4B15D83-16FA-41EC-9258-6A27CA74F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19F6B23-557F-422D-82F6-E35085E2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4EACA01-84BC-411A-AC16-0B4C5D3C7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B493017-1FFD-4F78-925F-259CAFDDE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52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2CB6F4-6F84-494E-8B39-2C6266AC5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BD82360-64A3-46A4-9085-E5A4EFC22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62010B7-464D-4EDF-BD1D-5749B181D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DC2A3DC-0AD3-4212-9BE1-167D7CAAD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173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FF5F5DA-ED13-40BE-9D3A-083B7DB42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D41F4D9-5544-4DFA-8310-320351A04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02CFC43-0E7F-442B-B226-D7BAF986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84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375974-292E-4B95-89CF-0FE4F05A5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7E498C-B14B-405D-B5A5-5F22E8FE0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C4A0887-B3CC-467A-B01F-D7D480AB9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A24CC90-8882-4F16-A204-280EA522E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8A2A25B-9F83-446F-877C-C0FB4137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28EAD0F-E465-4368-91B2-64D8D94A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333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C89BF5-A7E5-4549-9BF2-6D16312DC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FF0BA12-E0CB-4866-98C0-DC4F958B6A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B12B3B2-4A4F-4397-897E-4889A9FCD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12263E3-12E6-48A3-901E-870A60D25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2DFB3B1-20D3-4CF3-B9A2-8654F7546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C8973CE-FFD9-47EB-888F-05E6B583E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012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20FF82-5DFC-47DF-B544-3E663D65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0A3F770-5803-4086-9F36-ACA9CE3CD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B4AC34-F478-44E5-BFC8-124C61512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8F881E-A168-427C-83A2-AAA3CAE7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6DFB68-C4CE-4982-A83C-51E0F3EC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795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5297CFF-6952-45D9-BD82-80E93AC8D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D186755-83C7-4EF6-A718-D660663C5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884E7E7-5D34-4419-9E80-CF8E68549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64DB23-E789-4DC5-9D11-2C7A28971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320155-C641-44CA-B372-F6482FF5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307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740A1C-E046-47FC-A1E4-EAB22739A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D565919-6FE2-4161-B9C3-26E963BD5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5269EB-DCDF-4C90-82A4-5682D0BB5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4B39DB-30AF-4EA1-8DF4-A52E62577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7EDDC2-392A-49C2-B1E6-97FB11F3E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457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9AB65C-3292-473A-9D89-AD7B08E3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DEC5644-02E6-4515-85CA-A952FBCCF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1209CFE-E5D3-4A90-AF64-C8A2A0220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C7F5873-3A44-4119-82D8-E569F813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9A3F1C-8A1C-4E75-86FA-2F55E0638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21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35E72F-DC21-411F-8B0C-50B92921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E6A506-0E86-4E12-B389-A9DB41E71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4DEBD5-4224-4D64-BE0A-06D656896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5B93EB-7053-4183-A440-F42708A7C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C6FA0D-9D33-4E19-B3CF-23CC4130B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4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545740-9EC2-442A-82A4-6A6AB61F1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9EE277C-01D0-4686-8BB0-9DEE2540B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FC2943E-E2BC-4F87-9CB4-800616FAA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76A45D6-2C13-438D-8832-7AAF9780E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4922E0E-AF16-4AF3-AC8C-836B57845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F408E22-C21F-423B-8707-6BCADCD50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666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D4969F-1E04-45D2-A24D-D230A037E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76F6D83-56AE-456B-8689-3017155B4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557C182-3124-4CB0-9A17-382D61D9E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A50F5BD-F2EB-44BA-A1F8-FC3EC7981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4B15D83-16FA-41EC-9258-6A27CA74F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19F6B23-557F-422D-82F6-E35085E2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4EACA01-84BC-411A-AC16-0B4C5D3C7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B493017-1FFD-4F78-925F-259CAFDDE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588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2CB6F4-6F84-494E-8B39-2C6266AC5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BD82360-64A3-46A4-9085-E5A4EFC22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62010B7-464D-4EDF-BD1D-5749B181D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DC2A3DC-0AD3-4212-9BE1-167D7CAAD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104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FF5F5DA-ED13-40BE-9D3A-083B7DB42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D41F4D9-5544-4DFA-8310-320351A04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02CFC43-0E7F-442B-B226-D7BAF986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358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375974-292E-4B95-89CF-0FE4F05A5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7E498C-B14B-405D-B5A5-5F22E8FE0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C4A0887-B3CC-467A-B01F-D7D480AB9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A24CC90-8882-4F16-A204-280EA522E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8A2A25B-9F83-446F-877C-C0FB4137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28EAD0F-E465-4368-91B2-64D8D94A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542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C89BF5-A7E5-4549-9BF2-6D16312DC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FF0BA12-E0CB-4866-98C0-DC4F958B6A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B12B3B2-4A4F-4397-897E-4889A9FCD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12263E3-12E6-48A3-901E-870A60D25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2DFB3B1-20D3-4CF3-B9A2-8654F7546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C8973CE-FFD9-47EB-888F-05E6B583E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744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20FF82-5DFC-47DF-B544-3E663D65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0A3F770-5803-4086-9F36-ACA9CE3CD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4B4AC34-F478-44E5-BFC8-124C61512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8F881E-A168-427C-83A2-AAA3CAE79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6DFB68-C4CE-4982-A83C-51E0F3EC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577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5297CFF-6952-45D9-BD82-80E93AC8D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D186755-83C7-4EF6-A718-D660663C5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884E7E7-5D34-4419-9E80-CF8E68549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64DB23-E789-4DC5-9D11-2C7A28971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9320155-C641-44CA-B372-F6482FF5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509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301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761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2789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219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664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853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8820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148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1376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429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250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487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6996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0387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5374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9779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07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269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10635" y="1501688"/>
            <a:ext cx="5215255" cy="453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7889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1760" y="26640"/>
            <a:ext cx="1067399" cy="97451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621800" y="2715839"/>
            <a:ext cx="8638540" cy="1782445"/>
          </a:xfrm>
          <a:custGeom>
            <a:avLst/>
            <a:gdLst/>
            <a:ahLst/>
            <a:cxnLst/>
            <a:rect l="l" t="t" r="r" b="b"/>
            <a:pathLst>
              <a:path w="8638540" h="1782445">
                <a:moveTo>
                  <a:pt x="0" y="1782359"/>
                </a:moveTo>
                <a:lnTo>
                  <a:pt x="0" y="0"/>
                </a:lnTo>
                <a:lnTo>
                  <a:pt x="8341134" y="0"/>
                </a:lnTo>
                <a:lnTo>
                  <a:pt x="8355728" y="357"/>
                </a:lnTo>
                <a:lnTo>
                  <a:pt x="8399088" y="5708"/>
                </a:lnTo>
                <a:lnTo>
                  <a:pt x="8441196" y="17357"/>
                </a:lnTo>
                <a:lnTo>
                  <a:pt x="8481171" y="35074"/>
                </a:lnTo>
                <a:lnTo>
                  <a:pt x="8518111" y="58469"/>
                </a:lnTo>
                <a:lnTo>
                  <a:pt x="8551191" y="87008"/>
                </a:lnTo>
                <a:lnTo>
                  <a:pt x="8579730" y="120088"/>
                </a:lnTo>
                <a:lnTo>
                  <a:pt x="8603125" y="157028"/>
                </a:lnTo>
                <a:lnTo>
                  <a:pt x="8620842" y="197003"/>
                </a:lnTo>
                <a:lnTo>
                  <a:pt x="8632491" y="239111"/>
                </a:lnTo>
                <a:lnTo>
                  <a:pt x="8637843" y="282472"/>
                </a:lnTo>
                <a:lnTo>
                  <a:pt x="8638199" y="297066"/>
                </a:lnTo>
                <a:lnTo>
                  <a:pt x="8638199" y="1485294"/>
                </a:lnTo>
                <a:lnTo>
                  <a:pt x="8634989" y="1528865"/>
                </a:lnTo>
                <a:lnTo>
                  <a:pt x="8625411" y="1571528"/>
                </a:lnTo>
                <a:lnTo>
                  <a:pt x="8609672" y="1612322"/>
                </a:lnTo>
                <a:lnTo>
                  <a:pt x="8588135" y="1650334"/>
                </a:lnTo>
                <a:lnTo>
                  <a:pt x="8561258" y="1684779"/>
                </a:lnTo>
                <a:lnTo>
                  <a:pt x="8529592" y="1714931"/>
                </a:lnTo>
                <a:lnTo>
                  <a:pt x="8493842" y="1740106"/>
                </a:lnTo>
                <a:lnTo>
                  <a:pt x="8454816" y="1759747"/>
                </a:lnTo>
                <a:lnTo>
                  <a:pt x="8413332" y="1773455"/>
                </a:lnTo>
                <a:lnTo>
                  <a:pt x="8370251" y="1780933"/>
                </a:lnTo>
                <a:lnTo>
                  <a:pt x="8341133" y="1782360"/>
                </a:lnTo>
                <a:lnTo>
                  <a:pt x="0" y="1782359"/>
                </a:lnTo>
                <a:close/>
              </a:path>
            </a:pathLst>
          </a:custGeom>
          <a:solidFill>
            <a:srgbClr val="D1DEEE"/>
          </a:solidFill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1621800" y="2715839"/>
            <a:ext cx="8638540" cy="1782445"/>
          </a:xfrm>
          <a:custGeom>
            <a:avLst/>
            <a:gdLst/>
            <a:ahLst/>
            <a:cxnLst/>
            <a:rect l="l" t="t" r="r" b="b"/>
            <a:pathLst>
              <a:path w="8638540" h="1782445">
                <a:moveTo>
                  <a:pt x="8638199" y="297066"/>
                </a:moveTo>
                <a:lnTo>
                  <a:pt x="8638199" y="1485294"/>
                </a:lnTo>
                <a:lnTo>
                  <a:pt x="8637843" y="1499888"/>
                </a:lnTo>
                <a:lnTo>
                  <a:pt x="8636772" y="1514412"/>
                </a:lnTo>
                <a:lnTo>
                  <a:pt x="8629294" y="1557492"/>
                </a:lnTo>
                <a:lnTo>
                  <a:pt x="8615587" y="1598976"/>
                </a:lnTo>
                <a:lnTo>
                  <a:pt x="8595946" y="1638002"/>
                </a:lnTo>
                <a:lnTo>
                  <a:pt x="8570771" y="1673752"/>
                </a:lnTo>
                <a:lnTo>
                  <a:pt x="8540619" y="1705418"/>
                </a:lnTo>
                <a:lnTo>
                  <a:pt x="8506174" y="1732295"/>
                </a:lnTo>
                <a:lnTo>
                  <a:pt x="8468162" y="1753832"/>
                </a:lnTo>
                <a:lnTo>
                  <a:pt x="8427368" y="1769571"/>
                </a:lnTo>
                <a:lnTo>
                  <a:pt x="8384705" y="1779149"/>
                </a:lnTo>
                <a:lnTo>
                  <a:pt x="8341133" y="1782360"/>
                </a:lnTo>
                <a:lnTo>
                  <a:pt x="0" y="1782359"/>
                </a:lnTo>
                <a:lnTo>
                  <a:pt x="0" y="0"/>
                </a:lnTo>
                <a:lnTo>
                  <a:pt x="8341134" y="0"/>
                </a:lnTo>
                <a:lnTo>
                  <a:pt x="8384705" y="3211"/>
                </a:lnTo>
                <a:lnTo>
                  <a:pt x="8427368" y="12788"/>
                </a:lnTo>
                <a:lnTo>
                  <a:pt x="8468162" y="28527"/>
                </a:lnTo>
                <a:lnTo>
                  <a:pt x="8506175" y="50064"/>
                </a:lnTo>
                <a:lnTo>
                  <a:pt x="8540619" y="76941"/>
                </a:lnTo>
                <a:lnTo>
                  <a:pt x="8570771" y="108607"/>
                </a:lnTo>
                <a:lnTo>
                  <a:pt x="8595946" y="144358"/>
                </a:lnTo>
                <a:lnTo>
                  <a:pt x="8615587" y="183384"/>
                </a:lnTo>
                <a:lnTo>
                  <a:pt x="8629294" y="224867"/>
                </a:lnTo>
                <a:lnTo>
                  <a:pt x="8636772" y="267948"/>
                </a:lnTo>
                <a:lnTo>
                  <a:pt x="8637843" y="282472"/>
                </a:lnTo>
                <a:lnTo>
                  <a:pt x="8638199" y="297066"/>
                </a:lnTo>
                <a:close/>
              </a:path>
            </a:pathLst>
          </a:custGeom>
          <a:ln w="12700">
            <a:solidFill>
              <a:srgbClr val="D1DEEE"/>
            </a:solidFill>
          </a:ln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091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4207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5272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8336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1pPr>
            <a:lvl2pPr marL="30477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53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1430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1907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238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2861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3338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3815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462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6445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70" indent="0">
              <a:buNone/>
              <a:defRPr sz="1300" b="1"/>
            </a:lvl2pPr>
            <a:lvl3pPr marL="609539" indent="0">
              <a:buNone/>
              <a:defRPr sz="1200" b="1"/>
            </a:lvl3pPr>
            <a:lvl4pPr marL="914309" indent="0">
              <a:buNone/>
              <a:defRPr sz="1100" b="1"/>
            </a:lvl4pPr>
            <a:lvl5pPr marL="1219078" indent="0">
              <a:buNone/>
              <a:defRPr sz="1100" b="1"/>
            </a:lvl5pPr>
            <a:lvl6pPr marL="1523848" indent="0">
              <a:buNone/>
              <a:defRPr sz="1100" b="1"/>
            </a:lvl6pPr>
            <a:lvl7pPr marL="1828617" indent="0">
              <a:buNone/>
              <a:defRPr sz="1100" b="1"/>
            </a:lvl7pPr>
            <a:lvl8pPr marL="2133387" indent="0">
              <a:buNone/>
              <a:defRPr sz="1100" b="1"/>
            </a:lvl8pPr>
            <a:lvl9pPr marL="2438156" indent="0">
              <a:buNone/>
              <a:defRPr sz="1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70" indent="0">
              <a:buNone/>
              <a:defRPr sz="1300" b="1"/>
            </a:lvl2pPr>
            <a:lvl3pPr marL="609539" indent="0">
              <a:buNone/>
              <a:defRPr sz="1200" b="1"/>
            </a:lvl3pPr>
            <a:lvl4pPr marL="914309" indent="0">
              <a:buNone/>
              <a:defRPr sz="1100" b="1"/>
            </a:lvl4pPr>
            <a:lvl5pPr marL="1219078" indent="0">
              <a:buNone/>
              <a:defRPr sz="1100" b="1"/>
            </a:lvl5pPr>
            <a:lvl6pPr marL="1523848" indent="0">
              <a:buNone/>
              <a:defRPr sz="1100" b="1"/>
            </a:lvl6pPr>
            <a:lvl7pPr marL="1828617" indent="0">
              <a:buNone/>
              <a:defRPr sz="1100" b="1"/>
            </a:lvl7pPr>
            <a:lvl8pPr marL="2133387" indent="0">
              <a:buNone/>
              <a:defRPr sz="1100" b="1"/>
            </a:lvl8pPr>
            <a:lvl9pPr marL="2438156" indent="0">
              <a:buNone/>
              <a:defRPr sz="1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635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694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41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00"/>
            </a:lvl1pPr>
            <a:lvl2pPr marL="304770" indent="0">
              <a:buNone/>
              <a:defRPr sz="800"/>
            </a:lvl2pPr>
            <a:lvl3pPr marL="609539" indent="0">
              <a:buNone/>
              <a:defRPr sz="700"/>
            </a:lvl3pPr>
            <a:lvl4pPr marL="914309" indent="0">
              <a:buNone/>
              <a:defRPr sz="600"/>
            </a:lvl4pPr>
            <a:lvl5pPr marL="1219078" indent="0">
              <a:buNone/>
              <a:defRPr sz="600"/>
            </a:lvl5pPr>
            <a:lvl6pPr marL="1523848" indent="0">
              <a:buNone/>
              <a:defRPr sz="600"/>
            </a:lvl6pPr>
            <a:lvl7pPr marL="1828617" indent="0">
              <a:buNone/>
              <a:defRPr sz="600"/>
            </a:lvl7pPr>
            <a:lvl8pPr marL="2133387" indent="0">
              <a:buNone/>
              <a:defRPr sz="600"/>
            </a:lvl8pPr>
            <a:lvl9pPr marL="2438156" indent="0">
              <a:buNone/>
              <a:defRPr sz="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5523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00"/>
            </a:lvl1pPr>
            <a:lvl2pPr marL="304770" indent="0">
              <a:buNone/>
              <a:defRPr sz="1900"/>
            </a:lvl2pPr>
            <a:lvl3pPr marL="609539" indent="0">
              <a:buNone/>
              <a:defRPr sz="1600"/>
            </a:lvl3pPr>
            <a:lvl4pPr marL="914309" indent="0">
              <a:buNone/>
              <a:defRPr sz="1300"/>
            </a:lvl4pPr>
            <a:lvl5pPr marL="1219078" indent="0">
              <a:buNone/>
              <a:defRPr sz="1300"/>
            </a:lvl5pPr>
            <a:lvl6pPr marL="1523848" indent="0">
              <a:buNone/>
              <a:defRPr sz="1300"/>
            </a:lvl6pPr>
            <a:lvl7pPr marL="1828617" indent="0">
              <a:buNone/>
              <a:defRPr sz="1300"/>
            </a:lvl7pPr>
            <a:lvl8pPr marL="2133387" indent="0">
              <a:buNone/>
              <a:defRPr sz="1300"/>
            </a:lvl8pPr>
            <a:lvl9pPr marL="2438156" indent="0">
              <a:buNone/>
              <a:defRPr sz="13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00"/>
            </a:lvl1pPr>
            <a:lvl2pPr marL="304770" indent="0">
              <a:buNone/>
              <a:defRPr sz="800"/>
            </a:lvl2pPr>
            <a:lvl3pPr marL="609539" indent="0">
              <a:buNone/>
              <a:defRPr sz="700"/>
            </a:lvl3pPr>
            <a:lvl4pPr marL="914309" indent="0">
              <a:buNone/>
              <a:defRPr sz="600"/>
            </a:lvl4pPr>
            <a:lvl5pPr marL="1219078" indent="0">
              <a:buNone/>
              <a:defRPr sz="600"/>
            </a:lvl5pPr>
            <a:lvl6pPr marL="1523848" indent="0">
              <a:buNone/>
              <a:defRPr sz="600"/>
            </a:lvl6pPr>
            <a:lvl7pPr marL="1828617" indent="0">
              <a:buNone/>
              <a:defRPr sz="600"/>
            </a:lvl7pPr>
            <a:lvl8pPr marL="2133387" indent="0">
              <a:buNone/>
              <a:defRPr sz="600"/>
            </a:lvl8pPr>
            <a:lvl9pPr marL="2438156" indent="0">
              <a:buNone/>
              <a:defRPr sz="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3586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8254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4117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8083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047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1pPr>
            <a:lvl2pPr marL="30477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53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1430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1907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238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2861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3338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3815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602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4882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70" indent="0">
              <a:buNone/>
              <a:defRPr sz="1300" b="1"/>
            </a:lvl2pPr>
            <a:lvl3pPr marL="609539" indent="0">
              <a:buNone/>
              <a:defRPr sz="1200" b="1"/>
            </a:lvl3pPr>
            <a:lvl4pPr marL="914309" indent="0">
              <a:buNone/>
              <a:defRPr sz="1100" b="1"/>
            </a:lvl4pPr>
            <a:lvl5pPr marL="1219078" indent="0">
              <a:buNone/>
              <a:defRPr sz="1100" b="1"/>
            </a:lvl5pPr>
            <a:lvl6pPr marL="1523848" indent="0">
              <a:buNone/>
              <a:defRPr sz="1100" b="1"/>
            </a:lvl6pPr>
            <a:lvl7pPr marL="1828617" indent="0">
              <a:buNone/>
              <a:defRPr sz="1100" b="1"/>
            </a:lvl7pPr>
            <a:lvl8pPr marL="2133387" indent="0">
              <a:buNone/>
              <a:defRPr sz="1100" b="1"/>
            </a:lvl8pPr>
            <a:lvl9pPr marL="2438156" indent="0">
              <a:buNone/>
              <a:defRPr sz="1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70" indent="0">
              <a:buNone/>
              <a:defRPr sz="1300" b="1"/>
            </a:lvl2pPr>
            <a:lvl3pPr marL="609539" indent="0">
              <a:buNone/>
              <a:defRPr sz="1200" b="1"/>
            </a:lvl3pPr>
            <a:lvl4pPr marL="914309" indent="0">
              <a:buNone/>
              <a:defRPr sz="1100" b="1"/>
            </a:lvl4pPr>
            <a:lvl5pPr marL="1219078" indent="0">
              <a:buNone/>
              <a:defRPr sz="1100" b="1"/>
            </a:lvl5pPr>
            <a:lvl6pPr marL="1523848" indent="0">
              <a:buNone/>
              <a:defRPr sz="1100" b="1"/>
            </a:lvl6pPr>
            <a:lvl7pPr marL="1828617" indent="0">
              <a:buNone/>
              <a:defRPr sz="1100" b="1"/>
            </a:lvl7pPr>
            <a:lvl8pPr marL="2133387" indent="0">
              <a:buNone/>
              <a:defRPr sz="1100" b="1"/>
            </a:lvl8pPr>
            <a:lvl9pPr marL="2438156" indent="0">
              <a:buNone/>
              <a:defRPr sz="1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2106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192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2181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00"/>
            </a:lvl1pPr>
            <a:lvl2pPr>
              <a:defRPr sz="19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00"/>
            </a:lvl1pPr>
            <a:lvl2pPr marL="304770" indent="0">
              <a:buNone/>
              <a:defRPr sz="800"/>
            </a:lvl2pPr>
            <a:lvl3pPr marL="609539" indent="0">
              <a:buNone/>
              <a:defRPr sz="700"/>
            </a:lvl3pPr>
            <a:lvl4pPr marL="914309" indent="0">
              <a:buNone/>
              <a:defRPr sz="600"/>
            </a:lvl4pPr>
            <a:lvl5pPr marL="1219078" indent="0">
              <a:buNone/>
              <a:defRPr sz="600"/>
            </a:lvl5pPr>
            <a:lvl6pPr marL="1523848" indent="0">
              <a:buNone/>
              <a:defRPr sz="600"/>
            </a:lvl6pPr>
            <a:lvl7pPr marL="1828617" indent="0">
              <a:buNone/>
              <a:defRPr sz="600"/>
            </a:lvl7pPr>
            <a:lvl8pPr marL="2133387" indent="0">
              <a:buNone/>
              <a:defRPr sz="600"/>
            </a:lvl8pPr>
            <a:lvl9pPr marL="2438156" indent="0">
              <a:buNone/>
              <a:defRPr sz="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3945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00"/>
            </a:lvl1pPr>
            <a:lvl2pPr marL="304770" indent="0">
              <a:buNone/>
              <a:defRPr sz="1900"/>
            </a:lvl2pPr>
            <a:lvl3pPr marL="609539" indent="0">
              <a:buNone/>
              <a:defRPr sz="1600"/>
            </a:lvl3pPr>
            <a:lvl4pPr marL="914309" indent="0">
              <a:buNone/>
              <a:defRPr sz="1300"/>
            </a:lvl4pPr>
            <a:lvl5pPr marL="1219078" indent="0">
              <a:buNone/>
              <a:defRPr sz="1300"/>
            </a:lvl5pPr>
            <a:lvl6pPr marL="1523848" indent="0">
              <a:buNone/>
              <a:defRPr sz="1300"/>
            </a:lvl6pPr>
            <a:lvl7pPr marL="1828617" indent="0">
              <a:buNone/>
              <a:defRPr sz="1300"/>
            </a:lvl7pPr>
            <a:lvl8pPr marL="2133387" indent="0">
              <a:buNone/>
              <a:defRPr sz="1300"/>
            </a:lvl8pPr>
            <a:lvl9pPr marL="2438156" indent="0">
              <a:buNone/>
              <a:defRPr sz="13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00"/>
            </a:lvl1pPr>
            <a:lvl2pPr marL="304770" indent="0">
              <a:buNone/>
              <a:defRPr sz="800"/>
            </a:lvl2pPr>
            <a:lvl3pPr marL="609539" indent="0">
              <a:buNone/>
              <a:defRPr sz="700"/>
            </a:lvl3pPr>
            <a:lvl4pPr marL="914309" indent="0">
              <a:buNone/>
              <a:defRPr sz="600"/>
            </a:lvl4pPr>
            <a:lvl5pPr marL="1219078" indent="0">
              <a:buNone/>
              <a:defRPr sz="600"/>
            </a:lvl5pPr>
            <a:lvl6pPr marL="1523848" indent="0">
              <a:buNone/>
              <a:defRPr sz="600"/>
            </a:lvl6pPr>
            <a:lvl7pPr marL="1828617" indent="0">
              <a:buNone/>
              <a:defRPr sz="600"/>
            </a:lvl7pPr>
            <a:lvl8pPr marL="2133387" indent="0">
              <a:buNone/>
              <a:defRPr sz="600"/>
            </a:lvl8pPr>
            <a:lvl9pPr marL="2438156" indent="0">
              <a:buNone/>
              <a:defRPr sz="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315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9770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0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E1AB63-88F4-4E8F-8EB4-3E3D36D07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77A2711-5892-4062-BE14-BA80377A4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9CA070C-4408-487A-94B0-65D876FE4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C8320-5C73-4608-AB31-B05F9AF84187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AC2AF9C-B743-4D26-BB18-82B645773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8BABEA-EB24-4349-81BA-B4435FAFE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94ACD-8F87-41F3-97E4-378D518CAF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98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E1AB63-88F4-4E8F-8EB4-3E3D36D07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77A2711-5892-4062-BE14-BA80377A4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9CA070C-4408-487A-94B0-65D876FE4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C8320-5C73-4608-AB31-B05F9AF841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AC2AF9C-B743-4D26-BB18-82B645773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8BABEA-EB24-4349-81BA-B4435FAFE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94ACD-8F87-41F3-97E4-378D518CAF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21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0627" y="40894"/>
            <a:ext cx="10270744" cy="962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1035" y="2069541"/>
            <a:ext cx="5726430" cy="4507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1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73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0627" y="40894"/>
            <a:ext cx="10270744" cy="962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1035" y="2069541"/>
            <a:ext cx="5726430" cy="4507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87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0627" y="40894"/>
            <a:ext cx="10270744" cy="962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1035" y="2069541"/>
            <a:ext cx="5726430" cy="4507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4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0137" y="61008"/>
            <a:ext cx="9291955" cy="861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96" y="1282889"/>
            <a:ext cx="10939145" cy="4738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333E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8/20/2026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0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60954" tIns="30477" rIns="60954" bIns="3047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60954" tIns="30477" rIns="60954" bIns="3047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09"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0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0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609539" rtl="0" eaLnBrk="1" latinLnBrk="0" hangingPunct="1">
        <a:spcBef>
          <a:spcPct val="0"/>
        </a:spcBef>
        <a:buNone/>
        <a:defRPr sz="2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609539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5250" indent="-190481" algn="l" defTabSz="609539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24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693" indent="-152385" algn="l" defTabSz="609539" rtl="0" eaLnBrk="1" latinLnBrk="0" hangingPunct="1">
        <a:spcBef>
          <a:spcPct val="20000"/>
        </a:spcBef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3" indent="-152385" algn="l" defTabSz="609539" rtl="0" eaLnBrk="1" latinLnBrk="0" hangingPunct="1">
        <a:spcBef>
          <a:spcPct val="20000"/>
        </a:spcBef>
        <a:buFont typeface="Arial" pitchFamily="34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232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002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85771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541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70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39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09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078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848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617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387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156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60954" tIns="30477" rIns="60954" bIns="3047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60954" tIns="30477" rIns="60954" bIns="3047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fld id="{A5402A98-FB81-4641-AA89-9ABA49A4019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09"/>
              <a:t>20.08.2026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60954" tIns="30477" rIns="60954" bIns="30477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fld id="{B0661208-F326-4CBC-8336-CAD0AC9B1F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0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49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609539" rtl="0" eaLnBrk="1" latinLnBrk="0" hangingPunct="1">
        <a:spcBef>
          <a:spcPct val="0"/>
        </a:spcBef>
        <a:buNone/>
        <a:defRPr sz="2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609539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5250" indent="-190481" algn="l" defTabSz="609539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24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693" indent="-152385" algn="l" defTabSz="609539" rtl="0" eaLnBrk="1" latinLnBrk="0" hangingPunct="1">
        <a:spcBef>
          <a:spcPct val="20000"/>
        </a:spcBef>
        <a:buFont typeface="Arial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3" indent="-152385" algn="l" defTabSz="609539" rtl="0" eaLnBrk="1" latinLnBrk="0" hangingPunct="1">
        <a:spcBef>
          <a:spcPct val="20000"/>
        </a:spcBef>
        <a:buFont typeface="Arial" pitchFamily="34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232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81002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85771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90541" indent="-152385" algn="l" defTabSz="609539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70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39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09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078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848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617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387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156" algn="l" defTabSz="60953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1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12" Type="http://schemas.openxmlformats.org/officeDocument/2006/relationships/image" Target="../media/image1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6.png"/><Relationship Id="rId11" Type="http://schemas.openxmlformats.org/officeDocument/2006/relationships/image" Target="../media/image11.pn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9.jpeg"/><Relationship Id="rId7" Type="http://schemas.openxmlformats.org/officeDocument/2006/relationships/hyperlink" Target="https://&#1085;&#1072;&#1094;&#1080;&#1086;&#1085;&#1072;&#1083;&#1100;&#1085;&#1099;&#1077;&#1087;&#1088;&#1086;&#1077;&#1082;&#1090;&#1099;.&#1088;&#1092;/new-projects/molodezh-i-deti/" TargetMode="External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6.xml"/><Relationship Id="rId6" Type="http://schemas.openxmlformats.org/officeDocument/2006/relationships/hyperlink" Target="https://www.&#1087;&#1086;&#1076;&#1088;&#1086;&#1089;&#1090;&#1082;&#1086;&#1074;&#1099;&#1077;&#1094;&#1077;&#1085;&#1090;&#1088;&#1099;.&#1088;&#1092;/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&#1073;&#1091;&#1076;&#1100;&#1074;&#1076;&#1074;&#1080;&#1078;&#1077;&#1085;&#1080;&#1080;.&#1088;&#1092;/" TargetMode="External"/><Relationship Id="rId10" Type="http://schemas.openxmlformats.org/officeDocument/2006/relationships/image" Target="../media/image73.png"/><Relationship Id="rId4" Type="http://schemas.openxmlformats.org/officeDocument/2006/relationships/image" Target="../media/image70.jpeg"/><Relationship Id="rId9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12.png"/><Relationship Id="rId4" Type="http://schemas.openxmlformats.org/officeDocument/2006/relationships/image" Target="../media/image77.png"/><Relationship Id="rId9" Type="http://schemas.openxmlformats.org/officeDocument/2006/relationships/image" Target="../media/image8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предметы справа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726832" y="27384"/>
            <a:ext cx="6858000" cy="6858000"/>
          </a:xfrm>
          <a:prstGeom prst="rect">
            <a:avLst/>
          </a:prstGeom>
        </p:spPr>
      </p:pic>
      <p:pic>
        <p:nvPicPr>
          <p:cNvPr id="4" name="предм слева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-89925" y="12725"/>
            <a:ext cx="6858000" cy="6858000"/>
          </a:xfrm>
          <a:prstGeom prst="rect">
            <a:avLst/>
          </a:prstGeom>
        </p:spPr>
      </p:pic>
      <p:sp>
        <p:nvSpPr>
          <p:cNvPr id="13" name="белый прямоуг"/>
          <p:cNvSpPr/>
          <p:nvPr/>
        </p:nvSpPr>
        <p:spPr bwMode="auto">
          <a:xfrm>
            <a:off x="2927647" y="1316766"/>
            <a:ext cx="8748415" cy="35600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 defTabSz="1219080">
              <a:defRPr/>
            </a:pPr>
            <a:endParaRPr lang="ru-RU" sz="2400" b="1" kern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8" name="Заголовок"/>
          <p:cNvSpPr txBox="1"/>
          <p:nvPr/>
        </p:nvSpPr>
        <p:spPr bwMode="auto">
          <a:xfrm>
            <a:off x="3089693" y="1865689"/>
            <a:ext cx="8830758" cy="2523756"/>
          </a:xfrm>
          <a:prstGeom prst="rect">
            <a:avLst/>
          </a:prstGeom>
          <a:noFill/>
        </p:spPr>
        <p:txBody>
          <a:bodyPr wrap="square" lIns="121909" tIns="60954" rIns="121909" bIns="60954" rtlCol="0">
            <a:spAutoFit/>
          </a:bodyPr>
          <a:lstStyle/>
          <a:p>
            <a:pPr algn="ctr"/>
            <a:r>
              <a:rPr lang="ru-RU" sz="3600" b="1" dirty="0" smtClean="0"/>
              <a:t> </a:t>
            </a:r>
            <a:r>
              <a:rPr lang="ru-RU" sz="3400" b="1" dirty="0" smtClean="0">
                <a:solidFill>
                  <a:srgbClr val="002060"/>
                </a:solidFill>
                <a:latin typeface="Georgia" pitchFamily="18" charset="0"/>
              </a:rPr>
              <a:t>«ВОСПИТАНИЕ – СТРАТЕГИЧЕСКАЯ ЗАДАЧА СОВРЕМЕННОГО ОБРАЗОВАНИЯ»</a:t>
            </a:r>
          </a:p>
          <a:p>
            <a:pPr algn="ctr"/>
            <a:endParaRPr lang="ru-RU" sz="3200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/>
            <a:r>
              <a:rPr lang="ru-RU" sz="2000" b="1" kern="0" dirty="0" smtClean="0">
                <a:solidFill>
                  <a:srgbClr val="002060"/>
                </a:solidFill>
                <a:latin typeface="Georgia" pitchFamily="18" charset="0"/>
              </a:rPr>
              <a:t>августовская сессия</a:t>
            </a:r>
            <a:endParaRPr lang="ru-RU" sz="2000" b="1" kern="0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" name="флаг слева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-48681" y="-342898"/>
            <a:ext cx="6318097" cy="8503905"/>
          </a:xfrm>
          <a:prstGeom prst="rect">
            <a:avLst/>
          </a:prstGeom>
        </p:spPr>
      </p:pic>
      <p:pic>
        <p:nvPicPr>
          <p:cNvPr id="16" name="ниж. флаг" hidden="1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6680055" y="1796819"/>
            <a:ext cx="5525535" cy="5088567"/>
          </a:xfrm>
          <a:prstGeom prst="rect">
            <a:avLst/>
          </a:prstGeom>
        </p:spPr>
      </p:pic>
      <p:pic>
        <p:nvPicPr>
          <p:cNvPr id="12" name="лого 1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9256564" y="292158"/>
            <a:ext cx="778588" cy="6470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046720" y="5918662"/>
            <a:ext cx="2510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21.08.2026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8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57904" y="266008"/>
            <a:ext cx="577535" cy="73152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599" y="218855"/>
            <a:ext cx="778673" cy="77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284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ниж. флаг" hidden="1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6680055" y="1796819"/>
            <a:ext cx="5525535" cy="5088567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161727"/>
              </p:ext>
            </p:extLst>
          </p:nvPr>
        </p:nvGraphicFramePr>
        <p:xfrm>
          <a:off x="1429790" y="254151"/>
          <a:ext cx="8794865" cy="6465822"/>
        </p:xfrm>
        <a:graphic>
          <a:graphicData uri="http://schemas.openxmlformats.org/drawingml/2006/table">
            <a:tbl>
              <a:tblPr/>
              <a:tblGrid>
                <a:gridCol w="1713015"/>
                <a:gridCol w="7081850"/>
              </a:tblGrid>
              <a:tr h="1391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125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10.00 – 10.20</a:t>
                      </a:r>
                    </a:p>
                  </a:txBody>
                  <a:tcPr marL="64508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Приветствие.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571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«Воспитание – стратегическая задача современного образования»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457200" algn="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Морозова Наталья Викторовна,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457200" algn="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заместитель начальника отдела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дополнительного образования и воспитательной работы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457200" algn="r">
                        <a:spcAft>
                          <a:spcPts val="0"/>
                        </a:spcAf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департамента образования г. Краснодар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4508" marR="64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125" algn="l"/>
                        </a:tabLs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10.20 – 11.00</a:t>
                      </a:r>
                    </a:p>
                  </a:txBody>
                  <a:tcPr marL="64508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Система воспитания: приоритетные направления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Кистанова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Светлана Владимировна,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заместитель директора МКУ КНМЦ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4508" marR="64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125" algn="l"/>
                        </a:tabLs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11.00 – 11.30</a:t>
                      </a:r>
                    </a:p>
                  </a:txBody>
                  <a:tcPr marL="64508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Рабочая программа воспитания: работа над ошибками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Лапа Наталья Александровна,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5715"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начальник </a:t>
                      </a:r>
                      <a:r>
                        <a:rPr lang="ru-RU" sz="1400" i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ОАиПВП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МКУ КНМЦ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4508" marR="64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3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125" algn="l"/>
                        </a:tabLs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11.30 – 11.50</a:t>
                      </a:r>
                    </a:p>
                  </a:txBody>
                  <a:tcPr marL="64508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Первичное выявление обучающихся, имеющих признаки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аутодеструктивного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поведения.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5715"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Матвеева Екатерина Викторовна,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5715"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заместитель директора МБУ ЦДК «Детство»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4508" marR="64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38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125" algn="l"/>
                        </a:tabLs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11.50 – 12.10</a:t>
                      </a:r>
                    </a:p>
                  </a:txBody>
                  <a:tcPr marL="64508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«Движение первых: формируем единое воспитательное пространство - идеи, проекты, результаты»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5715"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Усманова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 Елена Евгеньевна,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5715"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Председатель «Движения Первых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» 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Times New Roman"/>
                        </a:rPr>
                        <a:t>города Краснодара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4508" marR="64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5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1125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12.10 – 12.30</a:t>
                      </a:r>
                    </a:p>
                  </a:txBody>
                  <a:tcPr marL="64508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«Вопросы - ответы». 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571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Индивидуальные консультации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  <a:p>
                      <a:pPr marL="5715"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Специалисты </a:t>
                      </a:r>
                      <a:r>
                        <a:rPr lang="ru-RU" sz="1400" i="1" dirty="0" err="1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ОАиПВП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Georgia" pitchFamily="18" charset="0"/>
                          <a:ea typeface="Times New Roman"/>
                          <a:cs typeface="Calibri"/>
                        </a:rPr>
                        <a:t> МКУ КНМЦ</a:t>
                      </a:r>
                      <a:endParaRPr lang="ru-RU" sz="1400" dirty="0">
                        <a:solidFill>
                          <a:srgbClr val="002060"/>
                        </a:solidFill>
                        <a:latin typeface="Georg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4508" marR="645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75558" y="0"/>
            <a:ext cx="1057656" cy="1007363"/>
          </a:xfrm>
          <a:prstGeom prst="rect">
            <a:avLst/>
          </a:prstGeom>
        </p:spPr>
      </p:pic>
      <p:pic>
        <p:nvPicPr>
          <p:cNvPr id="21" name="флаг слева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0" y="0"/>
            <a:ext cx="2043736" cy="275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78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предметы справа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726832" y="27384"/>
            <a:ext cx="6858000" cy="6858000"/>
          </a:xfrm>
          <a:prstGeom prst="rect">
            <a:avLst/>
          </a:prstGeom>
        </p:spPr>
      </p:pic>
      <p:pic>
        <p:nvPicPr>
          <p:cNvPr id="4" name="предм слева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-89925" y="12725"/>
            <a:ext cx="6858000" cy="6858000"/>
          </a:xfrm>
          <a:prstGeom prst="rect">
            <a:avLst/>
          </a:prstGeom>
        </p:spPr>
      </p:pic>
      <p:sp>
        <p:nvSpPr>
          <p:cNvPr id="13" name="белый прямоуг"/>
          <p:cNvSpPr/>
          <p:nvPr/>
        </p:nvSpPr>
        <p:spPr bwMode="auto">
          <a:xfrm>
            <a:off x="2927647" y="1316766"/>
            <a:ext cx="8748415" cy="35600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 defTabSz="1219080">
              <a:defRPr/>
            </a:pPr>
            <a:endParaRPr lang="ru-RU" sz="2400" b="1" kern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8" name="Заголовок"/>
          <p:cNvSpPr txBox="1"/>
          <p:nvPr/>
        </p:nvSpPr>
        <p:spPr bwMode="auto">
          <a:xfrm>
            <a:off x="3089693" y="1865689"/>
            <a:ext cx="8830758" cy="2523756"/>
          </a:xfrm>
          <a:prstGeom prst="rect">
            <a:avLst/>
          </a:prstGeom>
          <a:noFill/>
        </p:spPr>
        <p:txBody>
          <a:bodyPr wrap="square" lIns="121909" tIns="60954" rIns="121909" bIns="60954" rtlCol="0">
            <a:spAutoFit/>
          </a:bodyPr>
          <a:lstStyle/>
          <a:p>
            <a:pPr algn="ctr"/>
            <a:r>
              <a:rPr lang="ru-RU" sz="3600" b="1" dirty="0" smtClean="0"/>
              <a:t> </a:t>
            </a:r>
            <a:r>
              <a:rPr lang="ru-RU" sz="3400" b="1" dirty="0" smtClean="0">
                <a:solidFill>
                  <a:srgbClr val="002060"/>
                </a:solidFill>
                <a:latin typeface="Georgia" pitchFamily="18" charset="0"/>
              </a:rPr>
              <a:t>«ВОСПИТАНИЕ – СТРАТЕГИЧЕСКАЯ ЗАДАЧА СОВРЕМЕННОГО ОБРАЗОВАНИЯ»</a:t>
            </a:r>
          </a:p>
          <a:p>
            <a:pPr algn="ctr"/>
            <a:endParaRPr lang="ru-RU" sz="3200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/>
            <a:r>
              <a:rPr lang="ru-RU" sz="2000" b="1" kern="0" dirty="0" smtClean="0">
                <a:solidFill>
                  <a:srgbClr val="002060"/>
                </a:solidFill>
                <a:latin typeface="Georgia" pitchFamily="18" charset="0"/>
              </a:rPr>
              <a:t>августовская сессия</a:t>
            </a:r>
            <a:endParaRPr lang="ru-RU" sz="2000" b="1" kern="0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" name="флаг слева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-48681" y="-342898"/>
            <a:ext cx="6318097" cy="8503905"/>
          </a:xfrm>
          <a:prstGeom prst="rect">
            <a:avLst/>
          </a:prstGeom>
        </p:spPr>
      </p:pic>
      <p:pic>
        <p:nvPicPr>
          <p:cNvPr id="16" name="ниж. флаг" hidden="1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6680055" y="1796819"/>
            <a:ext cx="5525535" cy="5088567"/>
          </a:xfrm>
          <a:prstGeom prst="rect">
            <a:avLst/>
          </a:prstGeom>
        </p:spPr>
      </p:pic>
      <p:pic>
        <p:nvPicPr>
          <p:cNvPr id="12" name="лого 1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9256564" y="292158"/>
            <a:ext cx="778588" cy="6470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046720" y="5918662"/>
            <a:ext cx="2510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21.08.2026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8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57904" y="266008"/>
            <a:ext cx="577535" cy="73152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01" y="266008"/>
            <a:ext cx="7810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735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предметы справа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726832" y="27384"/>
            <a:ext cx="6858000" cy="6858000"/>
          </a:xfrm>
          <a:prstGeom prst="rect">
            <a:avLst/>
          </a:prstGeom>
        </p:spPr>
      </p:pic>
      <p:pic>
        <p:nvPicPr>
          <p:cNvPr id="4" name="предм слева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-89925" y="12725"/>
            <a:ext cx="6858000" cy="6858000"/>
          </a:xfrm>
          <a:prstGeom prst="rect">
            <a:avLst/>
          </a:prstGeom>
        </p:spPr>
      </p:pic>
      <p:sp>
        <p:nvSpPr>
          <p:cNvPr id="13" name="белый прямоуг"/>
          <p:cNvSpPr/>
          <p:nvPr/>
        </p:nvSpPr>
        <p:spPr bwMode="auto">
          <a:xfrm>
            <a:off x="2927647" y="1316766"/>
            <a:ext cx="8748415" cy="35600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 defTabSz="1219080">
              <a:defRPr/>
            </a:pPr>
            <a:endParaRPr lang="ru-RU" sz="2400" b="1" kern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8" name="Заголовок"/>
          <p:cNvSpPr txBox="1"/>
          <p:nvPr/>
        </p:nvSpPr>
        <p:spPr bwMode="auto">
          <a:xfrm>
            <a:off x="3089693" y="1865689"/>
            <a:ext cx="9595529" cy="1169539"/>
          </a:xfrm>
          <a:prstGeom prst="rect">
            <a:avLst/>
          </a:prstGeom>
          <a:noFill/>
        </p:spPr>
        <p:txBody>
          <a:bodyPr wrap="square" lIns="121909" tIns="60954" rIns="121909" bIns="60954" rtlCol="0">
            <a:spAutoFit/>
          </a:bodyPr>
          <a:lstStyle/>
          <a:p>
            <a:pPr defTabSz="1219080">
              <a:defRPr/>
            </a:pPr>
            <a:r>
              <a:rPr lang="ru-RU" sz="3400" b="1" kern="0" dirty="0" smtClean="0">
                <a:solidFill>
                  <a:srgbClr val="002060"/>
                </a:solidFill>
                <a:latin typeface="Georgia" pitchFamily="18" charset="0"/>
              </a:rPr>
              <a:t>«СИСТЕМА ВОСПИТАНИЯ: ПРИОРИТЕТНЫЕ НАПРАВЛЕНИЯ»</a:t>
            </a:r>
            <a:endParaRPr lang="ru-RU" sz="3400" b="1" kern="0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" name="флаг слева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-48681" y="-342898"/>
            <a:ext cx="6318097" cy="8503905"/>
          </a:xfrm>
          <a:prstGeom prst="rect">
            <a:avLst/>
          </a:prstGeom>
        </p:spPr>
      </p:pic>
      <p:pic>
        <p:nvPicPr>
          <p:cNvPr id="16" name="ниж. флаг" hidden="1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6680055" y="1796819"/>
            <a:ext cx="5525535" cy="508856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0E38544-B116-40FC-8930-4CEB1A249922}"/>
              </a:ext>
            </a:extLst>
          </p:cNvPr>
          <p:cNvSpPr/>
          <p:nvPr/>
        </p:nvSpPr>
        <p:spPr bwMode="auto">
          <a:xfrm>
            <a:off x="4095137" y="3721351"/>
            <a:ext cx="72546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err="1">
                <a:solidFill>
                  <a:srgbClr val="002060"/>
                </a:solidFill>
                <a:latin typeface="Georgia" pitchFamily="18" charset="0"/>
              </a:rPr>
              <a:t>Кистанова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</a:rPr>
              <a:t> Светлана Владимировна, </a:t>
            </a:r>
          </a:p>
          <a:p>
            <a:pPr algn="r"/>
            <a:r>
              <a:rPr lang="ru-RU" b="1" dirty="0">
                <a:solidFill>
                  <a:srgbClr val="002060"/>
                </a:solidFill>
                <a:latin typeface="Georgia" pitchFamily="18" charset="0"/>
              </a:rPr>
              <a:t>заместитель директора МКУ КНМЦ </a:t>
            </a:r>
          </a:p>
        </p:txBody>
      </p:sp>
      <p:pic>
        <p:nvPicPr>
          <p:cNvPr id="12" name="лого 1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9140186" y="358659"/>
            <a:ext cx="778588" cy="6470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046720" y="5918662"/>
            <a:ext cx="2510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21.08.2026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8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64809" y="249382"/>
            <a:ext cx="727164" cy="84789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259" y="316230"/>
            <a:ext cx="7810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04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60627" y="40894"/>
            <a:ext cx="10270744" cy="822610"/>
          </a:xfrm>
          <a:prstGeom prst="rect">
            <a:avLst/>
          </a:prstGeom>
        </p:spPr>
        <p:txBody>
          <a:bodyPr vert="horz" wrap="square" lIns="0" tIns="128854" rIns="0" bIns="0" rtlCol="0">
            <a:spAutoFit/>
          </a:bodyPr>
          <a:lstStyle/>
          <a:p>
            <a:pPr marL="952500">
              <a:lnSpc>
                <a:spcPts val="2685"/>
              </a:lnSpc>
              <a:spcBef>
                <a:spcPts val="95"/>
              </a:spcBef>
            </a:pPr>
            <a:r>
              <a:rPr sz="2500" dirty="0">
                <a:solidFill>
                  <a:srgbClr val="002060"/>
                </a:solidFill>
                <a:latin typeface="Georgia" pitchFamily="18" charset="0"/>
              </a:rPr>
              <a:t>Нормативная</a:t>
            </a:r>
            <a:r>
              <a:rPr sz="2500" spc="-170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500" spc="-10" dirty="0">
                <a:solidFill>
                  <a:srgbClr val="002060"/>
                </a:solidFill>
                <a:latin typeface="Georgia" pitchFamily="18" charset="0"/>
              </a:rPr>
              <a:t>рамка</a:t>
            </a:r>
            <a:endParaRPr sz="2500" dirty="0">
              <a:solidFill>
                <a:srgbClr val="002060"/>
              </a:solidFill>
              <a:latin typeface="Georgia" pitchFamily="18" charset="0"/>
            </a:endParaRPr>
          </a:p>
          <a:p>
            <a:pPr marL="952500">
              <a:lnSpc>
                <a:spcPts val="2685"/>
              </a:lnSpc>
            </a:pPr>
            <a:r>
              <a:rPr sz="2500" spc="-10" dirty="0">
                <a:solidFill>
                  <a:srgbClr val="002060"/>
                </a:solidFill>
                <a:latin typeface="Georgia" pitchFamily="18" charset="0"/>
              </a:rPr>
              <a:t>воспитательной</a:t>
            </a:r>
            <a:r>
              <a:rPr sz="2500" spc="-70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500" dirty="0">
                <a:solidFill>
                  <a:srgbClr val="002060"/>
                </a:solidFill>
                <a:latin typeface="Georgia" pitchFamily="18" charset="0"/>
              </a:rPr>
              <a:t>и</a:t>
            </a:r>
            <a:r>
              <a:rPr sz="2500" spc="-130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500" spc="-10" dirty="0">
                <a:solidFill>
                  <a:srgbClr val="002060"/>
                </a:solidFill>
                <a:latin typeface="Georgia" pitchFamily="18" charset="0"/>
              </a:rPr>
              <a:t>профилактической</a:t>
            </a:r>
            <a:r>
              <a:rPr sz="2500" spc="-70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500" spc="-10" dirty="0">
                <a:solidFill>
                  <a:srgbClr val="002060"/>
                </a:solidFill>
                <a:latin typeface="Georgia" pitchFamily="18" charset="0"/>
              </a:rPr>
              <a:t>работы</a:t>
            </a:r>
            <a:endParaRPr sz="2500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5161" y="1646682"/>
            <a:ext cx="3164205" cy="1987550"/>
          </a:xfrm>
          <a:prstGeom prst="rect">
            <a:avLst/>
          </a:prstGeom>
          <a:solidFill>
            <a:srgbClr val="EAF4FF"/>
          </a:solidFill>
          <a:ln w="10668">
            <a:solidFill>
              <a:srgbClr val="B4D4E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endParaRPr sz="16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220"/>
              </a:spcBef>
            </a:pPr>
            <a:endParaRPr sz="16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1914"/>
              </a:lnSpc>
            </a:pP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Стратегия</a:t>
            </a:r>
            <a:r>
              <a:rPr sz="1600" kern="0" spc="1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национальной</a:t>
            </a:r>
            <a:endParaRPr sz="16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4"/>
              </a:lnSpc>
            </a:pP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безопасности</a:t>
            </a:r>
            <a:r>
              <a:rPr sz="1600" kern="0" spc="-4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5" dirty="0">
                <a:solidFill>
                  <a:srgbClr val="133C6B"/>
                </a:solidFill>
                <a:latin typeface="Microsoft Sans Serif"/>
                <a:cs typeface="Microsoft Sans Serif"/>
              </a:rPr>
              <a:t>РФ</a:t>
            </a:r>
            <a:endParaRPr sz="16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4"/>
              </a:lnSpc>
              <a:spcBef>
                <a:spcPts val="75"/>
              </a:spcBef>
            </a:pPr>
            <a:r>
              <a:rPr sz="1600" kern="0" spc="-20" dirty="0">
                <a:solidFill>
                  <a:srgbClr val="133C6B"/>
                </a:solidFill>
                <a:latin typeface="Microsoft Sans Serif"/>
                <a:cs typeface="Microsoft Sans Serif"/>
              </a:rPr>
              <a:t>Указ</a:t>
            </a:r>
            <a:r>
              <a:rPr sz="1600" kern="0" spc="-4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Президента</a:t>
            </a:r>
            <a:r>
              <a:rPr sz="1600" kern="0" spc="-5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5" dirty="0">
                <a:solidFill>
                  <a:srgbClr val="133C6B"/>
                </a:solidFill>
                <a:latin typeface="Microsoft Sans Serif"/>
                <a:cs typeface="Microsoft Sans Serif"/>
              </a:rPr>
              <a:t>РФ</a:t>
            </a:r>
            <a:endParaRPr sz="16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4"/>
              </a:lnSpc>
            </a:pPr>
            <a:r>
              <a:rPr sz="1600" kern="0" spc="140" dirty="0">
                <a:solidFill>
                  <a:srgbClr val="133C6B"/>
                </a:solidFill>
                <a:latin typeface="Microsoft Sans Serif"/>
                <a:cs typeface="Microsoft Sans Serif"/>
              </a:rPr>
              <a:t>№</a:t>
            </a:r>
            <a:r>
              <a:rPr sz="1600" kern="0" spc="3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400</a:t>
            </a:r>
            <a:r>
              <a:rPr sz="1600" kern="0" spc="1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от</a:t>
            </a:r>
            <a:r>
              <a:rPr sz="1600" kern="0" spc="3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02.07.2021</a:t>
            </a:r>
            <a:endParaRPr sz="16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2761" y="1646682"/>
            <a:ext cx="3164205" cy="1987550"/>
          </a:xfrm>
          <a:prstGeom prst="rect">
            <a:avLst/>
          </a:prstGeom>
          <a:solidFill>
            <a:srgbClr val="EAF4FF"/>
          </a:solidFill>
          <a:ln w="10667">
            <a:solidFill>
              <a:srgbClr val="B4D4EC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>
              <a:spcBef>
                <a:spcPts val="1075"/>
              </a:spcBef>
            </a:pPr>
            <a:endParaRPr sz="16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369570" marR="360680" algn="ctr">
              <a:lnSpc>
                <a:spcPct val="100400"/>
              </a:lnSpc>
            </a:pP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Основы</a:t>
            </a:r>
            <a:r>
              <a:rPr sz="1600" kern="0" spc="10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государственной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политики</a:t>
            </a:r>
            <a:r>
              <a:rPr sz="1600" kern="0" spc="-3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по</a:t>
            </a:r>
            <a:r>
              <a:rPr sz="1600" kern="0" spc="-3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сохранению ценностей</a:t>
            </a:r>
            <a:endParaRPr sz="16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4"/>
              </a:lnSpc>
              <a:spcBef>
                <a:spcPts val="85"/>
              </a:spcBef>
            </a:pPr>
            <a:r>
              <a:rPr sz="1600" kern="0" spc="-20" dirty="0">
                <a:solidFill>
                  <a:srgbClr val="133C6B"/>
                </a:solidFill>
                <a:latin typeface="Microsoft Sans Serif"/>
                <a:cs typeface="Microsoft Sans Serif"/>
              </a:rPr>
              <a:t>Указ</a:t>
            </a:r>
            <a:r>
              <a:rPr sz="1600" kern="0" spc="-4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Президента</a:t>
            </a:r>
            <a:r>
              <a:rPr sz="1600" kern="0" spc="-5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5" dirty="0">
                <a:solidFill>
                  <a:srgbClr val="133C6B"/>
                </a:solidFill>
                <a:latin typeface="Microsoft Sans Serif"/>
                <a:cs typeface="Microsoft Sans Serif"/>
              </a:rPr>
              <a:t>РФ</a:t>
            </a:r>
            <a:endParaRPr sz="16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4"/>
              </a:lnSpc>
            </a:pPr>
            <a:r>
              <a:rPr sz="1600" kern="0" spc="140" dirty="0">
                <a:solidFill>
                  <a:srgbClr val="133C6B"/>
                </a:solidFill>
                <a:latin typeface="Microsoft Sans Serif"/>
                <a:cs typeface="Microsoft Sans Serif"/>
              </a:rPr>
              <a:t>№</a:t>
            </a:r>
            <a:r>
              <a:rPr sz="1600" kern="0" spc="3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809</a:t>
            </a:r>
            <a:r>
              <a:rPr sz="1600" kern="0" spc="1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от</a:t>
            </a:r>
            <a:r>
              <a:rPr sz="1600" kern="0" spc="3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09.11.2022</a:t>
            </a:r>
            <a:endParaRPr sz="16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30361" y="1646682"/>
            <a:ext cx="3164205" cy="1987550"/>
          </a:xfrm>
          <a:prstGeom prst="rect">
            <a:avLst/>
          </a:prstGeom>
          <a:solidFill>
            <a:srgbClr val="EAF4FF"/>
          </a:solidFill>
          <a:ln w="10667">
            <a:solidFill>
              <a:srgbClr val="B4D4EC"/>
            </a:solidFill>
          </a:ln>
        </p:spPr>
        <p:txBody>
          <a:bodyPr vert="horz" wrap="square" lIns="0" tIns="136525" rIns="0" bIns="0" rtlCol="0">
            <a:spAutoFit/>
          </a:bodyPr>
          <a:lstStyle/>
          <a:p>
            <a:pPr>
              <a:spcBef>
                <a:spcPts val="1075"/>
              </a:spcBef>
            </a:pPr>
            <a:endParaRPr sz="16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219075" marR="211454" algn="ctr">
              <a:lnSpc>
                <a:spcPct val="100400"/>
              </a:lnSpc>
            </a:pP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Стратегия</a:t>
            </a:r>
            <a:r>
              <a:rPr sz="1600" kern="0" spc="2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комплексной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безопасности</a:t>
            </a:r>
            <a:r>
              <a:rPr sz="1600" kern="0" spc="-3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детей</a:t>
            </a:r>
            <a:r>
              <a:rPr sz="1600" kern="0" spc="-2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до</a:t>
            </a:r>
            <a:r>
              <a:rPr sz="1600" kern="0" spc="-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0" dirty="0">
                <a:solidFill>
                  <a:srgbClr val="133C6B"/>
                </a:solidFill>
                <a:latin typeface="Microsoft Sans Serif"/>
                <a:cs typeface="Microsoft Sans Serif"/>
              </a:rPr>
              <a:t>2030 года</a:t>
            </a:r>
            <a:endParaRPr sz="1600" kern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4"/>
              </a:lnSpc>
              <a:spcBef>
                <a:spcPts val="85"/>
              </a:spcBef>
            </a:pPr>
            <a:r>
              <a:rPr sz="1600" kern="0" spc="-20" dirty="0">
                <a:solidFill>
                  <a:srgbClr val="133C6B"/>
                </a:solidFill>
                <a:latin typeface="Microsoft Sans Serif"/>
                <a:cs typeface="Microsoft Sans Serif"/>
              </a:rPr>
              <a:t>Указ</a:t>
            </a:r>
            <a:r>
              <a:rPr sz="1600" kern="0" spc="-4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Президента</a:t>
            </a:r>
            <a:r>
              <a:rPr sz="1600" kern="0" spc="-5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5" dirty="0">
                <a:solidFill>
                  <a:srgbClr val="133C6B"/>
                </a:solidFill>
                <a:latin typeface="Microsoft Sans Serif"/>
                <a:cs typeface="Microsoft Sans Serif"/>
              </a:rPr>
              <a:t>РФ</a:t>
            </a:r>
            <a:endParaRPr sz="1600" kern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marL="635" algn="ctr">
              <a:lnSpc>
                <a:spcPts val="1914"/>
              </a:lnSpc>
            </a:pPr>
            <a:r>
              <a:rPr sz="1600" kern="0" spc="140" dirty="0">
                <a:solidFill>
                  <a:srgbClr val="133C6B"/>
                </a:solidFill>
                <a:latin typeface="Microsoft Sans Serif"/>
                <a:cs typeface="Microsoft Sans Serif"/>
              </a:rPr>
              <a:t>№</a:t>
            </a:r>
            <a:r>
              <a:rPr sz="1600" kern="0" spc="3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358</a:t>
            </a:r>
            <a:r>
              <a:rPr sz="1600" kern="0" spc="1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от</a:t>
            </a:r>
            <a:r>
              <a:rPr sz="1600" kern="0" spc="3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17.05.2023</a:t>
            </a:r>
            <a:endParaRPr sz="1600" kern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8210" y="4039361"/>
            <a:ext cx="3161030" cy="2074545"/>
          </a:xfrm>
          <a:prstGeom prst="rect">
            <a:avLst/>
          </a:prstGeom>
          <a:solidFill>
            <a:srgbClr val="EAF4FF"/>
          </a:solidFill>
          <a:ln w="10668">
            <a:solidFill>
              <a:srgbClr val="B4D4E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endParaRPr sz="16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>
              <a:spcBef>
                <a:spcPts val="635"/>
              </a:spcBef>
            </a:pPr>
            <a:endParaRPr sz="16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132715" marR="125730" algn="ctr">
              <a:lnSpc>
                <a:spcPts val="1910"/>
              </a:lnSpc>
            </a:pP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Национальные</a:t>
            </a:r>
            <a:r>
              <a:rPr sz="1600" kern="0" spc="3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цели</a:t>
            </a:r>
            <a:r>
              <a:rPr sz="1600" kern="0" spc="8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развития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до</a:t>
            </a:r>
            <a:r>
              <a:rPr sz="1600" kern="0" spc="3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2030/2036</a:t>
            </a:r>
            <a:endParaRPr sz="1600" kern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4"/>
              </a:lnSpc>
              <a:spcBef>
                <a:spcPts val="10"/>
              </a:spcBef>
            </a:pPr>
            <a:r>
              <a:rPr sz="1600" kern="0" spc="-20" dirty="0">
                <a:solidFill>
                  <a:srgbClr val="133C6B"/>
                </a:solidFill>
                <a:latin typeface="Microsoft Sans Serif"/>
                <a:cs typeface="Microsoft Sans Serif"/>
              </a:rPr>
              <a:t>Указ</a:t>
            </a:r>
            <a:r>
              <a:rPr sz="1600" kern="0" spc="-5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Президента</a:t>
            </a:r>
            <a:r>
              <a:rPr sz="1600" kern="0" spc="-7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5" dirty="0">
                <a:solidFill>
                  <a:srgbClr val="133C6B"/>
                </a:solidFill>
                <a:latin typeface="Microsoft Sans Serif"/>
                <a:cs typeface="Microsoft Sans Serif"/>
              </a:rPr>
              <a:t>РФ</a:t>
            </a:r>
            <a:endParaRPr sz="1600" kern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4"/>
              </a:lnSpc>
            </a:pPr>
            <a:r>
              <a:rPr sz="1600" kern="0" spc="140" dirty="0">
                <a:solidFill>
                  <a:srgbClr val="133C6B"/>
                </a:solidFill>
                <a:latin typeface="Microsoft Sans Serif"/>
                <a:cs typeface="Microsoft Sans Serif"/>
              </a:rPr>
              <a:t>№</a:t>
            </a:r>
            <a:r>
              <a:rPr sz="1600" kern="0" spc="3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309</a:t>
            </a:r>
            <a:r>
              <a:rPr sz="1600" kern="0" spc="1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от</a:t>
            </a:r>
            <a:r>
              <a:rPr sz="1600" kern="0" spc="3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07.05.2024</a:t>
            </a:r>
            <a:endParaRPr sz="1600" kern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5809" y="4039361"/>
            <a:ext cx="3161030" cy="2074545"/>
          </a:xfrm>
          <a:prstGeom prst="rect">
            <a:avLst/>
          </a:prstGeom>
          <a:solidFill>
            <a:srgbClr val="EAF4FF"/>
          </a:solidFill>
          <a:ln w="10667">
            <a:solidFill>
              <a:srgbClr val="B4D4EC"/>
            </a:solidFill>
          </a:ln>
        </p:spPr>
        <p:txBody>
          <a:bodyPr vert="horz" wrap="square" lIns="0" tIns="177165" rIns="0" bIns="0" rtlCol="0">
            <a:spAutoFit/>
          </a:bodyPr>
          <a:lstStyle/>
          <a:p>
            <a:pPr>
              <a:spcBef>
                <a:spcPts val="1395"/>
              </a:spcBef>
            </a:pPr>
            <a:endParaRPr sz="16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218440" marR="210185" indent="-635" algn="ctr">
              <a:lnSpc>
                <a:spcPct val="101699"/>
              </a:lnSpc>
            </a:pP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Основы</a:t>
            </a:r>
            <a:r>
              <a:rPr sz="1600" kern="0" spc="5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государственной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политики</a:t>
            </a:r>
            <a:r>
              <a:rPr sz="1600" kern="0" spc="-2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в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 области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исторического</a:t>
            </a:r>
            <a:r>
              <a:rPr sz="1600" kern="0" spc="-7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просвещения </a:t>
            </a:r>
            <a:r>
              <a:rPr sz="1600" kern="0" spc="-20" dirty="0">
                <a:solidFill>
                  <a:srgbClr val="133C6B"/>
                </a:solidFill>
                <a:latin typeface="Microsoft Sans Serif"/>
                <a:cs typeface="Microsoft Sans Serif"/>
              </a:rPr>
              <a:t>Указ</a:t>
            </a:r>
            <a:r>
              <a:rPr sz="1600" kern="0" spc="-4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Президента</a:t>
            </a:r>
            <a:r>
              <a:rPr sz="1600" kern="0" spc="-5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5" dirty="0">
                <a:solidFill>
                  <a:srgbClr val="133C6B"/>
                </a:solidFill>
                <a:latin typeface="Microsoft Sans Serif"/>
                <a:cs typeface="Microsoft Sans Serif"/>
              </a:rPr>
              <a:t>РФ</a:t>
            </a:r>
            <a:endParaRPr sz="1600" kern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910"/>
              </a:lnSpc>
            </a:pPr>
            <a:r>
              <a:rPr sz="1600" kern="0" spc="140" dirty="0">
                <a:solidFill>
                  <a:srgbClr val="133C6B"/>
                </a:solidFill>
                <a:latin typeface="Microsoft Sans Serif"/>
                <a:cs typeface="Microsoft Sans Serif"/>
              </a:rPr>
              <a:t>№</a:t>
            </a:r>
            <a:r>
              <a:rPr sz="1600" kern="0" spc="35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314</a:t>
            </a:r>
            <a:r>
              <a:rPr sz="1600" kern="0" spc="1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133C6B"/>
                </a:solidFill>
                <a:latin typeface="Microsoft Sans Serif"/>
                <a:cs typeface="Microsoft Sans Serif"/>
              </a:rPr>
              <a:t>от</a:t>
            </a:r>
            <a:r>
              <a:rPr sz="1600" kern="0" spc="30" dirty="0">
                <a:solidFill>
                  <a:srgbClr val="133C6B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133C6B"/>
                </a:solidFill>
                <a:latin typeface="Microsoft Sans Serif"/>
                <a:cs typeface="Microsoft Sans Serif"/>
              </a:rPr>
              <a:t>08.05.2024</a:t>
            </a:r>
            <a:endParaRPr sz="1600" kern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33409" y="4039361"/>
            <a:ext cx="3161030" cy="2074545"/>
          </a:xfrm>
          <a:prstGeom prst="rect">
            <a:avLst/>
          </a:prstGeom>
          <a:solidFill>
            <a:srgbClr val="FFF0F0"/>
          </a:solidFill>
          <a:ln w="10667">
            <a:solidFill>
              <a:srgbClr val="C00000"/>
            </a:solidFill>
          </a:ln>
        </p:spPr>
        <p:txBody>
          <a:bodyPr vert="horz" wrap="square" lIns="0" tIns="177165" rIns="0" bIns="0" rtlCol="0">
            <a:spAutoFit/>
          </a:bodyPr>
          <a:lstStyle/>
          <a:p>
            <a:pPr>
              <a:spcBef>
                <a:spcPts val="1395"/>
              </a:spcBef>
            </a:pPr>
            <a:endParaRPr sz="16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20955" marR="13335" indent="-635" algn="ctr">
              <a:lnSpc>
                <a:spcPct val="101699"/>
              </a:lnSpc>
            </a:pPr>
            <a:r>
              <a:rPr sz="1600" b="1" kern="0" dirty="0">
                <a:solidFill>
                  <a:srgbClr val="133C6B"/>
                </a:solidFill>
                <a:latin typeface="Arial"/>
                <a:cs typeface="Arial"/>
              </a:rPr>
              <a:t>Концепция</a:t>
            </a:r>
            <a:r>
              <a:rPr sz="1600" b="1" kern="0" spc="7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133C6B"/>
                </a:solidFill>
                <a:latin typeface="Arial"/>
                <a:cs typeface="Arial"/>
              </a:rPr>
              <a:t>развития</a:t>
            </a:r>
            <a:r>
              <a:rPr sz="1600" b="1" kern="0" spc="9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133C6B"/>
                </a:solidFill>
                <a:latin typeface="Arial"/>
                <a:cs typeface="Arial"/>
              </a:rPr>
              <a:t>системы </a:t>
            </a:r>
            <a:r>
              <a:rPr sz="1600" b="1" kern="0" dirty="0">
                <a:solidFill>
                  <a:srgbClr val="133C6B"/>
                </a:solidFill>
                <a:latin typeface="Arial"/>
                <a:cs typeface="Arial"/>
              </a:rPr>
              <a:t>профилактики</a:t>
            </a:r>
            <a:r>
              <a:rPr sz="1600" b="1" kern="0" spc="10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133C6B"/>
                </a:solidFill>
                <a:latin typeface="Arial"/>
                <a:cs typeface="Arial"/>
              </a:rPr>
              <a:t>до</a:t>
            </a:r>
            <a:r>
              <a:rPr sz="1600" b="1" kern="0" spc="8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133C6B"/>
                </a:solidFill>
                <a:latin typeface="Arial"/>
                <a:cs typeface="Arial"/>
              </a:rPr>
              <a:t>2036</a:t>
            </a:r>
            <a:r>
              <a:rPr sz="1600" b="1" kern="0" spc="3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1600" b="1" kern="0" spc="-20" dirty="0">
                <a:solidFill>
                  <a:srgbClr val="133C6B"/>
                </a:solidFill>
                <a:latin typeface="Arial"/>
                <a:cs typeface="Arial"/>
              </a:rPr>
              <a:t>года </a:t>
            </a:r>
            <a:r>
              <a:rPr sz="1600" b="1" kern="0" dirty="0">
                <a:solidFill>
                  <a:srgbClr val="133C6B"/>
                </a:solidFill>
                <a:latin typeface="Arial"/>
                <a:cs typeface="Arial"/>
              </a:rPr>
              <a:t>Распоряжение</a:t>
            </a:r>
            <a:r>
              <a:rPr sz="1600" b="1" kern="0" spc="9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133C6B"/>
                </a:solidFill>
                <a:latin typeface="Arial"/>
                <a:cs typeface="Arial"/>
              </a:rPr>
              <a:t>Правительства </a:t>
            </a:r>
            <a:r>
              <a:rPr sz="1600" b="1" kern="0" spc="-25" dirty="0">
                <a:solidFill>
                  <a:srgbClr val="133C6B"/>
                </a:solidFill>
                <a:latin typeface="Arial"/>
                <a:cs typeface="Arial"/>
              </a:rPr>
              <a:t>РФ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>
              <a:lnSpc>
                <a:spcPts val="1910"/>
              </a:lnSpc>
            </a:pPr>
            <a:r>
              <a:rPr sz="1600" b="1" kern="0" dirty="0">
                <a:solidFill>
                  <a:srgbClr val="133C6B"/>
                </a:solidFill>
                <a:latin typeface="Arial"/>
                <a:cs typeface="Arial"/>
              </a:rPr>
              <a:t>№</a:t>
            </a:r>
            <a:r>
              <a:rPr sz="1600" b="1" kern="0" spc="2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133C6B"/>
                </a:solidFill>
                <a:latin typeface="Arial"/>
                <a:cs typeface="Arial"/>
              </a:rPr>
              <a:t>1272-р от</a:t>
            </a:r>
            <a:r>
              <a:rPr sz="1600" b="1" kern="0" spc="2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133C6B"/>
                </a:solidFill>
                <a:latin typeface="Arial"/>
                <a:cs typeface="Arial"/>
              </a:rPr>
              <a:t>28.05.2026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01913" y="0"/>
            <a:ext cx="1025652" cy="1051560"/>
          </a:xfrm>
          <a:prstGeom prst="rect">
            <a:avLst/>
          </a:prstGeom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7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40727" y="391319"/>
            <a:ext cx="6136698" cy="60880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Georgia" pitchFamily="18" charset="0"/>
              </a:rPr>
              <a:t>Нормативно-правовая база</a:t>
            </a:r>
          </a:p>
          <a:p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67CD8B1-8DB0-4A94-1380-F90F76770FCE}"/>
              </a:ext>
            </a:extLst>
          </p:cNvPr>
          <p:cNvSpPr txBox="1"/>
          <p:nvPr/>
        </p:nvSpPr>
        <p:spPr>
          <a:xfrm>
            <a:off x="332509" y="1134596"/>
            <a:ext cx="1168019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8775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Указ Президента Российской Федерации «Об утверждении Основ государственной политики </a:t>
            </a:r>
            <a:br>
              <a:rPr lang="ru-RU" sz="2000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по сохранению и укреплению традиционных российских духовно-нравственных ценностей» № 809 </a:t>
            </a:r>
            <a:r>
              <a:rPr lang="ru-RU" sz="2000" dirty="0" smtClean="0">
                <a:solidFill>
                  <a:srgbClr val="002060"/>
                </a:solidFill>
                <a:latin typeface="Georgia" pitchFamily="18" charset="0"/>
              </a:rPr>
              <a:t> от </a:t>
            </a: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09.11.2022;</a:t>
            </a:r>
          </a:p>
          <a:p>
            <a:pPr indent="358775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 Указ Президента Российской Федерации «О Стратегии комплексной безопасности детей </a:t>
            </a:r>
            <a:br>
              <a:rPr lang="ru-RU" sz="2000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в Российской Федерации на период до 2030 года» № 358 от 17.05.2023;</a:t>
            </a:r>
          </a:p>
          <a:p>
            <a:pPr indent="358775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Указ Президента Российской Федерации «О национальных целях развития Российской Федерации на период до 2030 года и на перспективу до 2036 года» № 309 от 07.05.2024;</a:t>
            </a:r>
          </a:p>
          <a:p>
            <a:pPr indent="358775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Распоряжение Правительства Российской Федерации «Об утверждении плана мероприятий </a:t>
            </a:r>
            <a:br>
              <a:rPr lang="ru-RU" sz="2000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по реализации Стратегии комплексной безопасности детей в Российской Федерации на период до 2030 года» № 3233-р от 17.11.2023;</a:t>
            </a:r>
          </a:p>
          <a:p>
            <a:pPr indent="358775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Федеральный закон от 29.12.2012 № 273‑ФЗ «Об образовании в Российской Федерации»;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Федеральный государственный образовательный стандарт НОО, ООО, СОО;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 Федеральные рабочие программы и календарные план;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Письмо </a:t>
            </a:r>
            <a:r>
              <a:rPr lang="ru-RU" sz="2000" dirty="0" err="1">
                <a:solidFill>
                  <a:srgbClr val="002060"/>
                </a:solidFill>
                <a:latin typeface="Georgia" pitchFamily="18" charset="0"/>
              </a:rPr>
              <a:t>Минпросвещения</a:t>
            </a:r>
            <a:r>
              <a:rPr lang="ru-RU" sz="2000" dirty="0">
                <a:solidFill>
                  <a:srgbClr val="002060"/>
                </a:solidFill>
                <a:latin typeface="Georgia" pitchFamily="18" charset="0"/>
              </a:rPr>
              <a:t> России от 11.08.2023 № АБ‑3386/07, включая методические рекомендации по сопровождению детей участников СВО.</a:t>
            </a: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object 4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96915" y="0"/>
            <a:ext cx="1025652" cy="1051560"/>
          </a:xfrm>
          <a:prstGeom prst="rect">
            <a:avLst/>
          </a:prstGeom>
        </p:spPr>
      </p:pic>
      <p:pic>
        <p:nvPicPr>
          <p:cNvPr id="7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1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58145" y="40894"/>
            <a:ext cx="9533306" cy="970342"/>
          </a:xfrm>
          <a:prstGeom prst="rect">
            <a:avLst/>
          </a:prstGeom>
        </p:spPr>
        <p:txBody>
          <a:bodyPr vert="horz" wrap="square" lIns="0" tIns="148158" rIns="0" bIns="0" rtlCol="0">
            <a:spAutoFit/>
          </a:bodyPr>
          <a:lstStyle/>
          <a:p>
            <a:pPr marL="1503045">
              <a:lnSpc>
                <a:spcPts val="3150"/>
              </a:lnSpc>
              <a:spcBef>
                <a:spcPts val="114"/>
              </a:spcBef>
            </a:pPr>
            <a:r>
              <a:rPr sz="2650" dirty="0">
                <a:solidFill>
                  <a:srgbClr val="133C6B"/>
                </a:solidFill>
                <a:latin typeface="Georgia" pitchFamily="18" charset="0"/>
              </a:rPr>
              <a:t>Новый</a:t>
            </a:r>
            <a:r>
              <a:rPr sz="2650" spc="-50" dirty="0">
                <a:solidFill>
                  <a:srgbClr val="133C6B"/>
                </a:solidFill>
                <a:latin typeface="Georgia" pitchFamily="18" charset="0"/>
              </a:rPr>
              <a:t> </a:t>
            </a:r>
            <a:r>
              <a:rPr sz="2650" dirty="0">
                <a:solidFill>
                  <a:srgbClr val="133C6B"/>
                </a:solidFill>
                <a:latin typeface="Georgia" pitchFamily="18" charset="0"/>
              </a:rPr>
              <a:t>концептуальный</a:t>
            </a:r>
            <a:r>
              <a:rPr sz="2650" spc="20" dirty="0">
                <a:solidFill>
                  <a:srgbClr val="133C6B"/>
                </a:solidFill>
                <a:latin typeface="Georgia" pitchFamily="18" charset="0"/>
              </a:rPr>
              <a:t> </a:t>
            </a:r>
            <a:r>
              <a:rPr sz="2650" spc="-10" dirty="0">
                <a:solidFill>
                  <a:srgbClr val="133C6B"/>
                </a:solidFill>
                <a:latin typeface="Georgia" pitchFamily="18" charset="0"/>
              </a:rPr>
              <a:t>акцент:</a:t>
            </a:r>
            <a:endParaRPr sz="2650" dirty="0">
              <a:latin typeface="Georgia" pitchFamily="18" charset="0"/>
            </a:endParaRPr>
          </a:p>
          <a:p>
            <a:pPr marL="1503045">
              <a:lnSpc>
                <a:spcPts val="3150"/>
              </a:lnSpc>
            </a:pPr>
            <a:r>
              <a:rPr sz="2650" dirty="0">
                <a:solidFill>
                  <a:srgbClr val="133C6B"/>
                </a:solidFill>
                <a:latin typeface="Georgia" pitchFamily="18" charset="0"/>
              </a:rPr>
              <a:t>профилактика</a:t>
            </a:r>
            <a:r>
              <a:rPr sz="2650" spc="-15" dirty="0">
                <a:solidFill>
                  <a:srgbClr val="133C6B"/>
                </a:solidFill>
                <a:latin typeface="Georgia" pitchFamily="18" charset="0"/>
              </a:rPr>
              <a:t> </a:t>
            </a:r>
            <a:r>
              <a:rPr sz="2650" dirty="0">
                <a:solidFill>
                  <a:srgbClr val="133C6B"/>
                </a:solidFill>
                <a:latin typeface="Georgia" pitchFamily="18" charset="0"/>
              </a:rPr>
              <a:t>как</a:t>
            </a:r>
            <a:r>
              <a:rPr sz="2650" spc="-25" dirty="0">
                <a:solidFill>
                  <a:srgbClr val="133C6B"/>
                </a:solidFill>
                <a:latin typeface="Georgia" pitchFamily="18" charset="0"/>
              </a:rPr>
              <a:t> </a:t>
            </a:r>
            <a:r>
              <a:rPr sz="2650" dirty="0">
                <a:solidFill>
                  <a:srgbClr val="133C6B"/>
                </a:solidFill>
                <a:latin typeface="Georgia" pitchFamily="18" charset="0"/>
              </a:rPr>
              <a:t>система ранней</a:t>
            </a:r>
            <a:r>
              <a:rPr sz="2650" spc="-25" dirty="0">
                <a:solidFill>
                  <a:srgbClr val="133C6B"/>
                </a:solidFill>
                <a:latin typeface="Georgia" pitchFamily="18" charset="0"/>
              </a:rPr>
              <a:t> </a:t>
            </a:r>
            <a:r>
              <a:rPr sz="2650" spc="-10" dirty="0">
                <a:solidFill>
                  <a:srgbClr val="133C6B"/>
                </a:solidFill>
                <a:latin typeface="Georgia" pitchFamily="18" charset="0"/>
              </a:rPr>
              <a:t>помощи</a:t>
            </a:r>
            <a:endParaRPr sz="2650" dirty="0">
              <a:latin typeface="Georgia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74870" y="1773173"/>
            <a:ext cx="7371715" cy="585470"/>
          </a:xfrm>
          <a:prstGeom prst="rect">
            <a:avLst/>
          </a:prstGeom>
          <a:solidFill>
            <a:srgbClr val="EAF4FF"/>
          </a:solidFill>
          <a:ln w="10667">
            <a:solidFill>
              <a:srgbClr val="D5E6F3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272415">
              <a:spcBef>
                <a:spcPts val="725"/>
              </a:spcBef>
            </a:pPr>
            <a:r>
              <a:rPr sz="2400" b="1" kern="0" dirty="0">
                <a:solidFill>
                  <a:srgbClr val="133C6B"/>
                </a:solidFill>
                <a:latin typeface="Arial"/>
                <a:cs typeface="Arial"/>
              </a:rPr>
              <a:t>раннее</a:t>
            </a:r>
            <a:r>
              <a:rPr sz="2400" b="1" kern="0" spc="-9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dirty="0">
                <a:solidFill>
                  <a:srgbClr val="133C6B"/>
                </a:solidFill>
                <a:latin typeface="Arial"/>
                <a:cs typeface="Arial"/>
              </a:rPr>
              <a:t>выявление</a:t>
            </a:r>
            <a:r>
              <a:rPr sz="2400" b="1" kern="0" spc="-8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dirty="0">
                <a:solidFill>
                  <a:srgbClr val="133C6B"/>
                </a:solidFill>
                <a:latin typeface="Arial"/>
                <a:cs typeface="Arial"/>
              </a:rPr>
              <a:t>рисков</a:t>
            </a:r>
            <a:r>
              <a:rPr sz="2400" b="1" kern="0" spc="-8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dirty="0">
                <a:solidFill>
                  <a:srgbClr val="133C6B"/>
                </a:solidFill>
                <a:latin typeface="Arial"/>
                <a:cs typeface="Arial"/>
              </a:rPr>
              <a:t>и</a:t>
            </a:r>
            <a:r>
              <a:rPr sz="2400" b="1" kern="0" spc="-8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spc="-10" dirty="0">
                <a:solidFill>
                  <a:srgbClr val="133C6B"/>
                </a:solidFill>
                <a:latin typeface="Arial"/>
                <a:cs typeface="Arial"/>
              </a:rPr>
              <a:t>неблагополучия</a:t>
            </a:r>
            <a:endParaRPr sz="2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69535" y="2621279"/>
            <a:ext cx="7382509" cy="596265"/>
            <a:chOff x="4669535" y="2621279"/>
            <a:chExt cx="7382509" cy="596265"/>
          </a:xfrm>
        </p:grpSpPr>
        <p:sp>
          <p:nvSpPr>
            <p:cNvPr id="5" name="object 5"/>
            <p:cNvSpPr/>
            <p:nvPr/>
          </p:nvSpPr>
          <p:spPr>
            <a:xfrm>
              <a:off x="4674869" y="2626613"/>
              <a:ext cx="7371715" cy="585470"/>
            </a:xfrm>
            <a:custGeom>
              <a:avLst/>
              <a:gdLst/>
              <a:ahLst/>
              <a:cxnLst/>
              <a:rect l="l" t="t" r="r" b="b"/>
              <a:pathLst>
                <a:path w="7371715" h="585469">
                  <a:moveTo>
                    <a:pt x="7371588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7371588" y="585215"/>
                  </a:lnTo>
                  <a:lnTo>
                    <a:pt x="7371588" y="0"/>
                  </a:lnTo>
                  <a:close/>
                </a:path>
              </a:pathLst>
            </a:custGeom>
            <a:solidFill>
              <a:srgbClr val="F4F6F8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674869" y="2626613"/>
              <a:ext cx="7371715" cy="585470"/>
            </a:xfrm>
            <a:custGeom>
              <a:avLst/>
              <a:gdLst/>
              <a:ahLst/>
              <a:cxnLst/>
              <a:rect l="l" t="t" r="r" b="b"/>
              <a:pathLst>
                <a:path w="7371715" h="585469">
                  <a:moveTo>
                    <a:pt x="0" y="585215"/>
                  </a:moveTo>
                  <a:lnTo>
                    <a:pt x="7371588" y="585215"/>
                  </a:lnTo>
                  <a:lnTo>
                    <a:pt x="7371588" y="0"/>
                  </a:lnTo>
                  <a:lnTo>
                    <a:pt x="0" y="0"/>
                  </a:lnTo>
                  <a:lnTo>
                    <a:pt x="0" y="585215"/>
                  </a:lnTo>
                  <a:close/>
                </a:path>
              </a:pathLst>
            </a:custGeom>
            <a:ln w="10668">
              <a:solidFill>
                <a:srgbClr val="D5E6F3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445633" y="2532329"/>
            <a:ext cx="5827395" cy="748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45"/>
              </a:lnSpc>
              <a:spcBef>
                <a:spcPts val="100"/>
              </a:spcBef>
            </a:pPr>
            <a:r>
              <a:rPr sz="2400" b="1" kern="0" dirty="0">
                <a:solidFill>
                  <a:srgbClr val="133C6B"/>
                </a:solidFill>
                <a:latin typeface="Arial"/>
                <a:cs typeface="Arial"/>
              </a:rPr>
              <a:t>индивидуальная</a:t>
            </a:r>
            <a:r>
              <a:rPr sz="2400" b="1" kern="0" spc="-11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dirty="0">
                <a:solidFill>
                  <a:srgbClr val="133C6B"/>
                </a:solidFill>
                <a:latin typeface="Arial"/>
                <a:cs typeface="Arial"/>
              </a:rPr>
              <a:t>профилактическая</a:t>
            </a:r>
            <a:r>
              <a:rPr sz="2400" b="1" kern="0" spc="-10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spc="-50" dirty="0">
                <a:solidFill>
                  <a:srgbClr val="133C6B"/>
                </a:solidFill>
                <a:latin typeface="Arial"/>
                <a:cs typeface="Arial"/>
              </a:rPr>
              <a:t>и</a:t>
            </a:r>
            <a:endParaRPr sz="2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>
              <a:lnSpc>
                <a:spcPts val="2845"/>
              </a:lnSpc>
            </a:pPr>
            <a:r>
              <a:rPr sz="2400" b="1" kern="0" spc="-10" dirty="0">
                <a:solidFill>
                  <a:srgbClr val="133C6B"/>
                </a:solidFill>
                <a:latin typeface="Arial"/>
                <a:cs typeface="Arial"/>
              </a:rPr>
              <a:t>реабилитационная</a:t>
            </a:r>
            <a:r>
              <a:rPr sz="2400" b="1" kern="0" spc="-12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spc="-10" dirty="0">
                <a:solidFill>
                  <a:srgbClr val="133C6B"/>
                </a:solidFill>
                <a:latin typeface="Arial"/>
                <a:cs typeface="Arial"/>
              </a:rPr>
              <a:t>работа</a:t>
            </a:r>
            <a:endParaRPr sz="2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74870" y="3480053"/>
            <a:ext cx="7371715" cy="585470"/>
          </a:xfrm>
          <a:prstGeom prst="rect">
            <a:avLst/>
          </a:prstGeom>
          <a:solidFill>
            <a:srgbClr val="EAF4FF"/>
          </a:solidFill>
          <a:ln w="10667">
            <a:solidFill>
              <a:srgbClr val="D5E6F3"/>
            </a:solidFill>
          </a:ln>
        </p:spPr>
        <p:txBody>
          <a:bodyPr vert="horz" wrap="square" lIns="0" tIns="92710" rIns="0" bIns="0" rtlCol="0">
            <a:spAutoFit/>
          </a:bodyPr>
          <a:lstStyle/>
          <a:p>
            <a:pPr marL="406400">
              <a:spcBef>
                <a:spcPts val="730"/>
              </a:spcBef>
            </a:pPr>
            <a:r>
              <a:rPr sz="2400" b="1" kern="0" spc="-20" dirty="0">
                <a:solidFill>
                  <a:srgbClr val="133C6B"/>
                </a:solidFill>
                <a:latin typeface="Arial"/>
                <a:cs typeface="Arial"/>
              </a:rPr>
              <a:t>межведомственная</a:t>
            </a:r>
            <a:r>
              <a:rPr sz="2400" b="1" kern="0" spc="-6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spc="-10" dirty="0">
                <a:solidFill>
                  <a:srgbClr val="133C6B"/>
                </a:solidFill>
                <a:latin typeface="Arial"/>
                <a:cs typeface="Arial"/>
              </a:rPr>
              <a:t>маршрутизация</a:t>
            </a:r>
            <a:r>
              <a:rPr sz="2400" b="1" kern="0" spc="-6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400" b="1" kern="0" spc="-10" dirty="0">
                <a:solidFill>
                  <a:srgbClr val="133C6B"/>
                </a:solidFill>
                <a:latin typeface="Arial"/>
                <a:cs typeface="Arial"/>
              </a:rPr>
              <a:t>случая</a:t>
            </a:r>
            <a:endParaRPr sz="2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4870" y="4333494"/>
            <a:ext cx="7371715" cy="585470"/>
          </a:xfrm>
          <a:prstGeom prst="rect">
            <a:avLst/>
          </a:prstGeom>
          <a:solidFill>
            <a:srgbClr val="F4F6F8"/>
          </a:solidFill>
          <a:ln w="10667">
            <a:solidFill>
              <a:srgbClr val="D5E6F3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194310">
              <a:spcBef>
                <a:spcPts val="860"/>
              </a:spcBef>
            </a:pPr>
            <a:r>
              <a:rPr sz="2200" b="1" kern="0" dirty="0">
                <a:solidFill>
                  <a:srgbClr val="133C6B"/>
                </a:solidFill>
                <a:latin typeface="Arial"/>
                <a:cs typeface="Arial"/>
              </a:rPr>
              <a:t>поддержка</a:t>
            </a:r>
            <a:r>
              <a:rPr sz="2200" b="1" kern="0" spc="-6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dirty="0">
                <a:solidFill>
                  <a:srgbClr val="133C6B"/>
                </a:solidFill>
                <a:latin typeface="Arial"/>
                <a:cs typeface="Arial"/>
              </a:rPr>
              <a:t>семьи</a:t>
            </a:r>
            <a:r>
              <a:rPr sz="2200" b="1" kern="0" spc="-8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dirty="0">
                <a:solidFill>
                  <a:srgbClr val="133C6B"/>
                </a:solidFill>
                <a:latin typeface="Arial"/>
                <a:cs typeface="Arial"/>
              </a:rPr>
              <a:t>и</a:t>
            </a:r>
            <a:r>
              <a:rPr sz="2200" b="1" kern="0" spc="-8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spc="-20" dirty="0">
                <a:solidFill>
                  <a:srgbClr val="133C6B"/>
                </a:solidFill>
                <a:latin typeface="Arial"/>
                <a:cs typeface="Arial"/>
              </a:rPr>
              <a:t>восстановление</a:t>
            </a:r>
            <a:r>
              <a:rPr sz="2200" b="1" kern="0" spc="-5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dirty="0">
                <a:solidFill>
                  <a:srgbClr val="133C6B"/>
                </a:solidFill>
                <a:latin typeface="Arial"/>
                <a:cs typeface="Arial"/>
              </a:rPr>
              <a:t>прав</a:t>
            </a:r>
            <a:r>
              <a:rPr sz="2200" b="1" kern="0" spc="-7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spc="-10" dirty="0">
                <a:solidFill>
                  <a:srgbClr val="133C6B"/>
                </a:solidFill>
                <a:latin typeface="Arial"/>
                <a:cs typeface="Arial"/>
              </a:rPr>
              <a:t>ребёнка</a:t>
            </a:r>
            <a:endParaRPr sz="22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4870" y="5231129"/>
            <a:ext cx="7371715" cy="585470"/>
          </a:xfrm>
          <a:prstGeom prst="rect">
            <a:avLst/>
          </a:prstGeom>
          <a:solidFill>
            <a:srgbClr val="EAF4FF"/>
          </a:solidFill>
          <a:ln w="10667">
            <a:solidFill>
              <a:srgbClr val="D5E6F3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3418204" marR="230504" indent="-3175635">
              <a:lnSpc>
                <a:spcPct val="79100"/>
              </a:lnSpc>
              <a:spcBef>
                <a:spcPts val="150"/>
              </a:spcBef>
            </a:pPr>
            <a:r>
              <a:rPr sz="2200" b="1" kern="0" dirty="0">
                <a:solidFill>
                  <a:srgbClr val="133C6B"/>
                </a:solidFill>
                <a:latin typeface="Arial"/>
                <a:cs typeface="Arial"/>
              </a:rPr>
              <a:t>мониторинг</a:t>
            </a:r>
            <a:r>
              <a:rPr sz="2200" b="1" kern="0" spc="-60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dirty="0">
                <a:solidFill>
                  <a:srgbClr val="133C6B"/>
                </a:solidFill>
                <a:latin typeface="Arial"/>
                <a:cs typeface="Arial"/>
              </a:rPr>
              <a:t>причин,</a:t>
            </a:r>
            <a:r>
              <a:rPr sz="2200" b="1" kern="0" spc="-10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dirty="0">
                <a:solidFill>
                  <a:srgbClr val="133C6B"/>
                </a:solidFill>
                <a:latin typeface="Arial"/>
                <a:cs typeface="Arial"/>
              </a:rPr>
              <a:t>условий</a:t>
            </a:r>
            <a:r>
              <a:rPr sz="2200" b="1" kern="0" spc="-5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dirty="0">
                <a:solidFill>
                  <a:srgbClr val="133C6B"/>
                </a:solidFill>
                <a:latin typeface="Arial"/>
                <a:cs typeface="Arial"/>
              </a:rPr>
              <a:t>и</a:t>
            </a:r>
            <a:r>
              <a:rPr sz="2200" b="1" kern="0" spc="-95" dirty="0">
                <a:solidFill>
                  <a:srgbClr val="133C6B"/>
                </a:solidFill>
                <a:latin typeface="Arial"/>
                <a:cs typeface="Arial"/>
              </a:rPr>
              <a:t> </a:t>
            </a:r>
            <a:r>
              <a:rPr sz="2200" b="1" kern="0" spc="-10" dirty="0">
                <a:solidFill>
                  <a:srgbClr val="133C6B"/>
                </a:solidFill>
                <a:latin typeface="Arial"/>
                <a:cs typeface="Arial"/>
              </a:rPr>
              <a:t>результативности </a:t>
            </a:r>
            <a:r>
              <a:rPr sz="2200" b="1" kern="0" spc="-25" dirty="0">
                <a:solidFill>
                  <a:srgbClr val="133C6B"/>
                </a:solidFill>
                <a:latin typeface="Arial"/>
                <a:cs typeface="Arial"/>
              </a:rPr>
              <a:t>мер</a:t>
            </a:r>
            <a:endParaRPr sz="22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01667" y="1371600"/>
            <a:ext cx="314325" cy="4864735"/>
          </a:xfrm>
          <a:custGeom>
            <a:avLst/>
            <a:gdLst/>
            <a:ahLst/>
            <a:cxnLst/>
            <a:rect l="l" t="t" r="r" b="b"/>
            <a:pathLst>
              <a:path w="314325" h="4864735">
                <a:moveTo>
                  <a:pt x="313943" y="0"/>
                </a:moveTo>
                <a:lnTo>
                  <a:pt x="0" y="0"/>
                </a:lnTo>
                <a:lnTo>
                  <a:pt x="0" y="4864608"/>
                </a:lnTo>
                <a:lnTo>
                  <a:pt x="313943" y="4864608"/>
                </a:lnTo>
                <a:lnTo>
                  <a:pt x="313943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0308" y="1462449"/>
            <a:ext cx="228600" cy="46882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i="1" kern="0" dirty="0">
                <a:solidFill>
                  <a:srgbClr val="FFFFFF"/>
                </a:solidFill>
                <a:cs typeface="Calibri"/>
              </a:rPr>
              <a:t>связка</a:t>
            </a:r>
            <a:r>
              <a:rPr sz="1600" b="1" i="1" kern="0" spc="-45" dirty="0">
                <a:solidFill>
                  <a:srgbClr val="FFFFFF"/>
                </a:solidFill>
                <a:cs typeface="Calibri"/>
              </a:rPr>
              <a:t> </a:t>
            </a:r>
            <a:r>
              <a:rPr sz="1600" b="1" i="1" kern="0" dirty="0">
                <a:solidFill>
                  <a:srgbClr val="FFFFFF"/>
                </a:solidFill>
                <a:cs typeface="Calibri"/>
              </a:rPr>
              <a:t>воспитания,</a:t>
            </a:r>
            <a:r>
              <a:rPr sz="1600" b="1" i="1" kern="0" spc="-5" dirty="0">
                <a:solidFill>
                  <a:srgbClr val="FFFFFF"/>
                </a:solidFill>
                <a:cs typeface="Calibri"/>
              </a:rPr>
              <a:t> </a:t>
            </a:r>
            <a:r>
              <a:rPr sz="1600" b="1" i="1" kern="0" spc="-10" dirty="0">
                <a:solidFill>
                  <a:srgbClr val="FFFFFF"/>
                </a:solidFill>
                <a:cs typeface="Calibri"/>
              </a:rPr>
              <a:t>профилактики</a:t>
            </a:r>
            <a:r>
              <a:rPr sz="1600" b="1" i="1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600" b="1" i="1" kern="0" dirty="0">
                <a:solidFill>
                  <a:srgbClr val="FFFFFF"/>
                </a:solidFill>
                <a:cs typeface="Calibri"/>
              </a:rPr>
              <a:t>и</a:t>
            </a:r>
            <a:r>
              <a:rPr sz="1600" b="1" i="1" kern="0" spc="-45" dirty="0">
                <a:solidFill>
                  <a:srgbClr val="FFFFFF"/>
                </a:solidFill>
                <a:cs typeface="Calibri"/>
              </a:rPr>
              <a:t> </a:t>
            </a:r>
            <a:r>
              <a:rPr sz="1600" b="1" i="1" kern="0" spc="-10" dirty="0">
                <a:solidFill>
                  <a:srgbClr val="FFFFFF"/>
                </a:solidFill>
                <a:cs typeface="Calibri"/>
              </a:rPr>
              <a:t>безопасности</a:t>
            </a:r>
            <a:endParaRPr sz="1600" kern="0" dirty="0">
              <a:solidFill>
                <a:sysClr val="windowText" lastClr="000000"/>
              </a:solidFill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32541" y="0"/>
            <a:ext cx="1025652" cy="1051560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82879" y="1197863"/>
            <a:ext cx="3869690" cy="5047615"/>
            <a:chOff x="182879" y="1197863"/>
            <a:chExt cx="3869690" cy="504761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3" y="1207007"/>
              <a:ext cx="3851147" cy="50292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7451" y="1202435"/>
              <a:ext cx="3860800" cy="5038725"/>
            </a:xfrm>
            <a:custGeom>
              <a:avLst/>
              <a:gdLst/>
              <a:ahLst/>
              <a:cxnLst/>
              <a:rect l="l" t="t" r="r" b="b"/>
              <a:pathLst>
                <a:path w="3860800" h="5038725">
                  <a:moveTo>
                    <a:pt x="0" y="5038344"/>
                  </a:moveTo>
                  <a:lnTo>
                    <a:pt x="3860291" y="5038344"/>
                  </a:lnTo>
                  <a:lnTo>
                    <a:pt x="3860291" y="0"/>
                  </a:lnTo>
                  <a:lnTo>
                    <a:pt x="0" y="0"/>
                  </a:lnTo>
                  <a:lnTo>
                    <a:pt x="0" y="5038344"/>
                  </a:lnTo>
                  <a:close/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18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18923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с двумя скругленными противолежащими углами 48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13906" y="121107"/>
            <a:ext cx="9092576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Georgia" pitchFamily="18" charset="0"/>
              </a:rPr>
              <a:t>Развитие</a:t>
            </a:r>
            <a:r>
              <a:rPr sz="2800" spc="-90" dirty="0">
                <a:latin typeface="Georgia" pitchFamily="18" charset="0"/>
              </a:rPr>
              <a:t> </a:t>
            </a:r>
            <a:r>
              <a:rPr sz="2800" spc="-25" dirty="0">
                <a:latin typeface="Georgia" pitchFamily="18" charset="0"/>
              </a:rPr>
              <a:t>воспитывающего</a:t>
            </a:r>
            <a:r>
              <a:rPr sz="2800" spc="-95" dirty="0">
                <a:latin typeface="Georgia" pitchFamily="18" charset="0"/>
              </a:rPr>
              <a:t> </a:t>
            </a:r>
            <a:r>
              <a:rPr sz="2800" spc="-10" dirty="0">
                <a:latin typeface="Georgia" pitchFamily="18" charset="0"/>
              </a:rPr>
              <a:t>пространства</a:t>
            </a:r>
            <a:endParaRPr sz="2800" dirty="0">
              <a:latin typeface="Georgia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0141" y="5161915"/>
            <a:ext cx="252281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3180" algn="ctr">
              <a:spcBef>
                <a:spcPts val="100"/>
              </a:spcBef>
            </a:pPr>
            <a:r>
              <a:rPr b="1" kern="0" spc="-90" dirty="0">
                <a:solidFill>
                  <a:srgbClr val="001F5F"/>
                </a:solidFill>
                <a:latin typeface="Georgia" pitchFamily="18" charset="0"/>
                <a:cs typeface="Arial"/>
              </a:rPr>
              <a:t>ДЕТСКИЕ</a:t>
            </a:r>
            <a:endParaRPr kern="0" dirty="0">
              <a:solidFill>
                <a:sysClr val="windowText" lastClr="000000"/>
              </a:solidFill>
              <a:latin typeface="Georgia" pitchFamily="18" charset="0"/>
              <a:cs typeface="Arial"/>
            </a:endParaRPr>
          </a:p>
          <a:p>
            <a:pPr marL="12700" marR="5080" algn="ctr"/>
            <a:r>
              <a:rPr b="1" kern="0" spc="-265" dirty="0">
                <a:solidFill>
                  <a:srgbClr val="001F5F"/>
                </a:solidFill>
                <a:latin typeface="Georgia" pitchFamily="18" charset="0"/>
                <a:cs typeface="Arial"/>
              </a:rPr>
              <a:t>ОБЩЕСТВЕННЫЕ </a:t>
            </a:r>
            <a:r>
              <a:rPr b="1" kern="0" spc="-145" dirty="0">
                <a:solidFill>
                  <a:srgbClr val="001F5F"/>
                </a:solidFill>
                <a:latin typeface="Georgia" pitchFamily="18" charset="0"/>
                <a:cs typeface="Arial"/>
              </a:rPr>
              <a:t>ОРГАНИЗАЦИИ</a:t>
            </a:r>
            <a:endParaRPr kern="0" dirty="0">
              <a:solidFill>
                <a:sysClr val="windowText" lastClr="000000"/>
              </a:solidFill>
              <a:latin typeface="Georgia" pitchFamily="18" charset="0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6673" y="1202182"/>
            <a:ext cx="2195195" cy="3496945"/>
            <a:chOff x="566673" y="1202182"/>
            <a:chExt cx="2195195" cy="3496945"/>
          </a:xfrm>
        </p:grpSpPr>
        <p:sp>
          <p:nvSpPr>
            <p:cNvPr id="5" name="object 5"/>
            <p:cNvSpPr/>
            <p:nvPr/>
          </p:nvSpPr>
          <p:spPr>
            <a:xfrm>
              <a:off x="573023" y="1208532"/>
              <a:ext cx="2182495" cy="3484245"/>
            </a:xfrm>
            <a:custGeom>
              <a:avLst/>
              <a:gdLst/>
              <a:ahLst/>
              <a:cxnLst/>
              <a:rect l="l" t="t" r="r" b="b"/>
              <a:pathLst>
                <a:path w="2182495" h="3484245">
                  <a:moveTo>
                    <a:pt x="1964182" y="0"/>
                  </a:moveTo>
                  <a:lnTo>
                    <a:pt x="218236" y="0"/>
                  </a:lnTo>
                  <a:lnTo>
                    <a:pt x="168198" y="5761"/>
                  </a:lnTo>
                  <a:lnTo>
                    <a:pt x="122264" y="22172"/>
                  </a:lnTo>
                  <a:lnTo>
                    <a:pt x="81743" y="47926"/>
                  </a:lnTo>
                  <a:lnTo>
                    <a:pt x="47946" y="81712"/>
                  </a:lnTo>
                  <a:lnTo>
                    <a:pt x="22182" y="122223"/>
                  </a:lnTo>
                  <a:lnTo>
                    <a:pt x="5764" y="168150"/>
                  </a:lnTo>
                  <a:lnTo>
                    <a:pt x="0" y="218185"/>
                  </a:lnTo>
                  <a:lnTo>
                    <a:pt x="0" y="3265678"/>
                  </a:lnTo>
                  <a:lnTo>
                    <a:pt x="5764" y="3315713"/>
                  </a:lnTo>
                  <a:lnTo>
                    <a:pt x="22182" y="3361640"/>
                  </a:lnTo>
                  <a:lnTo>
                    <a:pt x="47946" y="3402151"/>
                  </a:lnTo>
                  <a:lnTo>
                    <a:pt x="81743" y="3435937"/>
                  </a:lnTo>
                  <a:lnTo>
                    <a:pt x="122264" y="3461691"/>
                  </a:lnTo>
                  <a:lnTo>
                    <a:pt x="168198" y="3478102"/>
                  </a:lnTo>
                  <a:lnTo>
                    <a:pt x="218236" y="3483863"/>
                  </a:lnTo>
                  <a:lnTo>
                    <a:pt x="1964182" y="3483863"/>
                  </a:lnTo>
                  <a:lnTo>
                    <a:pt x="2014217" y="3478102"/>
                  </a:lnTo>
                  <a:lnTo>
                    <a:pt x="2060144" y="3461691"/>
                  </a:lnTo>
                  <a:lnTo>
                    <a:pt x="2100655" y="3435937"/>
                  </a:lnTo>
                  <a:lnTo>
                    <a:pt x="2134441" y="3402151"/>
                  </a:lnTo>
                  <a:lnTo>
                    <a:pt x="2160195" y="3361640"/>
                  </a:lnTo>
                  <a:lnTo>
                    <a:pt x="2176606" y="3315713"/>
                  </a:lnTo>
                  <a:lnTo>
                    <a:pt x="2182368" y="3265678"/>
                  </a:lnTo>
                  <a:lnTo>
                    <a:pt x="2182368" y="218185"/>
                  </a:lnTo>
                  <a:lnTo>
                    <a:pt x="2176606" y="168150"/>
                  </a:lnTo>
                  <a:lnTo>
                    <a:pt x="2160195" y="122223"/>
                  </a:lnTo>
                  <a:lnTo>
                    <a:pt x="2134441" y="81712"/>
                  </a:lnTo>
                  <a:lnTo>
                    <a:pt x="2100655" y="47926"/>
                  </a:lnTo>
                  <a:lnTo>
                    <a:pt x="2060144" y="22172"/>
                  </a:lnTo>
                  <a:lnTo>
                    <a:pt x="2014217" y="5761"/>
                  </a:lnTo>
                  <a:lnTo>
                    <a:pt x="196418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73023" y="1208532"/>
              <a:ext cx="2182495" cy="3484245"/>
            </a:xfrm>
            <a:custGeom>
              <a:avLst/>
              <a:gdLst/>
              <a:ahLst/>
              <a:cxnLst/>
              <a:rect l="l" t="t" r="r" b="b"/>
              <a:pathLst>
                <a:path w="2182495" h="3484245">
                  <a:moveTo>
                    <a:pt x="0" y="218185"/>
                  </a:moveTo>
                  <a:lnTo>
                    <a:pt x="5764" y="168150"/>
                  </a:lnTo>
                  <a:lnTo>
                    <a:pt x="22182" y="122223"/>
                  </a:lnTo>
                  <a:lnTo>
                    <a:pt x="47946" y="81712"/>
                  </a:lnTo>
                  <a:lnTo>
                    <a:pt x="81743" y="47926"/>
                  </a:lnTo>
                  <a:lnTo>
                    <a:pt x="122264" y="22172"/>
                  </a:lnTo>
                  <a:lnTo>
                    <a:pt x="168198" y="5761"/>
                  </a:lnTo>
                  <a:lnTo>
                    <a:pt x="218236" y="0"/>
                  </a:lnTo>
                  <a:lnTo>
                    <a:pt x="1964182" y="0"/>
                  </a:lnTo>
                  <a:lnTo>
                    <a:pt x="2014217" y="5761"/>
                  </a:lnTo>
                  <a:lnTo>
                    <a:pt x="2060144" y="22172"/>
                  </a:lnTo>
                  <a:lnTo>
                    <a:pt x="2100655" y="47926"/>
                  </a:lnTo>
                  <a:lnTo>
                    <a:pt x="2134441" y="81712"/>
                  </a:lnTo>
                  <a:lnTo>
                    <a:pt x="2160195" y="122223"/>
                  </a:lnTo>
                  <a:lnTo>
                    <a:pt x="2176606" y="168150"/>
                  </a:lnTo>
                  <a:lnTo>
                    <a:pt x="2182368" y="218185"/>
                  </a:lnTo>
                  <a:lnTo>
                    <a:pt x="2182368" y="3265678"/>
                  </a:lnTo>
                  <a:lnTo>
                    <a:pt x="2176606" y="3315713"/>
                  </a:lnTo>
                  <a:lnTo>
                    <a:pt x="2160195" y="3361640"/>
                  </a:lnTo>
                  <a:lnTo>
                    <a:pt x="2134441" y="3402151"/>
                  </a:lnTo>
                  <a:lnTo>
                    <a:pt x="2100655" y="3435937"/>
                  </a:lnTo>
                  <a:lnTo>
                    <a:pt x="2060144" y="3461691"/>
                  </a:lnTo>
                  <a:lnTo>
                    <a:pt x="2014217" y="3478102"/>
                  </a:lnTo>
                  <a:lnTo>
                    <a:pt x="1964182" y="3483863"/>
                  </a:lnTo>
                  <a:lnTo>
                    <a:pt x="218236" y="3483863"/>
                  </a:lnTo>
                  <a:lnTo>
                    <a:pt x="168198" y="3478102"/>
                  </a:lnTo>
                  <a:lnTo>
                    <a:pt x="122264" y="3461691"/>
                  </a:lnTo>
                  <a:lnTo>
                    <a:pt x="81743" y="3435937"/>
                  </a:lnTo>
                  <a:lnTo>
                    <a:pt x="47946" y="3402151"/>
                  </a:lnTo>
                  <a:lnTo>
                    <a:pt x="22182" y="3361640"/>
                  </a:lnTo>
                  <a:lnTo>
                    <a:pt x="5764" y="3315713"/>
                  </a:lnTo>
                  <a:lnTo>
                    <a:pt x="0" y="3265678"/>
                  </a:lnTo>
                  <a:lnTo>
                    <a:pt x="0" y="21818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16609" y="2587828"/>
            <a:ext cx="1295400" cy="14215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1400" b="1" u="sng" kern="0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/>
              </a:rPr>
              <a:t>ПРОСТРАНСТВО:</a:t>
            </a:r>
            <a:endParaRPr sz="1400" kern="0" dirty="0">
              <a:solidFill>
                <a:sysClr val="windowText" lastClr="000000"/>
              </a:solidFill>
              <a:cs typeface="Calibri"/>
            </a:endParaRPr>
          </a:p>
          <a:p>
            <a:pPr marL="378460" marR="369570" indent="-1905" algn="ctr">
              <a:lnSpc>
                <a:spcPts val="1630"/>
              </a:lnSpc>
              <a:spcBef>
                <a:spcPts val="160"/>
              </a:spcBef>
            </a:pPr>
            <a:r>
              <a:rPr sz="1400" b="1" kern="0" spc="-10" dirty="0">
                <a:solidFill>
                  <a:srgbClr val="FFFFFF"/>
                </a:solidFill>
                <a:cs typeface="Calibri"/>
              </a:rPr>
              <a:t>музеи театры</a:t>
            </a:r>
            <a:endParaRPr sz="1400" kern="0" dirty="0">
              <a:solidFill>
                <a:sysClr val="windowText" lastClr="000000"/>
              </a:solidFill>
              <a:cs typeface="Calibri"/>
            </a:endParaRPr>
          </a:p>
          <a:p>
            <a:pPr marL="105410" marR="99060" indent="2540" algn="ctr">
              <a:lnSpc>
                <a:spcPts val="1620"/>
              </a:lnSpc>
            </a:pPr>
            <a:r>
              <a:rPr sz="1400" b="1" kern="0" spc="-10" dirty="0" err="1">
                <a:solidFill>
                  <a:srgbClr val="FFFFFF"/>
                </a:solidFill>
                <a:cs typeface="Calibri"/>
              </a:rPr>
              <a:t>киноклубы</a:t>
            </a:r>
            <a:r>
              <a:rPr sz="1400" b="1" kern="0" spc="-10" dirty="0">
                <a:solidFill>
                  <a:srgbClr val="FFFFFF"/>
                </a:solidFill>
                <a:cs typeface="Calibri"/>
              </a:rPr>
              <a:t> </a:t>
            </a:r>
            <a:r>
              <a:rPr sz="1400" b="1" kern="0" spc="-10" dirty="0" err="1" smtClean="0">
                <a:solidFill>
                  <a:srgbClr val="FFFFFF"/>
                </a:solidFill>
                <a:cs typeface="Calibri"/>
              </a:rPr>
              <a:t>медиацентры</a:t>
            </a:r>
            <a:endParaRPr sz="200" kern="0" dirty="0">
              <a:solidFill>
                <a:sysClr val="windowText" lastClr="000000"/>
              </a:solidFill>
              <a:cs typeface="Calibri"/>
            </a:endParaRPr>
          </a:p>
          <a:p>
            <a:pPr algn="ctr">
              <a:lnSpc>
                <a:spcPts val="1260"/>
              </a:lnSpc>
            </a:pPr>
            <a:r>
              <a:rPr sz="1400" b="1" kern="0" dirty="0">
                <a:solidFill>
                  <a:srgbClr val="FFFFFF"/>
                </a:solidFill>
                <a:cs typeface="Calibri"/>
              </a:rPr>
              <a:t>Центры</a:t>
            </a:r>
            <a:r>
              <a:rPr sz="1400" b="1" kern="0" spc="-55" dirty="0">
                <a:solidFill>
                  <a:srgbClr val="FFFFFF"/>
                </a:solidFill>
                <a:cs typeface="Calibri"/>
              </a:rPr>
              <a:t> </a:t>
            </a:r>
            <a:r>
              <a:rPr sz="1400" b="1" kern="0" spc="-10" dirty="0">
                <a:solidFill>
                  <a:srgbClr val="FFFFFF"/>
                </a:solidFill>
                <a:cs typeface="Calibri"/>
              </a:rPr>
              <a:t>детских</a:t>
            </a:r>
            <a:endParaRPr sz="1400" kern="0" dirty="0">
              <a:solidFill>
                <a:sysClr val="windowText" lastClr="000000"/>
              </a:solidFill>
              <a:cs typeface="Calibri"/>
            </a:endParaRPr>
          </a:p>
          <a:p>
            <a:pPr marL="635" algn="ctr">
              <a:lnSpc>
                <a:spcPts val="1350"/>
              </a:lnSpc>
            </a:pPr>
            <a:r>
              <a:rPr sz="1400" b="1" kern="0" spc="-10" dirty="0">
                <a:solidFill>
                  <a:srgbClr val="FFFFFF"/>
                </a:solidFill>
                <a:cs typeface="Calibri"/>
              </a:rPr>
              <a:t>инициатив</a:t>
            </a:r>
            <a:endParaRPr sz="1400" kern="0" dirty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80160" y="1202182"/>
            <a:ext cx="3729990" cy="3496945"/>
            <a:chOff x="1280160" y="1202182"/>
            <a:chExt cx="3729990" cy="3496945"/>
          </a:xfrm>
        </p:grpSpPr>
        <p:sp>
          <p:nvSpPr>
            <p:cNvPr id="9" name="object 9"/>
            <p:cNvSpPr/>
            <p:nvPr/>
          </p:nvSpPr>
          <p:spPr>
            <a:xfrm>
              <a:off x="1280160" y="1612392"/>
              <a:ext cx="768350" cy="769620"/>
            </a:xfrm>
            <a:custGeom>
              <a:avLst/>
              <a:gdLst/>
              <a:ahLst/>
              <a:cxnLst/>
              <a:rect l="l" t="t" r="r" b="b"/>
              <a:pathLst>
                <a:path w="768350" h="769619">
                  <a:moveTo>
                    <a:pt x="384047" y="0"/>
                  </a:moveTo>
                  <a:lnTo>
                    <a:pt x="335876" y="2999"/>
                  </a:lnTo>
                  <a:lnTo>
                    <a:pt x="289489" y="11755"/>
                  </a:lnTo>
                  <a:lnTo>
                    <a:pt x="245248" y="25908"/>
                  </a:lnTo>
                  <a:lnTo>
                    <a:pt x="203511" y="45097"/>
                  </a:lnTo>
                  <a:lnTo>
                    <a:pt x="164639" y="68959"/>
                  </a:lnTo>
                  <a:lnTo>
                    <a:pt x="128991" y="97135"/>
                  </a:lnTo>
                  <a:lnTo>
                    <a:pt x="96929" y="129263"/>
                  </a:lnTo>
                  <a:lnTo>
                    <a:pt x="68812" y="164983"/>
                  </a:lnTo>
                  <a:lnTo>
                    <a:pt x="44999" y="203932"/>
                  </a:lnTo>
                  <a:lnTo>
                    <a:pt x="25852" y="245751"/>
                  </a:lnTo>
                  <a:lnTo>
                    <a:pt x="11730" y="290077"/>
                  </a:lnTo>
                  <a:lnTo>
                    <a:pt x="2992" y="336550"/>
                  </a:lnTo>
                  <a:lnTo>
                    <a:pt x="0" y="384810"/>
                  </a:lnTo>
                  <a:lnTo>
                    <a:pt x="2992" y="433069"/>
                  </a:lnTo>
                  <a:lnTo>
                    <a:pt x="11730" y="479542"/>
                  </a:lnTo>
                  <a:lnTo>
                    <a:pt x="25852" y="523868"/>
                  </a:lnTo>
                  <a:lnTo>
                    <a:pt x="44999" y="565687"/>
                  </a:lnTo>
                  <a:lnTo>
                    <a:pt x="68812" y="604636"/>
                  </a:lnTo>
                  <a:lnTo>
                    <a:pt x="96929" y="640356"/>
                  </a:lnTo>
                  <a:lnTo>
                    <a:pt x="128991" y="672484"/>
                  </a:lnTo>
                  <a:lnTo>
                    <a:pt x="164639" y="700660"/>
                  </a:lnTo>
                  <a:lnTo>
                    <a:pt x="203511" y="724522"/>
                  </a:lnTo>
                  <a:lnTo>
                    <a:pt x="245248" y="743711"/>
                  </a:lnTo>
                  <a:lnTo>
                    <a:pt x="289489" y="757864"/>
                  </a:lnTo>
                  <a:lnTo>
                    <a:pt x="335876" y="766620"/>
                  </a:lnTo>
                  <a:lnTo>
                    <a:pt x="384047" y="769620"/>
                  </a:lnTo>
                  <a:lnTo>
                    <a:pt x="432219" y="766620"/>
                  </a:lnTo>
                  <a:lnTo>
                    <a:pt x="478606" y="757864"/>
                  </a:lnTo>
                  <a:lnTo>
                    <a:pt x="522847" y="743711"/>
                  </a:lnTo>
                  <a:lnTo>
                    <a:pt x="564584" y="724522"/>
                  </a:lnTo>
                  <a:lnTo>
                    <a:pt x="603456" y="700660"/>
                  </a:lnTo>
                  <a:lnTo>
                    <a:pt x="639104" y="672484"/>
                  </a:lnTo>
                  <a:lnTo>
                    <a:pt x="671166" y="640356"/>
                  </a:lnTo>
                  <a:lnTo>
                    <a:pt x="699283" y="604636"/>
                  </a:lnTo>
                  <a:lnTo>
                    <a:pt x="723096" y="565687"/>
                  </a:lnTo>
                  <a:lnTo>
                    <a:pt x="742243" y="523868"/>
                  </a:lnTo>
                  <a:lnTo>
                    <a:pt x="756365" y="479542"/>
                  </a:lnTo>
                  <a:lnTo>
                    <a:pt x="765103" y="433069"/>
                  </a:lnTo>
                  <a:lnTo>
                    <a:pt x="768096" y="384810"/>
                  </a:lnTo>
                  <a:lnTo>
                    <a:pt x="765103" y="336550"/>
                  </a:lnTo>
                  <a:lnTo>
                    <a:pt x="756365" y="290077"/>
                  </a:lnTo>
                  <a:lnTo>
                    <a:pt x="742243" y="245751"/>
                  </a:lnTo>
                  <a:lnTo>
                    <a:pt x="723096" y="203932"/>
                  </a:lnTo>
                  <a:lnTo>
                    <a:pt x="699283" y="164983"/>
                  </a:lnTo>
                  <a:lnTo>
                    <a:pt x="671166" y="129263"/>
                  </a:lnTo>
                  <a:lnTo>
                    <a:pt x="639104" y="97135"/>
                  </a:lnTo>
                  <a:lnTo>
                    <a:pt x="603456" y="68959"/>
                  </a:lnTo>
                  <a:lnTo>
                    <a:pt x="564584" y="45097"/>
                  </a:lnTo>
                  <a:lnTo>
                    <a:pt x="522847" y="25908"/>
                  </a:lnTo>
                  <a:lnTo>
                    <a:pt x="478606" y="11755"/>
                  </a:lnTo>
                  <a:lnTo>
                    <a:pt x="432219" y="2999"/>
                  </a:lnTo>
                  <a:lnTo>
                    <a:pt x="384047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820924" y="1208532"/>
              <a:ext cx="2182495" cy="3484245"/>
            </a:xfrm>
            <a:custGeom>
              <a:avLst/>
              <a:gdLst/>
              <a:ahLst/>
              <a:cxnLst/>
              <a:rect l="l" t="t" r="r" b="b"/>
              <a:pathLst>
                <a:path w="2182495" h="3484245">
                  <a:moveTo>
                    <a:pt x="1964181" y="0"/>
                  </a:moveTo>
                  <a:lnTo>
                    <a:pt x="218186" y="0"/>
                  </a:lnTo>
                  <a:lnTo>
                    <a:pt x="168150" y="5761"/>
                  </a:lnTo>
                  <a:lnTo>
                    <a:pt x="122223" y="22172"/>
                  </a:lnTo>
                  <a:lnTo>
                    <a:pt x="81712" y="47926"/>
                  </a:lnTo>
                  <a:lnTo>
                    <a:pt x="47926" y="81712"/>
                  </a:lnTo>
                  <a:lnTo>
                    <a:pt x="22172" y="122223"/>
                  </a:lnTo>
                  <a:lnTo>
                    <a:pt x="5761" y="168150"/>
                  </a:lnTo>
                  <a:lnTo>
                    <a:pt x="0" y="218185"/>
                  </a:lnTo>
                  <a:lnTo>
                    <a:pt x="0" y="3265678"/>
                  </a:lnTo>
                  <a:lnTo>
                    <a:pt x="5761" y="3315713"/>
                  </a:lnTo>
                  <a:lnTo>
                    <a:pt x="22172" y="3361640"/>
                  </a:lnTo>
                  <a:lnTo>
                    <a:pt x="47926" y="3402151"/>
                  </a:lnTo>
                  <a:lnTo>
                    <a:pt x="81712" y="3435937"/>
                  </a:lnTo>
                  <a:lnTo>
                    <a:pt x="122223" y="3461691"/>
                  </a:lnTo>
                  <a:lnTo>
                    <a:pt x="168150" y="3478102"/>
                  </a:lnTo>
                  <a:lnTo>
                    <a:pt x="218186" y="3483863"/>
                  </a:lnTo>
                  <a:lnTo>
                    <a:pt x="1964181" y="3483863"/>
                  </a:lnTo>
                  <a:lnTo>
                    <a:pt x="2014217" y="3478102"/>
                  </a:lnTo>
                  <a:lnTo>
                    <a:pt x="2060144" y="3461691"/>
                  </a:lnTo>
                  <a:lnTo>
                    <a:pt x="2100655" y="3435937"/>
                  </a:lnTo>
                  <a:lnTo>
                    <a:pt x="2134441" y="3402151"/>
                  </a:lnTo>
                  <a:lnTo>
                    <a:pt x="2160195" y="3361640"/>
                  </a:lnTo>
                  <a:lnTo>
                    <a:pt x="2176606" y="3315713"/>
                  </a:lnTo>
                  <a:lnTo>
                    <a:pt x="2182367" y="3265678"/>
                  </a:lnTo>
                  <a:lnTo>
                    <a:pt x="2182367" y="218185"/>
                  </a:lnTo>
                  <a:lnTo>
                    <a:pt x="2176606" y="168150"/>
                  </a:lnTo>
                  <a:lnTo>
                    <a:pt x="2160195" y="122223"/>
                  </a:lnTo>
                  <a:lnTo>
                    <a:pt x="2134441" y="81712"/>
                  </a:lnTo>
                  <a:lnTo>
                    <a:pt x="2100655" y="47926"/>
                  </a:lnTo>
                  <a:lnTo>
                    <a:pt x="2060144" y="22172"/>
                  </a:lnTo>
                  <a:lnTo>
                    <a:pt x="2014217" y="5761"/>
                  </a:lnTo>
                  <a:lnTo>
                    <a:pt x="1964181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820924" y="1208532"/>
              <a:ext cx="2182495" cy="3484245"/>
            </a:xfrm>
            <a:custGeom>
              <a:avLst/>
              <a:gdLst/>
              <a:ahLst/>
              <a:cxnLst/>
              <a:rect l="l" t="t" r="r" b="b"/>
              <a:pathLst>
                <a:path w="2182495" h="3484245">
                  <a:moveTo>
                    <a:pt x="0" y="218185"/>
                  </a:moveTo>
                  <a:lnTo>
                    <a:pt x="5761" y="168150"/>
                  </a:lnTo>
                  <a:lnTo>
                    <a:pt x="22172" y="122223"/>
                  </a:lnTo>
                  <a:lnTo>
                    <a:pt x="47926" y="81712"/>
                  </a:lnTo>
                  <a:lnTo>
                    <a:pt x="81712" y="47926"/>
                  </a:lnTo>
                  <a:lnTo>
                    <a:pt x="122223" y="22172"/>
                  </a:lnTo>
                  <a:lnTo>
                    <a:pt x="168150" y="5761"/>
                  </a:lnTo>
                  <a:lnTo>
                    <a:pt x="218186" y="0"/>
                  </a:lnTo>
                  <a:lnTo>
                    <a:pt x="1964181" y="0"/>
                  </a:lnTo>
                  <a:lnTo>
                    <a:pt x="2014217" y="5761"/>
                  </a:lnTo>
                  <a:lnTo>
                    <a:pt x="2060144" y="22172"/>
                  </a:lnTo>
                  <a:lnTo>
                    <a:pt x="2100655" y="47926"/>
                  </a:lnTo>
                  <a:lnTo>
                    <a:pt x="2134441" y="81712"/>
                  </a:lnTo>
                  <a:lnTo>
                    <a:pt x="2160195" y="122223"/>
                  </a:lnTo>
                  <a:lnTo>
                    <a:pt x="2176606" y="168150"/>
                  </a:lnTo>
                  <a:lnTo>
                    <a:pt x="2182367" y="218185"/>
                  </a:lnTo>
                  <a:lnTo>
                    <a:pt x="2182367" y="3265678"/>
                  </a:lnTo>
                  <a:lnTo>
                    <a:pt x="2176606" y="3315713"/>
                  </a:lnTo>
                  <a:lnTo>
                    <a:pt x="2160195" y="3361640"/>
                  </a:lnTo>
                  <a:lnTo>
                    <a:pt x="2134441" y="3402151"/>
                  </a:lnTo>
                  <a:lnTo>
                    <a:pt x="2100655" y="3435937"/>
                  </a:lnTo>
                  <a:lnTo>
                    <a:pt x="2060144" y="3461691"/>
                  </a:lnTo>
                  <a:lnTo>
                    <a:pt x="2014217" y="3478102"/>
                  </a:lnTo>
                  <a:lnTo>
                    <a:pt x="1964181" y="3483863"/>
                  </a:lnTo>
                  <a:lnTo>
                    <a:pt x="218186" y="3483863"/>
                  </a:lnTo>
                  <a:lnTo>
                    <a:pt x="168150" y="3478102"/>
                  </a:lnTo>
                  <a:lnTo>
                    <a:pt x="122223" y="3461691"/>
                  </a:lnTo>
                  <a:lnTo>
                    <a:pt x="81712" y="3435937"/>
                  </a:lnTo>
                  <a:lnTo>
                    <a:pt x="47926" y="3402151"/>
                  </a:lnTo>
                  <a:lnTo>
                    <a:pt x="22172" y="3361640"/>
                  </a:lnTo>
                  <a:lnTo>
                    <a:pt x="5761" y="3315713"/>
                  </a:lnTo>
                  <a:lnTo>
                    <a:pt x="0" y="3265678"/>
                  </a:lnTo>
                  <a:lnTo>
                    <a:pt x="0" y="21818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032886" y="2595141"/>
            <a:ext cx="1758314" cy="132016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algn="ctr">
              <a:spcBef>
                <a:spcPts val="625"/>
              </a:spcBef>
            </a:pPr>
            <a:r>
              <a:rPr sz="1400" b="1" u="sng" kern="0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/>
              </a:rPr>
              <a:t>ОТНОШЕНИЯ:</a:t>
            </a:r>
            <a:endParaRPr sz="1400" kern="0">
              <a:solidFill>
                <a:sysClr val="windowText" lastClr="000000"/>
              </a:solidFill>
              <a:cs typeface="Calibri"/>
            </a:endParaRPr>
          </a:p>
          <a:p>
            <a:pPr algn="ctr">
              <a:spcBef>
                <a:spcPts val="475"/>
              </a:spcBef>
            </a:pPr>
            <a:r>
              <a:rPr sz="1300" b="1" kern="0" dirty="0">
                <a:solidFill>
                  <a:srgbClr val="FFFFFF"/>
                </a:solidFill>
                <a:cs typeface="Calibri"/>
              </a:rPr>
              <a:t>классное</a:t>
            </a:r>
            <a:r>
              <a:rPr sz="1300" b="1" kern="0" spc="-7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10" dirty="0">
                <a:solidFill>
                  <a:srgbClr val="FFFFFF"/>
                </a:solidFill>
                <a:cs typeface="Calibri"/>
              </a:rPr>
              <a:t>руководство,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  <a:p>
            <a:pPr marL="419100" marR="409575" algn="ctr">
              <a:lnSpc>
                <a:spcPts val="1989"/>
              </a:lnSpc>
              <a:spcBef>
                <a:spcPts val="125"/>
              </a:spcBef>
            </a:pPr>
            <a:r>
              <a:rPr sz="1300" b="1" kern="0" spc="-10" dirty="0">
                <a:solidFill>
                  <a:srgbClr val="FFFFFF"/>
                </a:solidFill>
                <a:cs typeface="Calibri"/>
              </a:rPr>
              <a:t>«Наставники Первых»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  <a:p>
            <a:pPr algn="ctr">
              <a:spcBef>
                <a:spcPts val="285"/>
              </a:spcBef>
            </a:pPr>
            <a:r>
              <a:rPr sz="1300" b="1" kern="0" spc="-10" dirty="0">
                <a:solidFill>
                  <a:srgbClr val="FFFFFF"/>
                </a:solidFill>
                <a:cs typeface="Calibri"/>
              </a:rPr>
              <a:t>«Обучение</a:t>
            </a:r>
            <a:r>
              <a:rPr sz="1300" b="1" kern="0" spc="1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10" dirty="0">
                <a:solidFill>
                  <a:srgbClr val="FFFFFF"/>
                </a:solidFill>
                <a:cs typeface="Calibri"/>
              </a:rPr>
              <a:t>служением»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28059" y="1202182"/>
            <a:ext cx="3729990" cy="3496945"/>
            <a:chOff x="3528059" y="1202182"/>
            <a:chExt cx="3729990" cy="3496945"/>
          </a:xfrm>
        </p:grpSpPr>
        <p:sp>
          <p:nvSpPr>
            <p:cNvPr id="14" name="object 14"/>
            <p:cNvSpPr/>
            <p:nvPr/>
          </p:nvSpPr>
          <p:spPr>
            <a:xfrm>
              <a:off x="3528059" y="1612392"/>
              <a:ext cx="768350" cy="769620"/>
            </a:xfrm>
            <a:custGeom>
              <a:avLst/>
              <a:gdLst/>
              <a:ahLst/>
              <a:cxnLst/>
              <a:rect l="l" t="t" r="r" b="b"/>
              <a:pathLst>
                <a:path w="768350" h="769619">
                  <a:moveTo>
                    <a:pt x="384048" y="0"/>
                  </a:moveTo>
                  <a:lnTo>
                    <a:pt x="335876" y="2999"/>
                  </a:lnTo>
                  <a:lnTo>
                    <a:pt x="289489" y="11755"/>
                  </a:lnTo>
                  <a:lnTo>
                    <a:pt x="245248" y="25908"/>
                  </a:lnTo>
                  <a:lnTo>
                    <a:pt x="203511" y="45097"/>
                  </a:lnTo>
                  <a:lnTo>
                    <a:pt x="164639" y="68959"/>
                  </a:lnTo>
                  <a:lnTo>
                    <a:pt x="128991" y="97135"/>
                  </a:lnTo>
                  <a:lnTo>
                    <a:pt x="96929" y="129263"/>
                  </a:lnTo>
                  <a:lnTo>
                    <a:pt x="68812" y="164983"/>
                  </a:lnTo>
                  <a:lnTo>
                    <a:pt x="44999" y="203932"/>
                  </a:lnTo>
                  <a:lnTo>
                    <a:pt x="25852" y="245751"/>
                  </a:lnTo>
                  <a:lnTo>
                    <a:pt x="11730" y="290077"/>
                  </a:lnTo>
                  <a:lnTo>
                    <a:pt x="2992" y="336550"/>
                  </a:lnTo>
                  <a:lnTo>
                    <a:pt x="0" y="384810"/>
                  </a:lnTo>
                  <a:lnTo>
                    <a:pt x="2992" y="433069"/>
                  </a:lnTo>
                  <a:lnTo>
                    <a:pt x="11730" y="479542"/>
                  </a:lnTo>
                  <a:lnTo>
                    <a:pt x="25852" y="523868"/>
                  </a:lnTo>
                  <a:lnTo>
                    <a:pt x="44999" y="565687"/>
                  </a:lnTo>
                  <a:lnTo>
                    <a:pt x="68812" y="604636"/>
                  </a:lnTo>
                  <a:lnTo>
                    <a:pt x="96929" y="640356"/>
                  </a:lnTo>
                  <a:lnTo>
                    <a:pt x="128991" y="672484"/>
                  </a:lnTo>
                  <a:lnTo>
                    <a:pt x="164639" y="700660"/>
                  </a:lnTo>
                  <a:lnTo>
                    <a:pt x="203511" y="724522"/>
                  </a:lnTo>
                  <a:lnTo>
                    <a:pt x="245248" y="743711"/>
                  </a:lnTo>
                  <a:lnTo>
                    <a:pt x="289489" y="757864"/>
                  </a:lnTo>
                  <a:lnTo>
                    <a:pt x="335876" y="766620"/>
                  </a:lnTo>
                  <a:lnTo>
                    <a:pt x="384048" y="769620"/>
                  </a:lnTo>
                  <a:lnTo>
                    <a:pt x="432219" y="766620"/>
                  </a:lnTo>
                  <a:lnTo>
                    <a:pt x="478606" y="757864"/>
                  </a:lnTo>
                  <a:lnTo>
                    <a:pt x="522847" y="743711"/>
                  </a:lnTo>
                  <a:lnTo>
                    <a:pt x="564584" y="724522"/>
                  </a:lnTo>
                  <a:lnTo>
                    <a:pt x="603456" y="700660"/>
                  </a:lnTo>
                  <a:lnTo>
                    <a:pt x="639104" y="672484"/>
                  </a:lnTo>
                  <a:lnTo>
                    <a:pt x="671166" y="640356"/>
                  </a:lnTo>
                  <a:lnTo>
                    <a:pt x="699283" y="604636"/>
                  </a:lnTo>
                  <a:lnTo>
                    <a:pt x="723096" y="565687"/>
                  </a:lnTo>
                  <a:lnTo>
                    <a:pt x="742243" y="523868"/>
                  </a:lnTo>
                  <a:lnTo>
                    <a:pt x="756365" y="479542"/>
                  </a:lnTo>
                  <a:lnTo>
                    <a:pt x="765103" y="433069"/>
                  </a:lnTo>
                  <a:lnTo>
                    <a:pt x="768095" y="384810"/>
                  </a:lnTo>
                  <a:lnTo>
                    <a:pt x="765103" y="336550"/>
                  </a:lnTo>
                  <a:lnTo>
                    <a:pt x="756365" y="290077"/>
                  </a:lnTo>
                  <a:lnTo>
                    <a:pt x="742243" y="245751"/>
                  </a:lnTo>
                  <a:lnTo>
                    <a:pt x="723096" y="203932"/>
                  </a:lnTo>
                  <a:lnTo>
                    <a:pt x="699283" y="164983"/>
                  </a:lnTo>
                  <a:lnTo>
                    <a:pt x="671166" y="129263"/>
                  </a:lnTo>
                  <a:lnTo>
                    <a:pt x="639104" y="97135"/>
                  </a:lnTo>
                  <a:lnTo>
                    <a:pt x="603456" y="68959"/>
                  </a:lnTo>
                  <a:lnTo>
                    <a:pt x="564584" y="45097"/>
                  </a:lnTo>
                  <a:lnTo>
                    <a:pt x="522847" y="25908"/>
                  </a:lnTo>
                  <a:lnTo>
                    <a:pt x="478606" y="11755"/>
                  </a:lnTo>
                  <a:lnTo>
                    <a:pt x="432219" y="2999"/>
                  </a:lnTo>
                  <a:lnTo>
                    <a:pt x="384048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068823" y="1208532"/>
              <a:ext cx="2182495" cy="3484245"/>
            </a:xfrm>
            <a:custGeom>
              <a:avLst/>
              <a:gdLst/>
              <a:ahLst/>
              <a:cxnLst/>
              <a:rect l="l" t="t" r="r" b="b"/>
              <a:pathLst>
                <a:path w="2182495" h="3484245">
                  <a:moveTo>
                    <a:pt x="1964181" y="0"/>
                  </a:moveTo>
                  <a:lnTo>
                    <a:pt x="218186" y="0"/>
                  </a:lnTo>
                  <a:lnTo>
                    <a:pt x="168150" y="5761"/>
                  </a:lnTo>
                  <a:lnTo>
                    <a:pt x="122223" y="22172"/>
                  </a:lnTo>
                  <a:lnTo>
                    <a:pt x="81712" y="47926"/>
                  </a:lnTo>
                  <a:lnTo>
                    <a:pt x="47926" y="81712"/>
                  </a:lnTo>
                  <a:lnTo>
                    <a:pt x="22172" y="122223"/>
                  </a:lnTo>
                  <a:lnTo>
                    <a:pt x="5761" y="168150"/>
                  </a:lnTo>
                  <a:lnTo>
                    <a:pt x="0" y="218185"/>
                  </a:lnTo>
                  <a:lnTo>
                    <a:pt x="0" y="3265678"/>
                  </a:lnTo>
                  <a:lnTo>
                    <a:pt x="5761" y="3315713"/>
                  </a:lnTo>
                  <a:lnTo>
                    <a:pt x="22172" y="3361640"/>
                  </a:lnTo>
                  <a:lnTo>
                    <a:pt x="47926" y="3402151"/>
                  </a:lnTo>
                  <a:lnTo>
                    <a:pt x="81712" y="3435937"/>
                  </a:lnTo>
                  <a:lnTo>
                    <a:pt x="122223" y="3461691"/>
                  </a:lnTo>
                  <a:lnTo>
                    <a:pt x="168150" y="3478102"/>
                  </a:lnTo>
                  <a:lnTo>
                    <a:pt x="218186" y="3483863"/>
                  </a:lnTo>
                  <a:lnTo>
                    <a:pt x="1964181" y="3483863"/>
                  </a:lnTo>
                  <a:lnTo>
                    <a:pt x="2014217" y="3478102"/>
                  </a:lnTo>
                  <a:lnTo>
                    <a:pt x="2060144" y="3461691"/>
                  </a:lnTo>
                  <a:lnTo>
                    <a:pt x="2100655" y="3435937"/>
                  </a:lnTo>
                  <a:lnTo>
                    <a:pt x="2134441" y="3402151"/>
                  </a:lnTo>
                  <a:lnTo>
                    <a:pt x="2160195" y="3361640"/>
                  </a:lnTo>
                  <a:lnTo>
                    <a:pt x="2176606" y="3315713"/>
                  </a:lnTo>
                  <a:lnTo>
                    <a:pt x="2182368" y="3265678"/>
                  </a:lnTo>
                  <a:lnTo>
                    <a:pt x="2182368" y="218185"/>
                  </a:lnTo>
                  <a:lnTo>
                    <a:pt x="2176606" y="168150"/>
                  </a:lnTo>
                  <a:lnTo>
                    <a:pt x="2160195" y="122223"/>
                  </a:lnTo>
                  <a:lnTo>
                    <a:pt x="2134441" y="81712"/>
                  </a:lnTo>
                  <a:lnTo>
                    <a:pt x="2100655" y="47926"/>
                  </a:lnTo>
                  <a:lnTo>
                    <a:pt x="2060144" y="22172"/>
                  </a:lnTo>
                  <a:lnTo>
                    <a:pt x="2014217" y="5761"/>
                  </a:lnTo>
                  <a:lnTo>
                    <a:pt x="1964181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068823" y="1208532"/>
              <a:ext cx="2182495" cy="3484245"/>
            </a:xfrm>
            <a:custGeom>
              <a:avLst/>
              <a:gdLst/>
              <a:ahLst/>
              <a:cxnLst/>
              <a:rect l="l" t="t" r="r" b="b"/>
              <a:pathLst>
                <a:path w="2182495" h="3484245">
                  <a:moveTo>
                    <a:pt x="0" y="218185"/>
                  </a:moveTo>
                  <a:lnTo>
                    <a:pt x="5761" y="168150"/>
                  </a:lnTo>
                  <a:lnTo>
                    <a:pt x="22172" y="122223"/>
                  </a:lnTo>
                  <a:lnTo>
                    <a:pt x="47926" y="81712"/>
                  </a:lnTo>
                  <a:lnTo>
                    <a:pt x="81712" y="47926"/>
                  </a:lnTo>
                  <a:lnTo>
                    <a:pt x="122223" y="22172"/>
                  </a:lnTo>
                  <a:lnTo>
                    <a:pt x="168150" y="5761"/>
                  </a:lnTo>
                  <a:lnTo>
                    <a:pt x="218186" y="0"/>
                  </a:lnTo>
                  <a:lnTo>
                    <a:pt x="1964181" y="0"/>
                  </a:lnTo>
                  <a:lnTo>
                    <a:pt x="2014217" y="5761"/>
                  </a:lnTo>
                  <a:lnTo>
                    <a:pt x="2060144" y="22172"/>
                  </a:lnTo>
                  <a:lnTo>
                    <a:pt x="2100655" y="47926"/>
                  </a:lnTo>
                  <a:lnTo>
                    <a:pt x="2134441" y="81712"/>
                  </a:lnTo>
                  <a:lnTo>
                    <a:pt x="2160195" y="122223"/>
                  </a:lnTo>
                  <a:lnTo>
                    <a:pt x="2176606" y="168150"/>
                  </a:lnTo>
                  <a:lnTo>
                    <a:pt x="2182368" y="218185"/>
                  </a:lnTo>
                  <a:lnTo>
                    <a:pt x="2182368" y="3265678"/>
                  </a:lnTo>
                  <a:lnTo>
                    <a:pt x="2176606" y="3315713"/>
                  </a:lnTo>
                  <a:lnTo>
                    <a:pt x="2160195" y="3361640"/>
                  </a:lnTo>
                  <a:lnTo>
                    <a:pt x="2134441" y="3402151"/>
                  </a:lnTo>
                  <a:lnTo>
                    <a:pt x="2100655" y="3435937"/>
                  </a:lnTo>
                  <a:lnTo>
                    <a:pt x="2060144" y="3461691"/>
                  </a:lnTo>
                  <a:lnTo>
                    <a:pt x="2014217" y="3478102"/>
                  </a:lnTo>
                  <a:lnTo>
                    <a:pt x="1964181" y="3483863"/>
                  </a:lnTo>
                  <a:lnTo>
                    <a:pt x="218186" y="3483863"/>
                  </a:lnTo>
                  <a:lnTo>
                    <a:pt x="168150" y="3478102"/>
                  </a:lnTo>
                  <a:lnTo>
                    <a:pt x="122223" y="3461691"/>
                  </a:lnTo>
                  <a:lnTo>
                    <a:pt x="81712" y="3435937"/>
                  </a:lnTo>
                  <a:lnTo>
                    <a:pt x="47926" y="3402151"/>
                  </a:lnTo>
                  <a:lnTo>
                    <a:pt x="22172" y="3361640"/>
                  </a:lnTo>
                  <a:lnTo>
                    <a:pt x="5761" y="3315713"/>
                  </a:lnTo>
                  <a:lnTo>
                    <a:pt x="0" y="3265678"/>
                  </a:lnTo>
                  <a:lnTo>
                    <a:pt x="0" y="21818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306948" y="2586507"/>
            <a:ext cx="1708150" cy="131889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algn="ctr">
              <a:spcBef>
                <a:spcPts val="615"/>
              </a:spcBef>
            </a:pPr>
            <a:r>
              <a:rPr sz="1400" b="1" u="sng" kern="0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/>
              </a:rPr>
              <a:t>СОБЫТИЯ:</a:t>
            </a:r>
            <a:endParaRPr sz="1400" kern="0">
              <a:solidFill>
                <a:sysClr val="windowText" lastClr="000000"/>
              </a:solidFill>
              <a:cs typeface="Calibri"/>
            </a:endParaRPr>
          </a:p>
          <a:p>
            <a:pPr algn="ctr">
              <a:spcBef>
                <a:spcPts val="475"/>
              </a:spcBef>
            </a:pPr>
            <a:r>
              <a:rPr sz="1300" b="1" kern="0" dirty="0">
                <a:solidFill>
                  <a:srgbClr val="FFFFFF"/>
                </a:solidFill>
                <a:cs typeface="Calibri"/>
              </a:rPr>
              <a:t>«Разговоры</a:t>
            </a:r>
            <a:r>
              <a:rPr sz="1300" b="1" kern="0" spc="-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dirty="0">
                <a:solidFill>
                  <a:srgbClr val="FFFFFF"/>
                </a:solidFill>
                <a:cs typeface="Calibri"/>
              </a:rPr>
              <a:t>о</a:t>
            </a:r>
            <a:r>
              <a:rPr sz="1300" b="1" kern="0" spc="-4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10" dirty="0">
                <a:solidFill>
                  <a:srgbClr val="FFFFFF"/>
                </a:solidFill>
                <a:cs typeface="Calibri"/>
              </a:rPr>
              <a:t>важном»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  <a:p>
            <a:pPr algn="ctr">
              <a:spcBef>
                <a:spcPts val="420"/>
              </a:spcBef>
            </a:pPr>
            <a:r>
              <a:rPr sz="1300" b="1" kern="0" dirty="0">
                <a:solidFill>
                  <a:srgbClr val="FFFFFF"/>
                </a:solidFill>
                <a:cs typeface="Calibri"/>
              </a:rPr>
              <a:t>«Добрые</a:t>
            </a:r>
            <a:r>
              <a:rPr sz="1300" b="1" kern="0" spc="-7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10" dirty="0">
                <a:solidFill>
                  <a:srgbClr val="FFFFFF"/>
                </a:solidFill>
                <a:cs typeface="Calibri"/>
              </a:rPr>
              <a:t>игры»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  <a:p>
            <a:pPr marL="184785" marR="177165" algn="ctr">
              <a:lnSpc>
                <a:spcPct val="127099"/>
              </a:lnSpc>
              <a:spcBef>
                <a:spcPts val="10"/>
              </a:spcBef>
            </a:pPr>
            <a:r>
              <a:rPr sz="1300" b="1" kern="0" spc="-10" dirty="0">
                <a:solidFill>
                  <a:srgbClr val="FFFFFF"/>
                </a:solidFill>
                <a:cs typeface="Calibri"/>
              </a:rPr>
              <a:t>«Уроки</a:t>
            </a:r>
            <a:r>
              <a:rPr sz="1300" b="1" kern="0" spc="-4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10" dirty="0">
                <a:solidFill>
                  <a:srgbClr val="FFFFFF"/>
                </a:solidFill>
                <a:cs typeface="Calibri"/>
              </a:rPr>
              <a:t>мужества» киноуроки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775959" y="1202182"/>
            <a:ext cx="3729990" cy="3496945"/>
            <a:chOff x="5775959" y="1202182"/>
            <a:chExt cx="3729990" cy="3496945"/>
          </a:xfrm>
        </p:grpSpPr>
        <p:sp>
          <p:nvSpPr>
            <p:cNvPr id="19" name="object 19"/>
            <p:cNvSpPr/>
            <p:nvPr/>
          </p:nvSpPr>
          <p:spPr>
            <a:xfrm>
              <a:off x="5775959" y="1612392"/>
              <a:ext cx="768350" cy="769620"/>
            </a:xfrm>
            <a:custGeom>
              <a:avLst/>
              <a:gdLst/>
              <a:ahLst/>
              <a:cxnLst/>
              <a:rect l="l" t="t" r="r" b="b"/>
              <a:pathLst>
                <a:path w="768350" h="769619">
                  <a:moveTo>
                    <a:pt x="384048" y="0"/>
                  </a:moveTo>
                  <a:lnTo>
                    <a:pt x="335876" y="2999"/>
                  </a:lnTo>
                  <a:lnTo>
                    <a:pt x="289489" y="11755"/>
                  </a:lnTo>
                  <a:lnTo>
                    <a:pt x="245248" y="25908"/>
                  </a:lnTo>
                  <a:lnTo>
                    <a:pt x="203511" y="45097"/>
                  </a:lnTo>
                  <a:lnTo>
                    <a:pt x="164639" y="68959"/>
                  </a:lnTo>
                  <a:lnTo>
                    <a:pt x="128991" y="97135"/>
                  </a:lnTo>
                  <a:lnTo>
                    <a:pt x="96929" y="129263"/>
                  </a:lnTo>
                  <a:lnTo>
                    <a:pt x="68812" y="164983"/>
                  </a:lnTo>
                  <a:lnTo>
                    <a:pt x="44999" y="203932"/>
                  </a:lnTo>
                  <a:lnTo>
                    <a:pt x="25852" y="245751"/>
                  </a:lnTo>
                  <a:lnTo>
                    <a:pt x="11730" y="290077"/>
                  </a:lnTo>
                  <a:lnTo>
                    <a:pt x="2992" y="336550"/>
                  </a:lnTo>
                  <a:lnTo>
                    <a:pt x="0" y="384810"/>
                  </a:lnTo>
                  <a:lnTo>
                    <a:pt x="2992" y="433069"/>
                  </a:lnTo>
                  <a:lnTo>
                    <a:pt x="11730" y="479542"/>
                  </a:lnTo>
                  <a:lnTo>
                    <a:pt x="25852" y="523868"/>
                  </a:lnTo>
                  <a:lnTo>
                    <a:pt x="44999" y="565687"/>
                  </a:lnTo>
                  <a:lnTo>
                    <a:pt x="68812" y="604636"/>
                  </a:lnTo>
                  <a:lnTo>
                    <a:pt x="96929" y="640356"/>
                  </a:lnTo>
                  <a:lnTo>
                    <a:pt x="128991" y="672484"/>
                  </a:lnTo>
                  <a:lnTo>
                    <a:pt x="164639" y="700660"/>
                  </a:lnTo>
                  <a:lnTo>
                    <a:pt x="203511" y="724522"/>
                  </a:lnTo>
                  <a:lnTo>
                    <a:pt x="245248" y="743711"/>
                  </a:lnTo>
                  <a:lnTo>
                    <a:pt x="289489" y="757864"/>
                  </a:lnTo>
                  <a:lnTo>
                    <a:pt x="335876" y="766620"/>
                  </a:lnTo>
                  <a:lnTo>
                    <a:pt x="384048" y="769620"/>
                  </a:lnTo>
                  <a:lnTo>
                    <a:pt x="432219" y="766620"/>
                  </a:lnTo>
                  <a:lnTo>
                    <a:pt x="478606" y="757864"/>
                  </a:lnTo>
                  <a:lnTo>
                    <a:pt x="522847" y="743711"/>
                  </a:lnTo>
                  <a:lnTo>
                    <a:pt x="564584" y="724522"/>
                  </a:lnTo>
                  <a:lnTo>
                    <a:pt x="603456" y="700660"/>
                  </a:lnTo>
                  <a:lnTo>
                    <a:pt x="639104" y="672484"/>
                  </a:lnTo>
                  <a:lnTo>
                    <a:pt x="671166" y="640356"/>
                  </a:lnTo>
                  <a:lnTo>
                    <a:pt x="699283" y="604636"/>
                  </a:lnTo>
                  <a:lnTo>
                    <a:pt x="723096" y="565687"/>
                  </a:lnTo>
                  <a:lnTo>
                    <a:pt x="742243" y="523868"/>
                  </a:lnTo>
                  <a:lnTo>
                    <a:pt x="756365" y="479542"/>
                  </a:lnTo>
                  <a:lnTo>
                    <a:pt x="765103" y="433069"/>
                  </a:lnTo>
                  <a:lnTo>
                    <a:pt x="768095" y="384810"/>
                  </a:lnTo>
                  <a:lnTo>
                    <a:pt x="765103" y="336550"/>
                  </a:lnTo>
                  <a:lnTo>
                    <a:pt x="756365" y="290077"/>
                  </a:lnTo>
                  <a:lnTo>
                    <a:pt x="742243" y="245751"/>
                  </a:lnTo>
                  <a:lnTo>
                    <a:pt x="723096" y="203932"/>
                  </a:lnTo>
                  <a:lnTo>
                    <a:pt x="699283" y="164983"/>
                  </a:lnTo>
                  <a:lnTo>
                    <a:pt x="671166" y="129263"/>
                  </a:lnTo>
                  <a:lnTo>
                    <a:pt x="639104" y="97135"/>
                  </a:lnTo>
                  <a:lnTo>
                    <a:pt x="603456" y="68959"/>
                  </a:lnTo>
                  <a:lnTo>
                    <a:pt x="564584" y="45097"/>
                  </a:lnTo>
                  <a:lnTo>
                    <a:pt x="522847" y="25908"/>
                  </a:lnTo>
                  <a:lnTo>
                    <a:pt x="478606" y="11755"/>
                  </a:lnTo>
                  <a:lnTo>
                    <a:pt x="432219" y="2999"/>
                  </a:lnTo>
                  <a:lnTo>
                    <a:pt x="384048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7316723" y="1208532"/>
              <a:ext cx="2182495" cy="3484245"/>
            </a:xfrm>
            <a:custGeom>
              <a:avLst/>
              <a:gdLst/>
              <a:ahLst/>
              <a:cxnLst/>
              <a:rect l="l" t="t" r="r" b="b"/>
              <a:pathLst>
                <a:path w="2182495" h="3484245">
                  <a:moveTo>
                    <a:pt x="1964181" y="0"/>
                  </a:moveTo>
                  <a:lnTo>
                    <a:pt x="218185" y="0"/>
                  </a:lnTo>
                  <a:lnTo>
                    <a:pt x="168150" y="5761"/>
                  </a:lnTo>
                  <a:lnTo>
                    <a:pt x="122223" y="22172"/>
                  </a:lnTo>
                  <a:lnTo>
                    <a:pt x="81712" y="47926"/>
                  </a:lnTo>
                  <a:lnTo>
                    <a:pt x="47926" y="81712"/>
                  </a:lnTo>
                  <a:lnTo>
                    <a:pt x="22172" y="122223"/>
                  </a:lnTo>
                  <a:lnTo>
                    <a:pt x="5761" y="168150"/>
                  </a:lnTo>
                  <a:lnTo>
                    <a:pt x="0" y="218185"/>
                  </a:lnTo>
                  <a:lnTo>
                    <a:pt x="0" y="3265678"/>
                  </a:lnTo>
                  <a:lnTo>
                    <a:pt x="5761" y="3315713"/>
                  </a:lnTo>
                  <a:lnTo>
                    <a:pt x="22172" y="3361640"/>
                  </a:lnTo>
                  <a:lnTo>
                    <a:pt x="47926" y="3402151"/>
                  </a:lnTo>
                  <a:lnTo>
                    <a:pt x="81712" y="3435937"/>
                  </a:lnTo>
                  <a:lnTo>
                    <a:pt x="122223" y="3461691"/>
                  </a:lnTo>
                  <a:lnTo>
                    <a:pt x="168150" y="3478102"/>
                  </a:lnTo>
                  <a:lnTo>
                    <a:pt x="218185" y="3483863"/>
                  </a:lnTo>
                  <a:lnTo>
                    <a:pt x="1964181" y="3483863"/>
                  </a:lnTo>
                  <a:lnTo>
                    <a:pt x="2014217" y="3478102"/>
                  </a:lnTo>
                  <a:lnTo>
                    <a:pt x="2060144" y="3461691"/>
                  </a:lnTo>
                  <a:lnTo>
                    <a:pt x="2100655" y="3435937"/>
                  </a:lnTo>
                  <a:lnTo>
                    <a:pt x="2134441" y="3402151"/>
                  </a:lnTo>
                  <a:lnTo>
                    <a:pt x="2160195" y="3361640"/>
                  </a:lnTo>
                  <a:lnTo>
                    <a:pt x="2176606" y="3315713"/>
                  </a:lnTo>
                  <a:lnTo>
                    <a:pt x="2182368" y="3265678"/>
                  </a:lnTo>
                  <a:lnTo>
                    <a:pt x="2182368" y="218185"/>
                  </a:lnTo>
                  <a:lnTo>
                    <a:pt x="2176606" y="168150"/>
                  </a:lnTo>
                  <a:lnTo>
                    <a:pt x="2160195" y="122223"/>
                  </a:lnTo>
                  <a:lnTo>
                    <a:pt x="2134441" y="81712"/>
                  </a:lnTo>
                  <a:lnTo>
                    <a:pt x="2100655" y="47926"/>
                  </a:lnTo>
                  <a:lnTo>
                    <a:pt x="2060144" y="22172"/>
                  </a:lnTo>
                  <a:lnTo>
                    <a:pt x="2014217" y="5761"/>
                  </a:lnTo>
                  <a:lnTo>
                    <a:pt x="1964181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7316723" y="1208532"/>
              <a:ext cx="2182495" cy="3484245"/>
            </a:xfrm>
            <a:custGeom>
              <a:avLst/>
              <a:gdLst/>
              <a:ahLst/>
              <a:cxnLst/>
              <a:rect l="l" t="t" r="r" b="b"/>
              <a:pathLst>
                <a:path w="2182495" h="3484245">
                  <a:moveTo>
                    <a:pt x="0" y="218185"/>
                  </a:moveTo>
                  <a:lnTo>
                    <a:pt x="5761" y="168150"/>
                  </a:lnTo>
                  <a:lnTo>
                    <a:pt x="22172" y="122223"/>
                  </a:lnTo>
                  <a:lnTo>
                    <a:pt x="47926" y="81712"/>
                  </a:lnTo>
                  <a:lnTo>
                    <a:pt x="81712" y="47926"/>
                  </a:lnTo>
                  <a:lnTo>
                    <a:pt x="122223" y="22172"/>
                  </a:lnTo>
                  <a:lnTo>
                    <a:pt x="168150" y="5761"/>
                  </a:lnTo>
                  <a:lnTo>
                    <a:pt x="218185" y="0"/>
                  </a:lnTo>
                  <a:lnTo>
                    <a:pt x="1964181" y="0"/>
                  </a:lnTo>
                  <a:lnTo>
                    <a:pt x="2014217" y="5761"/>
                  </a:lnTo>
                  <a:lnTo>
                    <a:pt x="2060144" y="22172"/>
                  </a:lnTo>
                  <a:lnTo>
                    <a:pt x="2100655" y="47926"/>
                  </a:lnTo>
                  <a:lnTo>
                    <a:pt x="2134441" y="81712"/>
                  </a:lnTo>
                  <a:lnTo>
                    <a:pt x="2160195" y="122223"/>
                  </a:lnTo>
                  <a:lnTo>
                    <a:pt x="2176606" y="168150"/>
                  </a:lnTo>
                  <a:lnTo>
                    <a:pt x="2182368" y="218185"/>
                  </a:lnTo>
                  <a:lnTo>
                    <a:pt x="2182368" y="3265678"/>
                  </a:lnTo>
                  <a:lnTo>
                    <a:pt x="2176606" y="3315713"/>
                  </a:lnTo>
                  <a:lnTo>
                    <a:pt x="2160195" y="3361640"/>
                  </a:lnTo>
                  <a:lnTo>
                    <a:pt x="2134441" y="3402151"/>
                  </a:lnTo>
                  <a:lnTo>
                    <a:pt x="2100655" y="3435937"/>
                  </a:lnTo>
                  <a:lnTo>
                    <a:pt x="2060144" y="3461691"/>
                  </a:lnTo>
                  <a:lnTo>
                    <a:pt x="2014217" y="3478102"/>
                  </a:lnTo>
                  <a:lnTo>
                    <a:pt x="1964181" y="3483863"/>
                  </a:lnTo>
                  <a:lnTo>
                    <a:pt x="218185" y="3483863"/>
                  </a:lnTo>
                  <a:lnTo>
                    <a:pt x="168150" y="3478102"/>
                  </a:lnTo>
                  <a:lnTo>
                    <a:pt x="122223" y="3461691"/>
                  </a:lnTo>
                  <a:lnTo>
                    <a:pt x="81712" y="3435937"/>
                  </a:lnTo>
                  <a:lnTo>
                    <a:pt x="47926" y="3402151"/>
                  </a:lnTo>
                  <a:lnTo>
                    <a:pt x="22172" y="3361640"/>
                  </a:lnTo>
                  <a:lnTo>
                    <a:pt x="5761" y="3315713"/>
                  </a:lnTo>
                  <a:lnTo>
                    <a:pt x="0" y="3265678"/>
                  </a:lnTo>
                  <a:lnTo>
                    <a:pt x="0" y="21818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563104" y="2623813"/>
            <a:ext cx="1691005" cy="1256754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635" algn="ctr">
              <a:spcBef>
                <a:spcPts val="620"/>
              </a:spcBef>
            </a:pPr>
            <a:r>
              <a:rPr sz="1400" b="1" u="sng" kern="0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/>
              </a:rPr>
              <a:t>ТРАДИЦИИ:</a:t>
            </a:r>
            <a:endParaRPr sz="1400" kern="0" dirty="0">
              <a:solidFill>
                <a:sysClr val="windowText" lastClr="000000"/>
              </a:solidFill>
              <a:cs typeface="Calibri"/>
            </a:endParaRPr>
          </a:p>
          <a:p>
            <a:pPr marL="15240" marR="6350" algn="ctr">
              <a:lnSpc>
                <a:spcPts val="1430"/>
              </a:lnSpc>
              <a:spcBef>
                <a:spcPts val="630"/>
              </a:spcBef>
            </a:pPr>
            <a:r>
              <a:rPr sz="1300" b="1" kern="0" spc="-10" dirty="0">
                <a:solidFill>
                  <a:srgbClr val="FFFFFF"/>
                </a:solidFill>
                <a:cs typeface="Calibri"/>
              </a:rPr>
              <a:t>школьное</a:t>
            </a:r>
            <a:r>
              <a:rPr sz="1300" b="1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10" dirty="0" err="1">
                <a:solidFill>
                  <a:srgbClr val="FFFFFF"/>
                </a:solidFill>
                <a:cs typeface="Calibri"/>
              </a:rPr>
              <a:t>ученическое</a:t>
            </a:r>
            <a:r>
              <a:rPr sz="1300" b="1" kern="0" spc="-1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10" dirty="0" err="1" smtClean="0">
                <a:solidFill>
                  <a:srgbClr val="FFFFFF"/>
                </a:solidFill>
                <a:cs typeface="Calibri"/>
              </a:rPr>
              <a:t>самоуправление</a:t>
            </a:r>
            <a:endParaRPr sz="1300" kern="0" dirty="0">
              <a:solidFill>
                <a:sysClr val="windowText" lastClr="000000"/>
              </a:solidFill>
              <a:cs typeface="Calibri"/>
            </a:endParaRPr>
          </a:p>
          <a:p>
            <a:pPr marL="12700" marR="5080" algn="ctr">
              <a:lnSpc>
                <a:spcPts val="1989"/>
              </a:lnSpc>
              <a:spcBef>
                <a:spcPts val="65"/>
              </a:spcBef>
            </a:pPr>
            <a:r>
              <a:rPr lang="ru-RU" sz="1300" b="1" kern="0" spc="-10" dirty="0" smtClean="0">
                <a:solidFill>
                  <a:srgbClr val="FFFFFF"/>
                </a:solidFill>
                <a:cs typeface="Calibri"/>
              </a:rPr>
              <a:t>Совет родителей</a:t>
            </a:r>
            <a:r>
              <a:rPr sz="1300" b="1" kern="0" spc="-20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10" dirty="0">
                <a:solidFill>
                  <a:srgbClr val="FFFFFF"/>
                </a:solidFill>
                <a:cs typeface="Calibri"/>
              </a:rPr>
              <a:t>символика</a:t>
            </a:r>
            <a:r>
              <a:rPr sz="1300" b="1" kern="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b="1" kern="0" spc="-25" dirty="0">
                <a:solidFill>
                  <a:srgbClr val="FFFFFF"/>
                </a:solidFill>
                <a:cs typeface="Calibri"/>
              </a:rPr>
              <a:t>ОО</a:t>
            </a:r>
            <a:endParaRPr sz="1300" kern="0" dirty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023859" y="1202182"/>
            <a:ext cx="3731260" cy="3496945"/>
            <a:chOff x="8023859" y="1202182"/>
            <a:chExt cx="3731260" cy="3496945"/>
          </a:xfrm>
        </p:grpSpPr>
        <p:sp>
          <p:nvSpPr>
            <p:cNvPr id="24" name="object 24"/>
            <p:cNvSpPr/>
            <p:nvPr/>
          </p:nvSpPr>
          <p:spPr>
            <a:xfrm>
              <a:off x="8023859" y="1612392"/>
              <a:ext cx="768350" cy="769620"/>
            </a:xfrm>
            <a:custGeom>
              <a:avLst/>
              <a:gdLst/>
              <a:ahLst/>
              <a:cxnLst/>
              <a:rect l="l" t="t" r="r" b="b"/>
              <a:pathLst>
                <a:path w="768350" h="769619">
                  <a:moveTo>
                    <a:pt x="384048" y="0"/>
                  </a:moveTo>
                  <a:lnTo>
                    <a:pt x="335876" y="2999"/>
                  </a:lnTo>
                  <a:lnTo>
                    <a:pt x="289489" y="11755"/>
                  </a:lnTo>
                  <a:lnTo>
                    <a:pt x="245248" y="25908"/>
                  </a:lnTo>
                  <a:lnTo>
                    <a:pt x="203511" y="45097"/>
                  </a:lnTo>
                  <a:lnTo>
                    <a:pt x="164639" y="68959"/>
                  </a:lnTo>
                  <a:lnTo>
                    <a:pt x="128991" y="97135"/>
                  </a:lnTo>
                  <a:lnTo>
                    <a:pt x="96929" y="129263"/>
                  </a:lnTo>
                  <a:lnTo>
                    <a:pt x="68812" y="164983"/>
                  </a:lnTo>
                  <a:lnTo>
                    <a:pt x="44999" y="203932"/>
                  </a:lnTo>
                  <a:lnTo>
                    <a:pt x="25852" y="245751"/>
                  </a:lnTo>
                  <a:lnTo>
                    <a:pt x="11730" y="290077"/>
                  </a:lnTo>
                  <a:lnTo>
                    <a:pt x="2992" y="336550"/>
                  </a:lnTo>
                  <a:lnTo>
                    <a:pt x="0" y="384810"/>
                  </a:lnTo>
                  <a:lnTo>
                    <a:pt x="2992" y="433069"/>
                  </a:lnTo>
                  <a:lnTo>
                    <a:pt x="11730" y="479542"/>
                  </a:lnTo>
                  <a:lnTo>
                    <a:pt x="25852" y="523868"/>
                  </a:lnTo>
                  <a:lnTo>
                    <a:pt x="44999" y="565687"/>
                  </a:lnTo>
                  <a:lnTo>
                    <a:pt x="68812" y="604636"/>
                  </a:lnTo>
                  <a:lnTo>
                    <a:pt x="96929" y="640356"/>
                  </a:lnTo>
                  <a:lnTo>
                    <a:pt x="128991" y="672484"/>
                  </a:lnTo>
                  <a:lnTo>
                    <a:pt x="164639" y="700660"/>
                  </a:lnTo>
                  <a:lnTo>
                    <a:pt x="203511" y="724522"/>
                  </a:lnTo>
                  <a:lnTo>
                    <a:pt x="245248" y="743711"/>
                  </a:lnTo>
                  <a:lnTo>
                    <a:pt x="289489" y="757864"/>
                  </a:lnTo>
                  <a:lnTo>
                    <a:pt x="335876" y="766620"/>
                  </a:lnTo>
                  <a:lnTo>
                    <a:pt x="384048" y="769620"/>
                  </a:lnTo>
                  <a:lnTo>
                    <a:pt x="432219" y="766620"/>
                  </a:lnTo>
                  <a:lnTo>
                    <a:pt x="478606" y="757864"/>
                  </a:lnTo>
                  <a:lnTo>
                    <a:pt x="522847" y="743711"/>
                  </a:lnTo>
                  <a:lnTo>
                    <a:pt x="564584" y="724522"/>
                  </a:lnTo>
                  <a:lnTo>
                    <a:pt x="603456" y="700660"/>
                  </a:lnTo>
                  <a:lnTo>
                    <a:pt x="639104" y="672484"/>
                  </a:lnTo>
                  <a:lnTo>
                    <a:pt x="671166" y="640356"/>
                  </a:lnTo>
                  <a:lnTo>
                    <a:pt x="699283" y="604636"/>
                  </a:lnTo>
                  <a:lnTo>
                    <a:pt x="723096" y="565687"/>
                  </a:lnTo>
                  <a:lnTo>
                    <a:pt x="742243" y="523868"/>
                  </a:lnTo>
                  <a:lnTo>
                    <a:pt x="756365" y="479542"/>
                  </a:lnTo>
                  <a:lnTo>
                    <a:pt x="765103" y="433069"/>
                  </a:lnTo>
                  <a:lnTo>
                    <a:pt x="768096" y="384810"/>
                  </a:lnTo>
                  <a:lnTo>
                    <a:pt x="765103" y="336550"/>
                  </a:lnTo>
                  <a:lnTo>
                    <a:pt x="756365" y="290077"/>
                  </a:lnTo>
                  <a:lnTo>
                    <a:pt x="742243" y="245751"/>
                  </a:lnTo>
                  <a:lnTo>
                    <a:pt x="723096" y="203932"/>
                  </a:lnTo>
                  <a:lnTo>
                    <a:pt x="699283" y="164983"/>
                  </a:lnTo>
                  <a:lnTo>
                    <a:pt x="671166" y="129263"/>
                  </a:lnTo>
                  <a:lnTo>
                    <a:pt x="639104" y="97135"/>
                  </a:lnTo>
                  <a:lnTo>
                    <a:pt x="603456" y="68959"/>
                  </a:lnTo>
                  <a:lnTo>
                    <a:pt x="564584" y="45097"/>
                  </a:lnTo>
                  <a:lnTo>
                    <a:pt x="522847" y="25908"/>
                  </a:lnTo>
                  <a:lnTo>
                    <a:pt x="478606" y="11755"/>
                  </a:lnTo>
                  <a:lnTo>
                    <a:pt x="432219" y="2999"/>
                  </a:lnTo>
                  <a:lnTo>
                    <a:pt x="384048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9564623" y="1208532"/>
              <a:ext cx="2184400" cy="3484245"/>
            </a:xfrm>
            <a:custGeom>
              <a:avLst/>
              <a:gdLst/>
              <a:ahLst/>
              <a:cxnLst/>
              <a:rect l="l" t="t" r="r" b="b"/>
              <a:pathLst>
                <a:path w="2184400" h="3484245">
                  <a:moveTo>
                    <a:pt x="1965452" y="0"/>
                  </a:moveTo>
                  <a:lnTo>
                    <a:pt x="218440" y="0"/>
                  </a:lnTo>
                  <a:lnTo>
                    <a:pt x="168350" y="5768"/>
                  </a:lnTo>
                  <a:lnTo>
                    <a:pt x="122371" y="22200"/>
                  </a:lnTo>
                  <a:lnTo>
                    <a:pt x="81813" y="47986"/>
                  </a:lnTo>
                  <a:lnTo>
                    <a:pt x="47986" y="81813"/>
                  </a:lnTo>
                  <a:lnTo>
                    <a:pt x="22200" y="122371"/>
                  </a:lnTo>
                  <a:lnTo>
                    <a:pt x="5768" y="168350"/>
                  </a:lnTo>
                  <a:lnTo>
                    <a:pt x="0" y="218439"/>
                  </a:lnTo>
                  <a:lnTo>
                    <a:pt x="0" y="3265424"/>
                  </a:lnTo>
                  <a:lnTo>
                    <a:pt x="5768" y="3315513"/>
                  </a:lnTo>
                  <a:lnTo>
                    <a:pt x="22200" y="3361492"/>
                  </a:lnTo>
                  <a:lnTo>
                    <a:pt x="47986" y="3402050"/>
                  </a:lnTo>
                  <a:lnTo>
                    <a:pt x="81813" y="3435877"/>
                  </a:lnTo>
                  <a:lnTo>
                    <a:pt x="122371" y="3461663"/>
                  </a:lnTo>
                  <a:lnTo>
                    <a:pt x="168350" y="3478095"/>
                  </a:lnTo>
                  <a:lnTo>
                    <a:pt x="218440" y="3483863"/>
                  </a:lnTo>
                  <a:lnTo>
                    <a:pt x="1965452" y="3483863"/>
                  </a:lnTo>
                  <a:lnTo>
                    <a:pt x="2015541" y="3478095"/>
                  </a:lnTo>
                  <a:lnTo>
                    <a:pt x="2061520" y="3461663"/>
                  </a:lnTo>
                  <a:lnTo>
                    <a:pt x="2102078" y="3435877"/>
                  </a:lnTo>
                  <a:lnTo>
                    <a:pt x="2135905" y="3402050"/>
                  </a:lnTo>
                  <a:lnTo>
                    <a:pt x="2161691" y="3361492"/>
                  </a:lnTo>
                  <a:lnTo>
                    <a:pt x="2178123" y="3315513"/>
                  </a:lnTo>
                  <a:lnTo>
                    <a:pt x="2183892" y="3265424"/>
                  </a:lnTo>
                  <a:lnTo>
                    <a:pt x="2183892" y="218439"/>
                  </a:lnTo>
                  <a:lnTo>
                    <a:pt x="2178123" y="168350"/>
                  </a:lnTo>
                  <a:lnTo>
                    <a:pt x="2161691" y="122371"/>
                  </a:lnTo>
                  <a:lnTo>
                    <a:pt x="2135905" y="81813"/>
                  </a:lnTo>
                  <a:lnTo>
                    <a:pt x="2102078" y="47986"/>
                  </a:lnTo>
                  <a:lnTo>
                    <a:pt x="2061520" y="22200"/>
                  </a:lnTo>
                  <a:lnTo>
                    <a:pt x="2015541" y="5768"/>
                  </a:lnTo>
                  <a:lnTo>
                    <a:pt x="196545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9564623" y="1208532"/>
              <a:ext cx="2184400" cy="3484245"/>
            </a:xfrm>
            <a:custGeom>
              <a:avLst/>
              <a:gdLst/>
              <a:ahLst/>
              <a:cxnLst/>
              <a:rect l="l" t="t" r="r" b="b"/>
              <a:pathLst>
                <a:path w="2184400" h="3484245">
                  <a:moveTo>
                    <a:pt x="0" y="218439"/>
                  </a:moveTo>
                  <a:lnTo>
                    <a:pt x="5768" y="168350"/>
                  </a:lnTo>
                  <a:lnTo>
                    <a:pt x="22200" y="122371"/>
                  </a:lnTo>
                  <a:lnTo>
                    <a:pt x="47986" y="81813"/>
                  </a:lnTo>
                  <a:lnTo>
                    <a:pt x="81813" y="47986"/>
                  </a:lnTo>
                  <a:lnTo>
                    <a:pt x="122371" y="22200"/>
                  </a:lnTo>
                  <a:lnTo>
                    <a:pt x="168350" y="5768"/>
                  </a:lnTo>
                  <a:lnTo>
                    <a:pt x="218440" y="0"/>
                  </a:lnTo>
                  <a:lnTo>
                    <a:pt x="1965452" y="0"/>
                  </a:lnTo>
                  <a:lnTo>
                    <a:pt x="2015541" y="5768"/>
                  </a:lnTo>
                  <a:lnTo>
                    <a:pt x="2061520" y="22200"/>
                  </a:lnTo>
                  <a:lnTo>
                    <a:pt x="2102078" y="47986"/>
                  </a:lnTo>
                  <a:lnTo>
                    <a:pt x="2135905" y="81813"/>
                  </a:lnTo>
                  <a:lnTo>
                    <a:pt x="2161691" y="122371"/>
                  </a:lnTo>
                  <a:lnTo>
                    <a:pt x="2178123" y="168350"/>
                  </a:lnTo>
                  <a:lnTo>
                    <a:pt x="2183892" y="218439"/>
                  </a:lnTo>
                  <a:lnTo>
                    <a:pt x="2183892" y="3265424"/>
                  </a:lnTo>
                  <a:lnTo>
                    <a:pt x="2178123" y="3315513"/>
                  </a:lnTo>
                  <a:lnTo>
                    <a:pt x="2161691" y="3361492"/>
                  </a:lnTo>
                  <a:lnTo>
                    <a:pt x="2135905" y="3402050"/>
                  </a:lnTo>
                  <a:lnTo>
                    <a:pt x="2102078" y="3435877"/>
                  </a:lnTo>
                  <a:lnTo>
                    <a:pt x="2061520" y="3461663"/>
                  </a:lnTo>
                  <a:lnTo>
                    <a:pt x="2015541" y="3478095"/>
                  </a:lnTo>
                  <a:lnTo>
                    <a:pt x="1965452" y="3483863"/>
                  </a:lnTo>
                  <a:lnTo>
                    <a:pt x="218440" y="3483863"/>
                  </a:lnTo>
                  <a:lnTo>
                    <a:pt x="168350" y="3478095"/>
                  </a:lnTo>
                  <a:lnTo>
                    <a:pt x="122371" y="3461663"/>
                  </a:lnTo>
                  <a:lnTo>
                    <a:pt x="81813" y="3435877"/>
                  </a:lnTo>
                  <a:lnTo>
                    <a:pt x="47986" y="3402050"/>
                  </a:lnTo>
                  <a:lnTo>
                    <a:pt x="22200" y="3361492"/>
                  </a:lnTo>
                  <a:lnTo>
                    <a:pt x="5768" y="3315513"/>
                  </a:lnTo>
                  <a:lnTo>
                    <a:pt x="0" y="3265424"/>
                  </a:lnTo>
                  <a:lnTo>
                    <a:pt x="0" y="21843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655809" y="2668981"/>
            <a:ext cx="2002789" cy="117094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algn="ctr">
              <a:spcBef>
                <a:spcPts val="509"/>
              </a:spcBef>
            </a:pPr>
            <a:r>
              <a:rPr sz="1250" b="1" u="sng" kern="0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/>
              </a:rPr>
              <a:t>ИНФОРМАЦИОННАЯ</a:t>
            </a:r>
            <a:r>
              <a:rPr sz="1250" b="1" u="sng" kern="0" spc="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/>
              </a:rPr>
              <a:t> </a:t>
            </a:r>
            <a:r>
              <a:rPr sz="1250" b="1" u="sng" kern="0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cs typeface="Calibri"/>
              </a:rPr>
              <a:t>СРЕДА:</a:t>
            </a:r>
            <a:endParaRPr sz="1250" kern="0">
              <a:solidFill>
                <a:sysClr val="windowText" lastClr="000000"/>
              </a:solidFill>
              <a:cs typeface="Calibri"/>
            </a:endParaRPr>
          </a:p>
          <a:p>
            <a:pPr marL="552450" marR="544195" algn="ctr">
              <a:lnSpc>
                <a:spcPct val="127200"/>
              </a:lnSpc>
            </a:pPr>
            <a:r>
              <a:rPr sz="1250" b="1" kern="0" spc="-10" dirty="0">
                <a:solidFill>
                  <a:srgbClr val="FFFFFF"/>
                </a:solidFill>
                <a:cs typeface="Calibri"/>
              </a:rPr>
              <a:t>школьное</a:t>
            </a:r>
            <a:r>
              <a:rPr sz="1250" b="1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250" b="1" kern="0" spc="-25" dirty="0">
                <a:solidFill>
                  <a:srgbClr val="FFFFFF"/>
                </a:solidFill>
                <a:cs typeface="Calibri"/>
              </a:rPr>
              <a:t>ТВ </a:t>
            </a:r>
            <a:r>
              <a:rPr sz="1250" b="1" kern="0" spc="-10" dirty="0">
                <a:solidFill>
                  <a:srgbClr val="FFFFFF"/>
                </a:solidFill>
                <a:cs typeface="Calibri"/>
              </a:rPr>
              <a:t>медиацентр</a:t>
            </a:r>
            <a:endParaRPr sz="1250" kern="0">
              <a:solidFill>
                <a:sysClr val="windowText" lastClr="000000"/>
              </a:solidFill>
              <a:cs typeface="Calibri"/>
            </a:endParaRPr>
          </a:p>
          <a:p>
            <a:pPr marL="476250" marR="468630" algn="ctr">
              <a:lnSpc>
                <a:spcPts val="1380"/>
              </a:lnSpc>
              <a:spcBef>
                <a:spcPts val="555"/>
              </a:spcBef>
            </a:pPr>
            <a:r>
              <a:rPr sz="1250" b="1" kern="0" spc="-20" dirty="0">
                <a:solidFill>
                  <a:srgbClr val="FFFFFF"/>
                </a:solidFill>
                <a:cs typeface="Calibri"/>
              </a:rPr>
              <a:t>«Родительский </a:t>
            </a:r>
            <a:r>
              <a:rPr sz="1250" b="1" kern="0" spc="-10" dirty="0">
                <a:solidFill>
                  <a:srgbClr val="FFFFFF"/>
                </a:solidFill>
                <a:cs typeface="Calibri"/>
              </a:rPr>
              <a:t>университет»</a:t>
            </a:r>
            <a:endParaRPr sz="125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73023" y="1612391"/>
            <a:ext cx="11176000" cy="3080385"/>
            <a:chOff x="573023" y="1612391"/>
            <a:chExt cx="11176000" cy="3080385"/>
          </a:xfrm>
        </p:grpSpPr>
        <p:sp>
          <p:nvSpPr>
            <p:cNvPr id="29" name="object 29"/>
            <p:cNvSpPr/>
            <p:nvPr/>
          </p:nvSpPr>
          <p:spPr>
            <a:xfrm>
              <a:off x="10271759" y="1612391"/>
              <a:ext cx="769620" cy="769620"/>
            </a:xfrm>
            <a:custGeom>
              <a:avLst/>
              <a:gdLst/>
              <a:ahLst/>
              <a:cxnLst/>
              <a:rect l="l" t="t" r="r" b="b"/>
              <a:pathLst>
                <a:path w="769620" h="769619">
                  <a:moveTo>
                    <a:pt x="384810" y="0"/>
                  </a:moveTo>
                  <a:lnTo>
                    <a:pt x="336550" y="2999"/>
                  </a:lnTo>
                  <a:lnTo>
                    <a:pt x="290077" y="11755"/>
                  </a:lnTo>
                  <a:lnTo>
                    <a:pt x="245751" y="25908"/>
                  </a:lnTo>
                  <a:lnTo>
                    <a:pt x="203932" y="45097"/>
                  </a:lnTo>
                  <a:lnTo>
                    <a:pt x="164983" y="68959"/>
                  </a:lnTo>
                  <a:lnTo>
                    <a:pt x="129263" y="97135"/>
                  </a:lnTo>
                  <a:lnTo>
                    <a:pt x="97135" y="129263"/>
                  </a:lnTo>
                  <a:lnTo>
                    <a:pt x="68959" y="164983"/>
                  </a:lnTo>
                  <a:lnTo>
                    <a:pt x="45097" y="203932"/>
                  </a:lnTo>
                  <a:lnTo>
                    <a:pt x="25908" y="245751"/>
                  </a:lnTo>
                  <a:lnTo>
                    <a:pt x="11755" y="290077"/>
                  </a:lnTo>
                  <a:lnTo>
                    <a:pt x="2999" y="336550"/>
                  </a:lnTo>
                  <a:lnTo>
                    <a:pt x="0" y="384810"/>
                  </a:lnTo>
                  <a:lnTo>
                    <a:pt x="2999" y="433069"/>
                  </a:lnTo>
                  <a:lnTo>
                    <a:pt x="11755" y="479542"/>
                  </a:lnTo>
                  <a:lnTo>
                    <a:pt x="25908" y="523868"/>
                  </a:lnTo>
                  <a:lnTo>
                    <a:pt x="45097" y="565687"/>
                  </a:lnTo>
                  <a:lnTo>
                    <a:pt x="68959" y="604636"/>
                  </a:lnTo>
                  <a:lnTo>
                    <a:pt x="97135" y="640356"/>
                  </a:lnTo>
                  <a:lnTo>
                    <a:pt x="129263" y="672484"/>
                  </a:lnTo>
                  <a:lnTo>
                    <a:pt x="164983" y="700660"/>
                  </a:lnTo>
                  <a:lnTo>
                    <a:pt x="203932" y="724522"/>
                  </a:lnTo>
                  <a:lnTo>
                    <a:pt x="245751" y="743711"/>
                  </a:lnTo>
                  <a:lnTo>
                    <a:pt x="290077" y="757864"/>
                  </a:lnTo>
                  <a:lnTo>
                    <a:pt x="336550" y="766620"/>
                  </a:lnTo>
                  <a:lnTo>
                    <a:pt x="384810" y="769620"/>
                  </a:lnTo>
                  <a:lnTo>
                    <a:pt x="433069" y="766620"/>
                  </a:lnTo>
                  <a:lnTo>
                    <a:pt x="479542" y="757864"/>
                  </a:lnTo>
                  <a:lnTo>
                    <a:pt x="523868" y="743711"/>
                  </a:lnTo>
                  <a:lnTo>
                    <a:pt x="565687" y="724522"/>
                  </a:lnTo>
                  <a:lnTo>
                    <a:pt x="604636" y="700660"/>
                  </a:lnTo>
                  <a:lnTo>
                    <a:pt x="640356" y="672484"/>
                  </a:lnTo>
                  <a:lnTo>
                    <a:pt x="672484" y="640356"/>
                  </a:lnTo>
                  <a:lnTo>
                    <a:pt x="700660" y="604636"/>
                  </a:lnTo>
                  <a:lnTo>
                    <a:pt x="724522" y="565687"/>
                  </a:lnTo>
                  <a:lnTo>
                    <a:pt x="743711" y="523868"/>
                  </a:lnTo>
                  <a:lnTo>
                    <a:pt x="757864" y="479542"/>
                  </a:lnTo>
                  <a:lnTo>
                    <a:pt x="766620" y="433069"/>
                  </a:lnTo>
                  <a:lnTo>
                    <a:pt x="769620" y="384810"/>
                  </a:lnTo>
                  <a:lnTo>
                    <a:pt x="766620" y="336550"/>
                  </a:lnTo>
                  <a:lnTo>
                    <a:pt x="757864" y="290077"/>
                  </a:lnTo>
                  <a:lnTo>
                    <a:pt x="743711" y="245751"/>
                  </a:lnTo>
                  <a:lnTo>
                    <a:pt x="724522" y="203932"/>
                  </a:lnTo>
                  <a:lnTo>
                    <a:pt x="700660" y="164983"/>
                  </a:lnTo>
                  <a:lnTo>
                    <a:pt x="672484" y="129263"/>
                  </a:lnTo>
                  <a:lnTo>
                    <a:pt x="640356" y="97135"/>
                  </a:lnTo>
                  <a:lnTo>
                    <a:pt x="604636" y="68959"/>
                  </a:lnTo>
                  <a:lnTo>
                    <a:pt x="565687" y="45097"/>
                  </a:lnTo>
                  <a:lnTo>
                    <a:pt x="523868" y="25908"/>
                  </a:lnTo>
                  <a:lnTo>
                    <a:pt x="479542" y="11755"/>
                  </a:lnTo>
                  <a:lnTo>
                    <a:pt x="433069" y="2999"/>
                  </a:lnTo>
                  <a:lnTo>
                    <a:pt x="384810" y="0"/>
                  </a:lnTo>
                  <a:close/>
                </a:path>
              </a:pathLst>
            </a:custGeom>
            <a:solidFill>
              <a:srgbClr val="C4D4E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73023" y="4169663"/>
              <a:ext cx="11176000" cy="523240"/>
            </a:xfrm>
            <a:custGeom>
              <a:avLst/>
              <a:gdLst/>
              <a:ahLst/>
              <a:cxnLst/>
              <a:rect l="l" t="t" r="r" b="b"/>
              <a:pathLst>
                <a:path w="11176000" h="523239">
                  <a:moveTo>
                    <a:pt x="10914126" y="0"/>
                  </a:moveTo>
                  <a:lnTo>
                    <a:pt x="10914126" y="130683"/>
                  </a:lnTo>
                  <a:lnTo>
                    <a:pt x="261366" y="130683"/>
                  </a:lnTo>
                  <a:lnTo>
                    <a:pt x="261366" y="0"/>
                  </a:lnTo>
                  <a:lnTo>
                    <a:pt x="0" y="261366"/>
                  </a:lnTo>
                  <a:lnTo>
                    <a:pt x="261366" y="522731"/>
                  </a:lnTo>
                  <a:lnTo>
                    <a:pt x="261366" y="392049"/>
                  </a:lnTo>
                  <a:lnTo>
                    <a:pt x="10914126" y="392049"/>
                  </a:lnTo>
                  <a:lnTo>
                    <a:pt x="10914126" y="522731"/>
                  </a:lnTo>
                  <a:lnTo>
                    <a:pt x="11175492" y="261366"/>
                  </a:lnTo>
                  <a:lnTo>
                    <a:pt x="10914126" y="0"/>
                  </a:lnTo>
                  <a:close/>
                </a:path>
              </a:pathLst>
            </a:custGeom>
            <a:solidFill>
              <a:srgbClr val="B5CAE7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759825" y="745617"/>
            <a:ext cx="56374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i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КОМПОНЕНТЫ</a:t>
            </a:r>
            <a:r>
              <a:rPr sz="1600" b="1" i="1" kern="0" spc="-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kern="0" spc="-20" dirty="0">
                <a:solidFill>
                  <a:srgbClr val="001F5F"/>
                </a:solidFill>
                <a:latin typeface="Georgia" pitchFamily="18" charset="0"/>
                <a:cs typeface="Arial"/>
              </a:rPr>
              <a:t>ВОСПИТЫВАЮЩЕЙ</a:t>
            </a:r>
            <a:r>
              <a:rPr sz="1600" b="1" i="1" kern="0" spc="-3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СРЕДЫ</a:t>
            </a:r>
            <a:r>
              <a:rPr sz="1600" i="1" kern="0" spc="-10" dirty="0">
                <a:solidFill>
                  <a:srgbClr val="001F5F"/>
                </a:solidFill>
                <a:latin typeface="Arial"/>
                <a:cs typeface="Arial"/>
              </a:rPr>
              <a:t>: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2414" y="4881549"/>
            <a:ext cx="1170432" cy="58369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8354" y="5835771"/>
            <a:ext cx="714755" cy="711707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1452372" y="1664459"/>
            <a:ext cx="9431020" cy="4870450"/>
            <a:chOff x="1452372" y="1711960"/>
            <a:chExt cx="9431020" cy="4870450"/>
          </a:xfrm>
        </p:grpSpPr>
        <p:sp>
          <p:nvSpPr>
            <p:cNvPr id="40" name="object 40"/>
            <p:cNvSpPr/>
            <p:nvPr/>
          </p:nvSpPr>
          <p:spPr>
            <a:xfrm>
              <a:off x="1452372" y="1722119"/>
              <a:ext cx="410209" cy="495300"/>
            </a:xfrm>
            <a:custGeom>
              <a:avLst/>
              <a:gdLst/>
              <a:ahLst/>
              <a:cxnLst/>
              <a:rect l="l" t="t" r="r" b="b"/>
              <a:pathLst>
                <a:path w="410210" h="495300">
                  <a:moveTo>
                    <a:pt x="102108" y="323850"/>
                  </a:moveTo>
                  <a:lnTo>
                    <a:pt x="100761" y="317246"/>
                  </a:lnTo>
                  <a:lnTo>
                    <a:pt x="100444" y="315683"/>
                  </a:lnTo>
                  <a:lnTo>
                    <a:pt x="95910" y="308978"/>
                  </a:lnTo>
                  <a:lnTo>
                    <a:pt x="89141" y="304444"/>
                  </a:lnTo>
                  <a:lnTo>
                    <a:pt x="86995" y="304025"/>
                  </a:lnTo>
                  <a:lnTo>
                    <a:pt x="86995" y="319786"/>
                  </a:lnTo>
                  <a:lnTo>
                    <a:pt x="86995" y="381762"/>
                  </a:lnTo>
                  <a:lnTo>
                    <a:pt x="84455" y="384810"/>
                  </a:lnTo>
                  <a:lnTo>
                    <a:pt x="70485" y="384810"/>
                  </a:lnTo>
                  <a:lnTo>
                    <a:pt x="70485" y="317246"/>
                  </a:lnTo>
                  <a:lnTo>
                    <a:pt x="83947" y="317246"/>
                  </a:lnTo>
                  <a:lnTo>
                    <a:pt x="86995" y="319786"/>
                  </a:lnTo>
                  <a:lnTo>
                    <a:pt x="86995" y="304025"/>
                  </a:lnTo>
                  <a:lnTo>
                    <a:pt x="80772" y="302768"/>
                  </a:lnTo>
                  <a:lnTo>
                    <a:pt x="70485" y="302768"/>
                  </a:lnTo>
                  <a:lnTo>
                    <a:pt x="70485" y="296672"/>
                  </a:lnTo>
                  <a:lnTo>
                    <a:pt x="66802" y="292608"/>
                  </a:lnTo>
                  <a:lnTo>
                    <a:pt x="58547" y="292608"/>
                  </a:lnTo>
                  <a:lnTo>
                    <a:pt x="54864" y="296164"/>
                  </a:lnTo>
                  <a:lnTo>
                    <a:pt x="54864" y="405892"/>
                  </a:lnTo>
                  <a:lnTo>
                    <a:pt x="58039" y="409956"/>
                  </a:lnTo>
                  <a:lnTo>
                    <a:pt x="66294" y="409956"/>
                  </a:lnTo>
                  <a:lnTo>
                    <a:pt x="70485" y="406908"/>
                  </a:lnTo>
                  <a:lnTo>
                    <a:pt x="70485" y="399415"/>
                  </a:lnTo>
                  <a:lnTo>
                    <a:pt x="80772" y="399415"/>
                  </a:lnTo>
                  <a:lnTo>
                    <a:pt x="88925" y="397751"/>
                  </a:lnTo>
                  <a:lnTo>
                    <a:pt x="95719" y="393204"/>
                  </a:lnTo>
                  <a:lnTo>
                    <a:pt x="100380" y="386461"/>
                  </a:lnTo>
                  <a:lnTo>
                    <a:pt x="100723" y="384810"/>
                  </a:lnTo>
                  <a:lnTo>
                    <a:pt x="102108" y="378206"/>
                  </a:lnTo>
                  <a:lnTo>
                    <a:pt x="102108" y="323850"/>
                  </a:lnTo>
                  <a:close/>
                </a:path>
                <a:path w="410210" h="495300">
                  <a:moveTo>
                    <a:pt x="164592" y="349250"/>
                  </a:moveTo>
                  <a:lnTo>
                    <a:pt x="149987" y="329057"/>
                  </a:lnTo>
                  <a:lnTo>
                    <a:pt x="149987" y="345186"/>
                  </a:lnTo>
                  <a:lnTo>
                    <a:pt x="149987" y="352679"/>
                  </a:lnTo>
                  <a:lnTo>
                    <a:pt x="147066" y="355727"/>
                  </a:lnTo>
                  <a:lnTo>
                    <a:pt x="139446" y="355727"/>
                  </a:lnTo>
                  <a:lnTo>
                    <a:pt x="136017" y="352679"/>
                  </a:lnTo>
                  <a:lnTo>
                    <a:pt x="136017" y="345186"/>
                  </a:lnTo>
                  <a:lnTo>
                    <a:pt x="139446" y="342138"/>
                  </a:lnTo>
                  <a:lnTo>
                    <a:pt x="147066" y="342138"/>
                  </a:lnTo>
                  <a:lnTo>
                    <a:pt x="149987" y="345186"/>
                  </a:lnTo>
                  <a:lnTo>
                    <a:pt x="149987" y="329057"/>
                  </a:lnTo>
                  <a:lnTo>
                    <a:pt x="121920" y="349250"/>
                  </a:lnTo>
                  <a:lnTo>
                    <a:pt x="123507" y="357428"/>
                  </a:lnTo>
                  <a:lnTo>
                    <a:pt x="127927" y="364134"/>
                  </a:lnTo>
                  <a:lnTo>
                    <a:pt x="134607" y="368668"/>
                  </a:lnTo>
                  <a:lnTo>
                    <a:pt x="143002" y="370332"/>
                  </a:lnTo>
                  <a:lnTo>
                    <a:pt x="151460" y="368668"/>
                  </a:lnTo>
                  <a:lnTo>
                    <a:pt x="158318" y="364134"/>
                  </a:lnTo>
                  <a:lnTo>
                    <a:pt x="162902" y="357428"/>
                  </a:lnTo>
                  <a:lnTo>
                    <a:pt x="163258" y="355727"/>
                  </a:lnTo>
                  <a:lnTo>
                    <a:pt x="164592" y="349250"/>
                  </a:lnTo>
                  <a:close/>
                </a:path>
                <a:path w="410210" h="495300">
                  <a:moveTo>
                    <a:pt x="167640" y="232156"/>
                  </a:moveTo>
                  <a:lnTo>
                    <a:pt x="164592" y="228600"/>
                  </a:lnTo>
                  <a:lnTo>
                    <a:pt x="91313" y="228600"/>
                  </a:lnTo>
                  <a:lnTo>
                    <a:pt x="87376" y="228600"/>
                  </a:lnTo>
                  <a:lnTo>
                    <a:pt x="83820" y="231648"/>
                  </a:lnTo>
                  <a:lnTo>
                    <a:pt x="83820" y="236220"/>
                  </a:lnTo>
                  <a:lnTo>
                    <a:pt x="84328" y="240792"/>
                  </a:lnTo>
                  <a:lnTo>
                    <a:pt x="87376" y="243840"/>
                  </a:lnTo>
                  <a:lnTo>
                    <a:pt x="164084" y="243840"/>
                  </a:lnTo>
                  <a:lnTo>
                    <a:pt x="167640" y="240792"/>
                  </a:lnTo>
                  <a:lnTo>
                    <a:pt x="167640" y="232156"/>
                  </a:lnTo>
                  <a:close/>
                </a:path>
                <a:path w="410210" h="495300">
                  <a:moveTo>
                    <a:pt x="167640" y="198501"/>
                  </a:moveTo>
                  <a:lnTo>
                    <a:pt x="164592" y="195072"/>
                  </a:lnTo>
                  <a:lnTo>
                    <a:pt x="91313" y="195072"/>
                  </a:lnTo>
                  <a:lnTo>
                    <a:pt x="87376" y="195072"/>
                  </a:lnTo>
                  <a:lnTo>
                    <a:pt x="83820" y="198501"/>
                  </a:lnTo>
                  <a:lnTo>
                    <a:pt x="83820" y="206883"/>
                  </a:lnTo>
                  <a:lnTo>
                    <a:pt x="87376" y="210312"/>
                  </a:lnTo>
                  <a:lnTo>
                    <a:pt x="164084" y="210312"/>
                  </a:lnTo>
                  <a:lnTo>
                    <a:pt x="167640" y="206883"/>
                  </a:lnTo>
                  <a:lnTo>
                    <a:pt x="167640" y="198501"/>
                  </a:lnTo>
                  <a:close/>
                </a:path>
                <a:path w="410210" h="495300">
                  <a:moveTo>
                    <a:pt x="167640" y="165100"/>
                  </a:moveTo>
                  <a:lnTo>
                    <a:pt x="164592" y="161544"/>
                  </a:lnTo>
                  <a:lnTo>
                    <a:pt x="91313" y="161544"/>
                  </a:lnTo>
                  <a:lnTo>
                    <a:pt x="87376" y="161544"/>
                  </a:lnTo>
                  <a:lnTo>
                    <a:pt x="83820" y="165100"/>
                  </a:lnTo>
                  <a:lnTo>
                    <a:pt x="83820" y="173736"/>
                  </a:lnTo>
                  <a:lnTo>
                    <a:pt x="87376" y="176784"/>
                  </a:lnTo>
                  <a:lnTo>
                    <a:pt x="164084" y="176784"/>
                  </a:lnTo>
                  <a:lnTo>
                    <a:pt x="167640" y="173736"/>
                  </a:lnTo>
                  <a:lnTo>
                    <a:pt x="167640" y="165100"/>
                  </a:lnTo>
                  <a:close/>
                </a:path>
                <a:path w="410210" h="495300">
                  <a:moveTo>
                    <a:pt x="167640" y="131064"/>
                  </a:moveTo>
                  <a:lnTo>
                    <a:pt x="164592" y="128016"/>
                  </a:lnTo>
                  <a:lnTo>
                    <a:pt x="91313" y="128016"/>
                  </a:lnTo>
                  <a:lnTo>
                    <a:pt x="87376" y="128016"/>
                  </a:lnTo>
                  <a:lnTo>
                    <a:pt x="83820" y="131064"/>
                  </a:lnTo>
                  <a:lnTo>
                    <a:pt x="83820" y="140208"/>
                  </a:lnTo>
                  <a:lnTo>
                    <a:pt x="87376" y="143256"/>
                  </a:lnTo>
                  <a:lnTo>
                    <a:pt x="164084" y="143256"/>
                  </a:lnTo>
                  <a:lnTo>
                    <a:pt x="167640" y="140208"/>
                  </a:lnTo>
                  <a:lnTo>
                    <a:pt x="167640" y="131064"/>
                  </a:lnTo>
                  <a:close/>
                </a:path>
                <a:path w="410210" h="495300">
                  <a:moveTo>
                    <a:pt x="167640" y="98552"/>
                  </a:moveTo>
                  <a:lnTo>
                    <a:pt x="164592" y="94488"/>
                  </a:lnTo>
                  <a:lnTo>
                    <a:pt x="91313" y="94488"/>
                  </a:lnTo>
                  <a:lnTo>
                    <a:pt x="87376" y="94488"/>
                  </a:lnTo>
                  <a:lnTo>
                    <a:pt x="83820" y="97536"/>
                  </a:lnTo>
                  <a:lnTo>
                    <a:pt x="83820" y="102108"/>
                  </a:lnTo>
                  <a:lnTo>
                    <a:pt x="84328" y="106680"/>
                  </a:lnTo>
                  <a:lnTo>
                    <a:pt x="87376" y="109728"/>
                  </a:lnTo>
                  <a:lnTo>
                    <a:pt x="164084" y="109728"/>
                  </a:lnTo>
                  <a:lnTo>
                    <a:pt x="167640" y="106680"/>
                  </a:lnTo>
                  <a:lnTo>
                    <a:pt x="167640" y="98552"/>
                  </a:lnTo>
                  <a:close/>
                </a:path>
                <a:path w="410210" h="495300">
                  <a:moveTo>
                    <a:pt x="198120" y="64516"/>
                  </a:moveTo>
                  <a:lnTo>
                    <a:pt x="193040" y="59436"/>
                  </a:lnTo>
                  <a:lnTo>
                    <a:pt x="67056" y="59436"/>
                  </a:lnTo>
                  <a:lnTo>
                    <a:pt x="61468" y="59436"/>
                  </a:lnTo>
                  <a:lnTo>
                    <a:pt x="56388" y="64516"/>
                  </a:lnTo>
                  <a:lnTo>
                    <a:pt x="56388" y="275336"/>
                  </a:lnTo>
                  <a:lnTo>
                    <a:pt x="61468" y="280416"/>
                  </a:lnTo>
                  <a:lnTo>
                    <a:pt x="90170" y="280416"/>
                  </a:lnTo>
                  <a:lnTo>
                    <a:pt x="94234" y="277368"/>
                  </a:lnTo>
                  <a:lnTo>
                    <a:pt x="94234" y="268732"/>
                  </a:lnTo>
                  <a:lnTo>
                    <a:pt x="91186" y="265303"/>
                  </a:lnTo>
                  <a:lnTo>
                    <a:pt x="70993" y="265303"/>
                  </a:lnTo>
                  <a:lnTo>
                    <a:pt x="70993" y="73152"/>
                  </a:lnTo>
                  <a:lnTo>
                    <a:pt x="183515" y="73152"/>
                  </a:lnTo>
                  <a:lnTo>
                    <a:pt x="183515" y="265303"/>
                  </a:lnTo>
                  <a:lnTo>
                    <a:pt x="113919" y="265303"/>
                  </a:lnTo>
                  <a:lnTo>
                    <a:pt x="109855" y="268732"/>
                  </a:lnTo>
                  <a:lnTo>
                    <a:pt x="109855" y="277368"/>
                  </a:lnTo>
                  <a:lnTo>
                    <a:pt x="112903" y="280416"/>
                  </a:lnTo>
                  <a:lnTo>
                    <a:pt x="193040" y="280416"/>
                  </a:lnTo>
                  <a:lnTo>
                    <a:pt x="198120" y="275336"/>
                  </a:lnTo>
                  <a:lnTo>
                    <a:pt x="198120" y="64516"/>
                  </a:lnTo>
                  <a:close/>
                </a:path>
                <a:path w="410210" h="495300">
                  <a:moveTo>
                    <a:pt x="353568" y="64516"/>
                  </a:moveTo>
                  <a:lnTo>
                    <a:pt x="348488" y="59436"/>
                  </a:lnTo>
                  <a:lnTo>
                    <a:pt x="338963" y="59436"/>
                  </a:lnTo>
                  <a:lnTo>
                    <a:pt x="338963" y="74168"/>
                  </a:lnTo>
                  <a:lnTo>
                    <a:pt x="338963" y="117602"/>
                  </a:lnTo>
                  <a:lnTo>
                    <a:pt x="338963" y="371094"/>
                  </a:lnTo>
                  <a:lnTo>
                    <a:pt x="334010" y="359117"/>
                  </a:lnTo>
                  <a:lnTo>
                    <a:pt x="334010" y="398399"/>
                  </a:lnTo>
                  <a:lnTo>
                    <a:pt x="320929" y="403987"/>
                  </a:lnTo>
                  <a:lnTo>
                    <a:pt x="306324" y="369506"/>
                  </a:lnTo>
                  <a:lnTo>
                    <a:pt x="306324" y="406019"/>
                  </a:lnTo>
                  <a:lnTo>
                    <a:pt x="285750" y="406019"/>
                  </a:lnTo>
                  <a:lnTo>
                    <a:pt x="285750" y="355981"/>
                  </a:lnTo>
                  <a:lnTo>
                    <a:pt x="306324" y="406019"/>
                  </a:lnTo>
                  <a:lnTo>
                    <a:pt x="306324" y="369506"/>
                  </a:lnTo>
                  <a:lnTo>
                    <a:pt x="300596" y="355981"/>
                  </a:lnTo>
                  <a:lnTo>
                    <a:pt x="298018" y="349885"/>
                  </a:lnTo>
                  <a:lnTo>
                    <a:pt x="292481" y="336804"/>
                  </a:lnTo>
                  <a:lnTo>
                    <a:pt x="289687" y="330200"/>
                  </a:lnTo>
                  <a:lnTo>
                    <a:pt x="303276" y="324612"/>
                  </a:lnTo>
                  <a:lnTo>
                    <a:pt x="334010" y="398399"/>
                  </a:lnTo>
                  <a:lnTo>
                    <a:pt x="334010" y="359117"/>
                  </a:lnTo>
                  <a:lnTo>
                    <a:pt x="319747" y="324612"/>
                  </a:lnTo>
                  <a:lnTo>
                    <a:pt x="316865" y="317627"/>
                  </a:lnTo>
                  <a:lnTo>
                    <a:pt x="315849" y="314579"/>
                  </a:lnTo>
                  <a:lnTo>
                    <a:pt x="312293" y="311531"/>
                  </a:lnTo>
                  <a:lnTo>
                    <a:pt x="309372" y="310007"/>
                  </a:lnTo>
                  <a:lnTo>
                    <a:pt x="307848" y="309245"/>
                  </a:lnTo>
                  <a:lnTo>
                    <a:pt x="306070" y="308864"/>
                  </a:lnTo>
                  <a:lnTo>
                    <a:pt x="302387" y="308864"/>
                  </a:lnTo>
                  <a:lnTo>
                    <a:pt x="300482" y="309245"/>
                  </a:lnTo>
                  <a:lnTo>
                    <a:pt x="284226" y="316611"/>
                  </a:lnTo>
                  <a:lnTo>
                    <a:pt x="280670" y="317627"/>
                  </a:lnTo>
                  <a:lnTo>
                    <a:pt x="278257" y="320548"/>
                  </a:lnTo>
                  <a:lnTo>
                    <a:pt x="276733" y="324104"/>
                  </a:lnTo>
                  <a:lnTo>
                    <a:pt x="275717" y="327152"/>
                  </a:lnTo>
                  <a:lnTo>
                    <a:pt x="275717" y="330708"/>
                  </a:lnTo>
                  <a:lnTo>
                    <a:pt x="277241" y="336804"/>
                  </a:lnTo>
                  <a:lnTo>
                    <a:pt x="275717" y="335788"/>
                  </a:lnTo>
                  <a:lnTo>
                    <a:pt x="273685" y="335280"/>
                  </a:lnTo>
                  <a:lnTo>
                    <a:pt x="271145" y="335280"/>
                  </a:lnTo>
                  <a:lnTo>
                    <a:pt x="271145" y="349885"/>
                  </a:lnTo>
                  <a:lnTo>
                    <a:pt x="271145" y="406019"/>
                  </a:lnTo>
                  <a:lnTo>
                    <a:pt x="256667" y="406019"/>
                  </a:lnTo>
                  <a:lnTo>
                    <a:pt x="256667" y="349885"/>
                  </a:lnTo>
                  <a:lnTo>
                    <a:pt x="271145" y="349885"/>
                  </a:lnTo>
                  <a:lnTo>
                    <a:pt x="271145" y="335280"/>
                  </a:lnTo>
                  <a:lnTo>
                    <a:pt x="256667" y="335280"/>
                  </a:lnTo>
                  <a:lnTo>
                    <a:pt x="256667" y="312039"/>
                  </a:lnTo>
                  <a:lnTo>
                    <a:pt x="256667" y="302895"/>
                  </a:lnTo>
                  <a:lnTo>
                    <a:pt x="250571" y="296926"/>
                  </a:lnTo>
                  <a:lnTo>
                    <a:pt x="242062" y="296926"/>
                  </a:lnTo>
                  <a:lnTo>
                    <a:pt x="242062" y="312039"/>
                  </a:lnTo>
                  <a:lnTo>
                    <a:pt x="242062" y="406019"/>
                  </a:lnTo>
                  <a:lnTo>
                    <a:pt x="227965" y="406019"/>
                  </a:lnTo>
                  <a:lnTo>
                    <a:pt x="227965" y="312039"/>
                  </a:lnTo>
                  <a:lnTo>
                    <a:pt x="242062" y="312039"/>
                  </a:lnTo>
                  <a:lnTo>
                    <a:pt x="242062" y="296926"/>
                  </a:lnTo>
                  <a:lnTo>
                    <a:pt x="227965" y="296926"/>
                  </a:lnTo>
                  <a:lnTo>
                    <a:pt x="227965" y="271145"/>
                  </a:lnTo>
                  <a:lnTo>
                    <a:pt x="338963" y="271145"/>
                  </a:lnTo>
                  <a:lnTo>
                    <a:pt x="338963" y="256413"/>
                  </a:lnTo>
                  <a:lnTo>
                    <a:pt x="227965" y="256413"/>
                  </a:lnTo>
                  <a:lnTo>
                    <a:pt x="227965" y="241808"/>
                  </a:lnTo>
                  <a:lnTo>
                    <a:pt x="338963" y="241808"/>
                  </a:lnTo>
                  <a:lnTo>
                    <a:pt x="338963" y="227203"/>
                  </a:lnTo>
                  <a:lnTo>
                    <a:pt x="314325" y="227203"/>
                  </a:lnTo>
                  <a:lnTo>
                    <a:pt x="314325" y="165989"/>
                  </a:lnTo>
                  <a:lnTo>
                    <a:pt x="314325" y="163068"/>
                  </a:lnTo>
                  <a:lnTo>
                    <a:pt x="314325" y="132715"/>
                  </a:lnTo>
                  <a:lnTo>
                    <a:pt x="338963" y="132715"/>
                  </a:lnTo>
                  <a:lnTo>
                    <a:pt x="338963" y="117602"/>
                  </a:lnTo>
                  <a:lnTo>
                    <a:pt x="306324" y="117602"/>
                  </a:lnTo>
                  <a:lnTo>
                    <a:pt x="299847" y="123571"/>
                  </a:lnTo>
                  <a:lnTo>
                    <a:pt x="299847" y="151384"/>
                  </a:lnTo>
                  <a:lnTo>
                    <a:pt x="299847" y="165989"/>
                  </a:lnTo>
                  <a:lnTo>
                    <a:pt x="299847" y="227203"/>
                  </a:lnTo>
                  <a:lnTo>
                    <a:pt x="285750" y="227203"/>
                  </a:lnTo>
                  <a:lnTo>
                    <a:pt x="285750" y="176657"/>
                  </a:lnTo>
                  <a:lnTo>
                    <a:pt x="285750" y="165989"/>
                  </a:lnTo>
                  <a:lnTo>
                    <a:pt x="299847" y="165989"/>
                  </a:lnTo>
                  <a:lnTo>
                    <a:pt x="299847" y="151384"/>
                  </a:lnTo>
                  <a:lnTo>
                    <a:pt x="278638" y="151384"/>
                  </a:lnTo>
                  <a:lnTo>
                    <a:pt x="273177" y="156464"/>
                  </a:lnTo>
                  <a:lnTo>
                    <a:pt x="271653" y="163068"/>
                  </a:lnTo>
                  <a:lnTo>
                    <a:pt x="271145" y="163068"/>
                  </a:lnTo>
                  <a:lnTo>
                    <a:pt x="271145" y="176657"/>
                  </a:lnTo>
                  <a:lnTo>
                    <a:pt x="271145" y="227203"/>
                  </a:lnTo>
                  <a:lnTo>
                    <a:pt x="256667" y="227203"/>
                  </a:lnTo>
                  <a:lnTo>
                    <a:pt x="256667" y="176657"/>
                  </a:lnTo>
                  <a:lnTo>
                    <a:pt x="271145" y="176657"/>
                  </a:lnTo>
                  <a:lnTo>
                    <a:pt x="271145" y="163068"/>
                  </a:lnTo>
                  <a:lnTo>
                    <a:pt x="256667" y="163068"/>
                  </a:lnTo>
                  <a:lnTo>
                    <a:pt x="256667" y="133223"/>
                  </a:lnTo>
                  <a:lnTo>
                    <a:pt x="256667" y="125095"/>
                  </a:lnTo>
                  <a:lnTo>
                    <a:pt x="250571" y="118618"/>
                  </a:lnTo>
                  <a:lnTo>
                    <a:pt x="242062" y="118618"/>
                  </a:lnTo>
                  <a:lnTo>
                    <a:pt x="242062" y="133223"/>
                  </a:lnTo>
                  <a:lnTo>
                    <a:pt x="242062" y="227203"/>
                  </a:lnTo>
                  <a:lnTo>
                    <a:pt x="227965" y="227203"/>
                  </a:lnTo>
                  <a:lnTo>
                    <a:pt x="227965" y="133223"/>
                  </a:lnTo>
                  <a:lnTo>
                    <a:pt x="242062" y="133223"/>
                  </a:lnTo>
                  <a:lnTo>
                    <a:pt x="242062" y="118618"/>
                  </a:lnTo>
                  <a:lnTo>
                    <a:pt x="227965" y="118618"/>
                  </a:lnTo>
                  <a:lnTo>
                    <a:pt x="227965" y="74168"/>
                  </a:lnTo>
                  <a:lnTo>
                    <a:pt x="338963" y="74168"/>
                  </a:lnTo>
                  <a:lnTo>
                    <a:pt x="338963" y="59436"/>
                  </a:lnTo>
                  <a:lnTo>
                    <a:pt x="218440" y="59436"/>
                  </a:lnTo>
                  <a:lnTo>
                    <a:pt x="213360" y="64516"/>
                  </a:lnTo>
                  <a:lnTo>
                    <a:pt x="213360" y="415544"/>
                  </a:lnTo>
                  <a:lnTo>
                    <a:pt x="218440" y="420624"/>
                  </a:lnTo>
                  <a:lnTo>
                    <a:pt x="348488" y="420624"/>
                  </a:lnTo>
                  <a:lnTo>
                    <a:pt x="353568" y="415544"/>
                  </a:lnTo>
                  <a:lnTo>
                    <a:pt x="353568" y="406019"/>
                  </a:lnTo>
                  <a:lnTo>
                    <a:pt x="353568" y="403987"/>
                  </a:lnTo>
                  <a:lnTo>
                    <a:pt x="353568" y="74168"/>
                  </a:lnTo>
                  <a:lnTo>
                    <a:pt x="353568" y="64516"/>
                  </a:lnTo>
                  <a:close/>
                </a:path>
                <a:path w="410210" h="495300">
                  <a:moveTo>
                    <a:pt x="409956" y="455930"/>
                  </a:moveTo>
                  <a:lnTo>
                    <a:pt x="407974" y="447459"/>
                  </a:lnTo>
                  <a:lnTo>
                    <a:pt x="403225" y="440690"/>
                  </a:lnTo>
                  <a:lnTo>
                    <a:pt x="396265" y="436219"/>
                  </a:lnTo>
                  <a:lnTo>
                    <a:pt x="395351" y="436054"/>
                  </a:lnTo>
                  <a:lnTo>
                    <a:pt x="395351" y="452374"/>
                  </a:lnTo>
                  <a:lnTo>
                    <a:pt x="395351" y="480695"/>
                  </a:lnTo>
                  <a:lnTo>
                    <a:pt x="14097" y="480695"/>
                  </a:lnTo>
                  <a:lnTo>
                    <a:pt x="14097" y="452374"/>
                  </a:lnTo>
                  <a:lnTo>
                    <a:pt x="17653" y="448818"/>
                  </a:lnTo>
                  <a:lnTo>
                    <a:pt x="280162" y="448818"/>
                  </a:lnTo>
                  <a:lnTo>
                    <a:pt x="283718" y="445770"/>
                  </a:lnTo>
                  <a:lnTo>
                    <a:pt x="283718" y="436626"/>
                  </a:lnTo>
                  <a:lnTo>
                    <a:pt x="280670" y="433578"/>
                  </a:lnTo>
                  <a:lnTo>
                    <a:pt x="41402" y="433578"/>
                  </a:lnTo>
                  <a:lnTo>
                    <a:pt x="41402" y="43561"/>
                  </a:lnTo>
                  <a:lnTo>
                    <a:pt x="311531" y="43561"/>
                  </a:lnTo>
                  <a:lnTo>
                    <a:pt x="315595" y="40513"/>
                  </a:lnTo>
                  <a:lnTo>
                    <a:pt x="315595" y="31369"/>
                  </a:lnTo>
                  <a:lnTo>
                    <a:pt x="312039" y="28321"/>
                  </a:lnTo>
                  <a:lnTo>
                    <a:pt x="30734" y="28321"/>
                  </a:lnTo>
                  <a:lnTo>
                    <a:pt x="29337" y="26797"/>
                  </a:lnTo>
                  <a:lnTo>
                    <a:pt x="29337" y="14224"/>
                  </a:lnTo>
                  <a:lnTo>
                    <a:pt x="30734" y="13208"/>
                  </a:lnTo>
                  <a:lnTo>
                    <a:pt x="379730" y="13208"/>
                  </a:lnTo>
                  <a:lnTo>
                    <a:pt x="380619" y="14224"/>
                  </a:lnTo>
                  <a:lnTo>
                    <a:pt x="380619" y="26797"/>
                  </a:lnTo>
                  <a:lnTo>
                    <a:pt x="379730" y="28321"/>
                  </a:lnTo>
                  <a:lnTo>
                    <a:pt x="334772" y="28321"/>
                  </a:lnTo>
                  <a:lnTo>
                    <a:pt x="331216" y="31369"/>
                  </a:lnTo>
                  <a:lnTo>
                    <a:pt x="331216" y="40513"/>
                  </a:lnTo>
                  <a:lnTo>
                    <a:pt x="334264" y="43561"/>
                  </a:lnTo>
                  <a:lnTo>
                    <a:pt x="367538" y="43561"/>
                  </a:lnTo>
                  <a:lnTo>
                    <a:pt x="367538" y="433578"/>
                  </a:lnTo>
                  <a:lnTo>
                    <a:pt x="303911" y="433578"/>
                  </a:lnTo>
                  <a:lnTo>
                    <a:pt x="300355" y="436626"/>
                  </a:lnTo>
                  <a:lnTo>
                    <a:pt x="300355" y="445770"/>
                  </a:lnTo>
                  <a:lnTo>
                    <a:pt x="303403" y="448818"/>
                  </a:lnTo>
                  <a:lnTo>
                    <a:pt x="392303" y="448818"/>
                  </a:lnTo>
                  <a:lnTo>
                    <a:pt x="395351" y="452374"/>
                  </a:lnTo>
                  <a:lnTo>
                    <a:pt x="395351" y="436054"/>
                  </a:lnTo>
                  <a:lnTo>
                    <a:pt x="387731" y="434594"/>
                  </a:lnTo>
                  <a:lnTo>
                    <a:pt x="381635" y="434594"/>
                  </a:lnTo>
                  <a:lnTo>
                    <a:pt x="381635" y="43561"/>
                  </a:lnTo>
                  <a:lnTo>
                    <a:pt x="389255" y="41529"/>
                  </a:lnTo>
                  <a:lnTo>
                    <a:pt x="394843" y="34417"/>
                  </a:lnTo>
                  <a:lnTo>
                    <a:pt x="394843" y="13208"/>
                  </a:lnTo>
                  <a:lnTo>
                    <a:pt x="394843" y="7620"/>
                  </a:lnTo>
                  <a:lnTo>
                    <a:pt x="387223" y="0"/>
                  </a:lnTo>
                  <a:lnTo>
                    <a:pt x="21717" y="0"/>
                  </a:lnTo>
                  <a:lnTo>
                    <a:pt x="14097" y="7620"/>
                  </a:lnTo>
                  <a:lnTo>
                    <a:pt x="14097" y="34417"/>
                  </a:lnTo>
                  <a:lnTo>
                    <a:pt x="19177" y="41529"/>
                  </a:lnTo>
                  <a:lnTo>
                    <a:pt x="26289" y="43561"/>
                  </a:lnTo>
                  <a:lnTo>
                    <a:pt x="26289" y="434594"/>
                  </a:lnTo>
                  <a:lnTo>
                    <a:pt x="21209" y="434594"/>
                  </a:lnTo>
                  <a:lnTo>
                    <a:pt x="12750" y="436219"/>
                  </a:lnTo>
                  <a:lnTo>
                    <a:pt x="6032" y="440690"/>
                  </a:lnTo>
                  <a:lnTo>
                    <a:pt x="1587" y="447459"/>
                  </a:lnTo>
                  <a:lnTo>
                    <a:pt x="0" y="455930"/>
                  </a:lnTo>
                  <a:lnTo>
                    <a:pt x="0" y="491236"/>
                  </a:lnTo>
                  <a:lnTo>
                    <a:pt x="3048" y="495300"/>
                  </a:lnTo>
                  <a:lnTo>
                    <a:pt x="406400" y="495300"/>
                  </a:lnTo>
                  <a:lnTo>
                    <a:pt x="409956" y="491744"/>
                  </a:lnTo>
                  <a:lnTo>
                    <a:pt x="409956" y="480695"/>
                  </a:lnTo>
                  <a:lnTo>
                    <a:pt x="409956" y="455930"/>
                  </a:lnTo>
                  <a:close/>
                </a:path>
              </a:pathLst>
            </a:custGeom>
            <a:solidFill>
              <a:srgbClr val="094BB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3439" y="1711960"/>
              <a:ext cx="455168" cy="48260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5700" y="1739138"/>
              <a:ext cx="484632" cy="48132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1019" y="1783334"/>
              <a:ext cx="496824" cy="41275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0468356" y="1746503"/>
              <a:ext cx="414655" cy="413384"/>
            </a:xfrm>
            <a:custGeom>
              <a:avLst/>
              <a:gdLst/>
              <a:ahLst/>
              <a:cxnLst/>
              <a:rect l="l" t="t" r="r" b="b"/>
              <a:pathLst>
                <a:path w="414654" h="413385">
                  <a:moveTo>
                    <a:pt x="190500" y="299085"/>
                  </a:moveTo>
                  <a:lnTo>
                    <a:pt x="187198" y="295656"/>
                  </a:lnTo>
                  <a:lnTo>
                    <a:pt x="183007" y="295656"/>
                  </a:lnTo>
                  <a:lnTo>
                    <a:pt x="176403" y="295656"/>
                  </a:lnTo>
                  <a:lnTo>
                    <a:pt x="172212" y="304165"/>
                  </a:lnTo>
                  <a:lnTo>
                    <a:pt x="177165" y="308356"/>
                  </a:lnTo>
                  <a:lnTo>
                    <a:pt x="178816" y="310134"/>
                  </a:lnTo>
                  <a:lnTo>
                    <a:pt x="180848" y="310896"/>
                  </a:lnTo>
                  <a:lnTo>
                    <a:pt x="186817" y="310896"/>
                  </a:lnTo>
                  <a:lnTo>
                    <a:pt x="190500" y="307848"/>
                  </a:lnTo>
                  <a:lnTo>
                    <a:pt x="190500" y="299085"/>
                  </a:lnTo>
                  <a:close/>
                </a:path>
                <a:path w="414654" h="413385">
                  <a:moveTo>
                    <a:pt x="353974" y="57150"/>
                  </a:moveTo>
                  <a:lnTo>
                    <a:pt x="351993" y="51396"/>
                  </a:lnTo>
                  <a:lnTo>
                    <a:pt x="346075" y="48768"/>
                  </a:lnTo>
                  <a:lnTo>
                    <a:pt x="321437" y="48768"/>
                  </a:lnTo>
                  <a:lnTo>
                    <a:pt x="315506" y="51396"/>
                  </a:lnTo>
                  <a:lnTo>
                    <a:pt x="313524" y="57162"/>
                  </a:lnTo>
                  <a:lnTo>
                    <a:pt x="315506" y="62915"/>
                  </a:lnTo>
                  <a:lnTo>
                    <a:pt x="321437" y="65532"/>
                  </a:lnTo>
                  <a:lnTo>
                    <a:pt x="346075" y="65532"/>
                  </a:lnTo>
                  <a:lnTo>
                    <a:pt x="351993" y="62915"/>
                  </a:lnTo>
                  <a:lnTo>
                    <a:pt x="353974" y="57150"/>
                  </a:lnTo>
                  <a:close/>
                </a:path>
                <a:path w="414654" h="413385">
                  <a:moveTo>
                    <a:pt x="414528" y="32385"/>
                  </a:moveTo>
                  <a:lnTo>
                    <a:pt x="412000" y="20078"/>
                  </a:lnTo>
                  <a:lnTo>
                    <a:pt x="411911" y="19621"/>
                  </a:lnTo>
                  <a:lnTo>
                    <a:pt x="409867" y="16637"/>
                  </a:lnTo>
                  <a:lnTo>
                    <a:pt x="404837" y="9334"/>
                  </a:lnTo>
                  <a:lnTo>
                    <a:pt x="398653" y="5245"/>
                  </a:lnTo>
                  <a:lnTo>
                    <a:pt x="398653" y="32385"/>
                  </a:lnTo>
                  <a:lnTo>
                    <a:pt x="398653" y="198120"/>
                  </a:lnTo>
                  <a:lnTo>
                    <a:pt x="398653" y="214884"/>
                  </a:lnTo>
                  <a:lnTo>
                    <a:pt x="398653" y="239395"/>
                  </a:lnTo>
                  <a:lnTo>
                    <a:pt x="390779" y="246380"/>
                  </a:lnTo>
                  <a:lnTo>
                    <a:pt x="382016" y="246380"/>
                  </a:lnTo>
                  <a:lnTo>
                    <a:pt x="382016" y="247269"/>
                  </a:lnTo>
                  <a:lnTo>
                    <a:pt x="349377" y="247269"/>
                  </a:lnTo>
                  <a:lnTo>
                    <a:pt x="349377" y="263017"/>
                  </a:lnTo>
                  <a:lnTo>
                    <a:pt x="349377" y="295529"/>
                  </a:lnTo>
                  <a:lnTo>
                    <a:pt x="218313" y="295529"/>
                  </a:lnTo>
                  <a:lnTo>
                    <a:pt x="212166" y="298259"/>
                  </a:lnTo>
                  <a:lnTo>
                    <a:pt x="212407" y="298259"/>
                  </a:lnTo>
                  <a:lnTo>
                    <a:pt x="210604" y="303517"/>
                  </a:lnTo>
                  <a:lnTo>
                    <a:pt x="210489" y="303847"/>
                  </a:lnTo>
                  <a:lnTo>
                    <a:pt x="212445" y="309575"/>
                  </a:lnTo>
                  <a:lnTo>
                    <a:pt x="218313" y="312166"/>
                  </a:lnTo>
                  <a:lnTo>
                    <a:pt x="349377" y="312166"/>
                  </a:lnTo>
                  <a:lnTo>
                    <a:pt x="349377" y="340233"/>
                  </a:lnTo>
                  <a:lnTo>
                    <a:pt x="345821" y="343662"/>
                  </a:lnTo>
                  <a:lnTo>
                    <a:pt x="223520" y="343662"/>
                  </a:lnTo>
                  <a:lnTo>
                    <a:pt x="223520" y="360426"/>
                  </a:lnTo>
                  <a:lnTo>
                    <a:pt x="223520" y="397256"/>
                  </a:lnTo>
                  <a:lnTo>
                    <a:pt x="142621" y="397256"/>
                  </a:lnTo>
                  <a:lnTo>
                    <a:pt x="142621" y="360426"/>
                  </a:lnTo>
                  <a:lnTo>
                    <a:pt x="223520" y="360426"/>
                  </a:lnTo>
                  <a:lnTo>
                    <a:pt x="223520" y="343662"/>
                  </a:lnTo>
                  <a:lnTo>
                    <a:pt x="19304" y="343662"/>
                  </a:lnTo>
                  <a:lnTo>
                    <a:pt x="15875" y="340233"/>
                  </a:lnTo>
                  <a:lnTo>
                    <a:pt x="15875" y="312166"/>
                  </a:lnTo>
                  <a:lnTo>
                    <a:pt x="146050" y="312166"/>
                  </a:lnTo>
                  <a:lnTo>
                    <a:pt x="151549" y="308952"/>
                  </a:lnTo>
                  <a:lnTo>
                    <a:pt x="153263" y="303847"/>
                  </a:lnTo>
                  <a:lnTo>
                    <a:pt x="153377" y="303517"/>
                  </a:lnTo>
                  <a:lnTo>
                    <a:pt x="151549" y="298259"/>
                  </a:lnTo>
                  <a:lnTo>
                    <a:pt x="146050" y="295529"/>
                  </a:lnTo>
                  <a:lnTo>
                    <a:pt x="16764" y="295529"/>
                  </a:lnTo>
                  <a:lnTo>
                    <a:pt x="16764" y="92964"/>
                  </a:lnTo>
                  <a:lnTo>
                    <a:pt x="20193" y="89408"/>
                  </a:lnTo>
                  <a:lnTo>
                    <a:pt x="252603" y="89408"/>
                  </a:lnTo>
                  <a:lnTo>
                    <a:pt x="252603" y="230632"/>
                  </a:lnTo>
                  <a:lnTo>
                    <a:pt x="255206" y="242963"/>
                  </a:lnTo>
                  <a:lnTo>
                    <a:pt x="262280" y="253072"/>
                  </a:lnTo>
                  <a:lnTo>
                    <a:pt x="272630" y="260057"/>
                  </a:lnTo>
                  <a:lnTo>
                    <a:pt x="285115" y="263017"/>
                  </a:lnTo>
                  <a:lnTo>
                    <a:pt x="349377" y="263017"/>
                  </a:lnTo>
                  <a:lnTo>
                    <a:pt x="349377" y="247269"/>
                  </a:lnTo>
                  <a:lnTo>
                    <a:pt x="276352" y="247269"/>
                  </a:lnTo>
                  <a:lnTo>
                    <a:pt x="268478" y="240284"/>
                  </a:lnTo>
                  <a:lnTo>
                    <a:pt x="268478" y="214884"/>
                  </a:lnTo>
                  <a:lnTo>
                    <a:pt x="398653" y="214884"/>
                  </a:lnTo>
                  <a:lnTo>
                    <a:pt x="398653" y="198120"/>
                  </a:lnTo>
                  <a:lnTo>
                    <a:pt x="268478" y="198120"/>
                  </a:lnTo>
                  <a:lnTo>
                    <a:pt x="268478" y="89408"/>
                  </a:lnTo>
                  <a:lnTo>
                    <a:pt x="268478" y="23749"/>
                  </a:lnTo>
                  <a:lnTo>
                    <a:pt x="276352" y="16637"/>
                  </a:lnTo>
                  <a:lnTo>
                    <a:pt x="390779" y="16637"/>
                  </a:lnTo>
                  <a:lnTo>
                    <a:pt x="397764" y="23749"/>
                  </a:lnTo>
                  <a:lnTo>
                    <a:pt x="398653" y="32385"/>
                  </a:lnTo>
                  <a:lnTo>
                    <a:pt x="398653" y="5245"/>
                  </a:lnTo>
                  <a:lnTo>
                    <a:pt x="394487" y="2489"/>
                  </a:lnTo>
                  <a:lnTo>
                    <a:pt x="382016" y="0"/>
                  </a:lnTo>
                  <a:lnTo>
                    <a:pt x="382016" y="889"/>
                  </a:lnTo>
                  <a:lnTo>
                    <a:pt x="285115" y="889"/>
                  </a:lnTo>
                  <a:lnTo>
                    <a:pt x="272630" y="3352"/>
                  </a:lnTo>
                  <a:lnTo>
                    <a:pt x="262280" y="10071"/>
                  </a:lnTo>
                  <a:lnTo>
                    <a:pt x="255206" y="20078"/>
                  </a:lnTo>
                  <a:lnTo>
                    <a:pt x="252603" y="32385"/>
                  </a:lnTo>
                  <a:lnTo>
                    <a:pt x="252603" y="72771"/>
                  </a:lnTo>
                  <a:lnTo>
                    <a:pt x="24638" y="72771"/>
                  </a:lnTo>
                  <a:lnTo>
                    <a:pt x="14833" y="74764"/>
                  </a:lnTo>
                  <a:lnTo>
                    <a:pt x="7023" y="80124"/>
                  </a:lnTo>
                  <a:lnTo>
                    <a:pt x="1866" y="87934"/>
                  </a:lnTo>
                  <a:lnTo>
                    <a:pt x="0" y="97282"/>
                  </a:lnTo>
                  <a:lnTo>
                    <a:pt x="0" y="335788"/>
                  </a:lnTo>
                  <a:lnTo>
                    <a:pt x="1866" y="345211"/>
                  </a:lnTo>
                  <a:lnTo>
                    <a:pt x="7023" y="353060"/>
                  </a:lnTo>
                  <a:lnTo>
                    <a:pt x="14833" y="358444"/>
                  </a:lnTo>
                  <a:lnTo>
                    <a:pt x="24638" y="360426"/>
                  </a:lnTo>
                  <a:lnTo>
                    <a:pt x="125857" y="360426"/>
                  </a:lnTo>
                  <a:lnTo>
                    <a:pt x="125857" y="397256"/>
                  </a:lnTo>
                  <a:lnTo>
                    <a:pt x="81026" y="397256"/>
                  </a:lnTo>
                  <a:lnTo>
                    <a:pt x="77470" y="400685"/>
                  </a:lnTo>
                  <a:lnTo>
                    <a:pt x="77470" y="409448"/>
                  </a:lnTo>
                  <a:lnTo>
                    <a:pt x="81026" y="413004"/>
                  </a:lnTo>
                  <a:lnTo>
                    <a:pt x="284226" y="413004"/>
                  </a:lnTo>
                  <a:lnTo>
                    <a:pt x="287782" y="409448"/>
                  </a:lnTo>
                  <a:lnTo>
                    <a:pt x="287782" y="400685"/>
                  </a:lnTo>
                  <a:lnTo>
                    <a:pt x="284226" y="397256"/>
                  </a:lnTo>
                  <a:lnTo>
                    <a:pt x="239395" y="397256"/>
                  </a:lnTo>
                  <a:lnTo>
                    <a:pt x="239395" y="360426"/>
                  </a:lnTo>
                  <a:lnTo>
                    <a:pt x="341503" y="360426"/>
                  </a:lnTo>
                  <a:lnTo>
                    <a:pt x="350901" y="358444"/>
                  </a:lnTo>
                  <a:lnTo>
                    <a:pt x="358660" y="353060"/>
                  </a:lnTo>
                  <a:lnTo>
                    <a:pt x="363766" y="345211"/>
                  </a:lnTo>
                  <a:lnTo>
                    <a:pt x="364007" y="343662"/>
                  </a:lnTo>
                  <a:lnTo>
                    <a:pt x="365252" y="335788"/>
                  </a:lnTo>
                  <a:lnTo>
                    <a:pt x="365252" y="263017"/>
                  </a:lnTo>
                  <a:lnTo>
                    <a:pt x="382016" y="263017"/>
                  </a:lnTo>
                  <a:lnTo>
                    <a:pt x="394487" y="260565"/>
                  </a:lnTo>
                  <a:lnTo>
                    <a:pt x="404837" y="253847"/>
                  </a:lnTo>
                  <a:lnTo>
                    <a:pt x="409486" y="247269"/>
                  </a:lnTo>
                  <a:lnTo>
                    <a:pt x="411911" y="243840"/>
                  </a:lnTo>
                  <a:lnTo>
                    <a:pt x="414528" y="231521"/>
                  </a:lnTo>
                  <a:lnTo>
                    <a:pt x="414528" y="214884"/>
                  </a:lnTo>
                  <a:lnTo>
                    <a:pt x="414528" y="198120"/>
                  </a:lnTo>
                  <a:lnTo>
                    <a:pt x="414528" y="32385"/>
                  </a:lnTo>
                  <a:close/>
                </a:path>
              </a:pathLst>
            </a:custGeom>
            <a:solidFill>
              <a:srgbClr val="094BB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54951" y="5804916"/>
              <a:ext cx="640079" cy="77724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37604" y="4721352"/>
              <a:ext cx="990600" cy="1097280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96915" y="0"/>
            <a:ext cx="1025652" cy="1051560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847898" y="4308729"/>
            <a:ext cx="1055716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kern="0" spc="-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Календарь</a:t>
            </a:r>
            <a:r>
              <a:rPr b="1" kern="0" spc="-8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b="1" kern="0" spc="-3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образовательных </a:t>
            </a:r>
            <a:r>
              <a:rPr b="1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событий</a:t>
            </a:r>
            <a:r>
              <a:rPr b="1" kern="0" spc="-9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b="1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</a:t>
            </a:r>
            <a:r>
              <a:rPr b="1" kern="0" spc="-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b="1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памятных</a:t>
            </a:r>
            <a:r>
              <a:rPr b="1" kern="0" spc="-2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b="1" kern="0" spc="-3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дат</a:t>
            </a:r>
            <a:r>
              <a:rPr b="1" kern="0" spc="-8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b="1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на</a:t>
            </a:r>
            <a:r>
              <a:rPr b="1" kern="0" spc="-4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b="1" kern="0" spc="70" dirty="0">
                <a:solidFill>
                  <a:srgbClr val="001F5F"/>
                </a:solidFill>
                <a:latin typeface="Georgia" pitchFamily="18" charset="0"/>
                <a:cs typeface="Arial MT"/>
              </a:rPr>
              <a:t>2026</a:t>
            </a:r>
            <a:r>
              <a:rPr b="1" kern="0" spc="7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–</a:t>
            </a:r>
            <a:r>
              <a:rPr b="1" kern="0" dirty="0">
                <a:solidFill>
                  <a:srgbClr val="001F5F"/>
                </a:solidFill>
                <a:latin typeface="Georgia" pitchFamily="18" charset="0"/>
                <a:cs typeface="Arial MT"/>
              </a:rPr>
              <a:t>2027</a:t>
            </a:r>
            <a:r>
              <a:rPr b="1" kern="0" spc="-80" dirty="0">
                <a:solidFill>
                  <a:srgbClr val="001F5F"/>
                </a:solidFill>
                <a:latin typeface="Georgia" pitchFamily="18" charset="0"/>
                <a:cs typeface="Arial MT"/>
              </a:rPr>
              <a:t> </a:t>
            </a:r>
            <a:r>
              <a:rPr b="1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учебный</a:t>
            </a:r>
            <a:r>
              <a:rPr b="1" kern="0" spc="-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b="1" kern="0" spc="-2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год</a:t>
            </a:r>
            <a:endParaRPr b="1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</p:txBody>
      </p:sp>
      <p:pic>
        <p:nvPicPr>
          <p:cNvPr id="50" name="флаг слева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7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11185" y="391319"/>
            <a:ext cx="8414142" cy="60880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</a:rPr>
              <a:t>Патриотическое воспитание</a:t>
            </a:r>
            <a:endParaRPr lang="ru-RU" sz="28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5" name="AutoShape 6">
            <a:extLst>
              <a:ext uri="{FF2B5EF4-FFF2-40B4-BE49-F238E27FC236}">
                <a16:creationId xmlns="" xmlns:a16="http://schemas.microsoft.com/office/drawing/2014/main" id="{D27B7367-A44A-2167-F20F-49464A4889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BCF9416-8D61-A759-706A-6B9D48DD319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3681" t="2353" r="1653" b="916"/>
          <a:stretch/>
        </p:blipFill>
        <p:spPr>
          <a:xfrm>
            <a:off x="7505368" y="1174377"/>
            <a:ext cx="4555030" cy="40127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7200C45-A20C-AF6E-D4B5-040ADF652BBC}"/>
              </a:ext>
            </a:extLst>
          </p:cNvPr>
          <p:cNvSpPr txBox="1"/>
          <p:nvPr/>
        </p:nvSpPr>
        <p:spPr>
          <a:xfrm>
            <a:off x="58321" y="1568025"/>
            <a:ext cx="10494208" cy="513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Парта Героя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Книги Памяти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Уроки Мужества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 smtClean="0">
                <a:solidFill>
                  <a:srgbClr val="002060"/>
                </a:solidFill>
                <a:latin typeface="Georgia" pitchFamily="18" charset="0"/>
              </a:rPr>
              <a:t>Орлята </a:t>
            </a: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России, </a:t>
            </a:r>
            <a:endParaRPr lang="ru-RU" sz="2600" dirty="0" smtClean="0">
              <a:solidFill>
                <a:srgbClr val="002060"/>
              </a:solidFill>
              <a:latin typeface="Georgia" pitchFamily="18" charset="0"/>
            </a:endParaRP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 smtClean="0">
                <a:solidFill>
                  <a:srgbClr val="002060"/>
                </a:solidFill>
                <a:latin typeface="Georgia" pitchFamily="18" charset="0"/>
              </a:rPr>
              <a:t>Движение </a:t>
            </a: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первых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Разговоры о важном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Юнармейское движение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Встречи с ветеранами СВО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Школьные музеи/ музейные уголки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Акции «Письмо солдату», «Посылка солдату»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Помощь в благоустройстве памятных мест</a:t>
            </a:r>
          </a:p>
          <a:p>
            <a:pPr indent="358775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Предмет «Основы безопасности и защиты Родины» -</a:t>
            </a:r>
          </a:p>
          <a:p>
            <a:pPr algn="just">
              <a:lnSpc>
                <a:spcPct val="90000"/>
              </a:lnSpc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обязательный предмет, внеурочная региональная программа</a:t>
            </a:r>
          </a:p>
          <a:p>
            <a:pPr algn="just">
              <a:lnSpc>
                <a:spcPct val="90000"/>
              </a:lnSpc>
            </a:pPr>
            <a:r>
              <a:rPr lang="ru-RU" sz="2600" dirty="0">
                <a:solidFill>
                  <a:srgbClr val="002060"/>
                </a:solidFill>
                <a:latin typeface="Georgia" pitchFamily="18" charset="0"/>
              </a:rPr>
              <a:t>«Начальная военная подготовка» (для учащихся 10 классов)</a:t>
            </a: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object 4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96915" y="0"/>
            <a:ext cx="1025652" cy="1051560"/>
          </a:xfrm>
          <a:prstGeom prst="rect">
            <a:avLst/>
          </a:prstGeom>
        </p:spPr>
      </p:pic>
      <p:pic>
        <p:nvPicPr>
          <p:cNvPr id="9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60627" y="40894"/>
            <a:ext cx="10270744" cy="83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1490" algn="ctr">
              <a:lnSpc>
                <a:spcPts val="3190"/>
              </a:lnSpc>
              <a:spcBef>
                <a:spcPts val="95"/>
              </a:spcBef>
            </a:pPr>
            <a:r>
              <a:rPr sz="2800" dirty="0">
                <a:latin typeface="Georgia" pitchFamily="18" charset="0"/>
              </a:rPr>
              <a:t>Новые</a:t>
            </a:r>
            <a:r>
              <a:rPr sz="2800" spc="-114" dirty="0">
                <a:latin typeface="Georgia" pitchFamily="18" charset="0"/>
              </a:rPr>
              <a:t> </a:t>
            </a:r>
            <a:r>
              <a:rPr sz="2800" spc="-10" dirty="0">
                <a:latin typeface="Georgia" pitchFamily="18" charset="0"/>
              </a:rPr>
              <a:t>федеральные</a:t>
            </a:r>
            <a:r>
              <a:rPr sz="2800" spc="-120" dirty="0">
                <a:latin typeface="Georgia" pitchFamily="18" charset="0"/>
              </a:rPr>
              <a:t> </a:t>
            </a:r>
            <a:r>
              <a:rPr sz="2800" spc="-10" dirty="0">
                <a:latin typeface="Georgia" pitchFamily="18" charset="0"/>
              </a:rPr>
              <a:t>решения</a:t>
            </a:r>
            <a:endParaRPr sz="2800" dirty="0">
              <a:latin typeface="Georgia" pitchFamily="18" charset="0"/>
            </a:endParaRPr>
          </a:p>
          <a:p>
            <a:pPr marL="491490" algn="ctr">
              <a:lnSpc>
                <a:spcPts val="3190"/>
              </a:lnSpc>
            </a:pPr>
            <a:r>
              <a:rPr sz="2800" dirty="0">
                <a:latin typeface="Georgia" pitchFamily="18" charset="0"/>
              </a:rPr>
              <a:t>в</a:t>
            </a:r>
            <a:r>
              <a:rPr sz="2800" spc="-110" dirty="0">
                <a:latin typeface="Georgia" pitchFamily="18" charset="0"/>
              </a:rPr>
              <a:t> </a:t>
            </a:r>
            <a:r>
              <a:rPr sz="2800" spc="-10" dirty="0">
                <a:latin typeface="Georgia" pitchFamily="18" charset="0"/>
              </a:rPr>
              <a:t>воспитательной</a:t>
            </a:r>
            <a:r>
              <a:rPr sz="2800" spc="-60" dirty="0">
                <a:latin typeface="Georgia" pitchFamily="18" charset="0"/>
              </a:rPr>
              <a:t> </a:t>
            </a:r>
            <a:r>
              <a:rPr sz="2800" dirty="0">
                <a:latin typeface="Georgia" pitchFamily="18" charset="0"/>
              </a:rPr>
              <a:t>работе</a:t>
            </a:r>
            <a:r>
              <a:rPr sz="2800" spc="-45" dirty="0">
                <a:latin typeface="Georgia" pitchFamily="18" charset="0"/>
              </a:rPr>
              <a:t> </a:t>
            </a:r>
            <a:r>
              <a:rPr sz="2800" dirty="0">
                <a:latin typeface="Georgia" pitchFamily="18" charset="0"/>
              </a:rPr>
              <a:t>на</a:t>
            </a:r>
            <a:r>
              <a:rPr sz="2800" spc="-100" dirty="0">
                <a:latin typeface="Georgia" pitchFamily="18" charset="0"/>
              </a:rPr>
              <a:t> </a:t>
            </a:r>
            <a:r>
              <a:rPr sz="2800" dirty="0">
                <a:latin typeface="Georgia" pitchFamily="18" charset="0"/>
              </a:rPr>
              <a:t>2026</a:t>
            </a:r>
            <a:r>
              <a:rPr sz="2800" spc="-105" dirty="0">
                <a:latin typeface="Georgia" pitchFamily="18" charset="0"/>
              </a:rPr>
              <a:t> </a:t>
            </a:r>
            <a:r>
              <a:rPr sz="2800" spc="-25" dirty="0"/>
              <a:t>г.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40640" y="1143380"/>
            <a:ext cx="11428730" cy="56220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>
              <a:spcBef>
                <a:spcPts val="100"/>
              </a:spcBef>
            </a:pPr>
            <a:r>
              <a:rPr sz="24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ОЦЕНКА</a:t>
            </a:r>
            <a:r>
              <a:rPr sz="2400" b="1" kern="0" spc="-9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ПОВЕДЕНИЯ</a:t>
            </a:r>
            <a:r>
              <a:rPr sz="2400" b="1" kern="0" spc="-6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ОБУЧАЮЩИХСЯ</a:t>
            </a:r>
            <a:endParaRPr sz="2400" kern="0" dirty="0">
              <a:solidFill>
                <a:sysClr val="windowText" lastClr="000000"/>
              </a:solidFill>
              <a:latin typeface="Georgia" pitchFamily="18" charset="0"/>
              <a:cs typeface="Arial"/>
            </a:endParaRPr>
          </a:p>
          <a:p>
            <a:pPr marL="457200"/>
            <a:r>
              <a:rPr sz="24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Апробация</a:t>
            </a:r>
            <a:r>
              <a:rPr sz="2400" kern="0" spc="-8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системы</a:t>
            </a:r>
            <a:r>
              <a:rPr sz="2400" kern="0" spc="-1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оценки</a:t>
            </a:r>
            <a:r>
              <a:rPr sz="2400" kern="0" spc="-7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поведения</a:t>
            </a:r>
            <a:r>
              <a:rPr sz="2400" kern="0" spc="-7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обучающихся</a:t>
            </a:r>
            <a:r>
              <a:rPr sz="2400" kern="0" spc="-9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30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1–</a:t>
            </a:r>
            <a:r>
              <a:rPr sz="24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8</a:t>
            </a:r>
            <a:r>
              <a:rPr sz="2400" kern="0" spc="-7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классов:</a:t>
            </a:r>
            <a:endParaRPr sz="24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838200" indent="-381000">
              <a:buFontTx/>
              <a:buChar char="•"/>
              <a:tabLst>
                <a:tab pos="838200" algn="l"/>
              </a:tabLst>
            </a:pPr>
            <a:r>
              <a:rPr sz="24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трехуровневая</a:t>
            </a:r>
            <a:r>
              <a:rPr sz="2400" kern="0" spc="-10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система</a:t>
            </a:r>
            <a:r>
              <a:rPr sz="2400" kern="0" spc="-14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оценивания;</a:t>
            </a:r>
            <a:endParaRPr sz="24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838200" indent="-381000">
              <a:buFontTx/>
              <a:buChar char="•"/>
              <a:tabLst>
                <a:tab pos="838200" algn="l"/>
              </a:tabLst>
            </a:pPr>
            <a:r>
              <a:rPr sz="2400" kern="0" spc="-4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подготовка</a:t>
            </a:r>
            <a:r>
              <a:rPr sz="2400" kern="0" spc="-7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2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характеристики</a:t>
            </a:r>
            <a:r>
              <a:rPr sz="2400" kern="0" spc="-6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обучающегося;</a:t>
            </a:r>
            <a:endParaRPr sz="24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838200" marR="800735" indent="-381000">
              <a:buFontTx/>
              <a:buChar char="•"/>
              <a:tabLst>
                <a:tab pos="838200" algn="l"/>
              </a:tabLst>
            </a:pPr>
            <a:r>
              <a:rPr sz="2400" kern="0" spc="-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использование</a:t>
            </a:r>
            <a:r>
              <a:rPr sz="2400" kern="0" spc="-7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4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результатов</a:t>
            </a:r>
            <a:r>
              <a:rPr sz="2400" kern="0" spc="-8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оценки</a:t>
            </a:r>
            <a:r>
              <a:rPr sz="2400" kern="0" spc="-6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для</a:t>
            </a:r>
            <a:r>
              <a:rPr sz="2400" kern="0" spc="-7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организации</a:t>
            </a:r>
            <a:r>
              <a:rPr sz="2400" kern="0" spc="-6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воспитательной </a:t>
            </a:r>
            <a:r>
              <a:rPr sz="2400" kern="0" spc="-10" dirty="0" err="1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работы</a:t>
            </a:r>
            <a:r>
              <a:rPr sz="2400" kern="0" spc="-10" dirty="0" smtClean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.</a:t>
            </a:r>
            <a:endParaRPr lang="ru-RU" sz="2400" kern="0" spc="-10" dirty="0" smtClean="0">
              <a:solidFill>
                <a:srgbClr val="001F5F"/>
              </a:solidFill>
              <a:latin typeface="Georgia" pitchFamily="18" charset="0"/>
              <a:cs typeface="Microsoft Sans Serif"/>
            </a:endParaRPr>
          </a:p>
          <a:p>
            <a:pPr marL="838200" marR="800735" indent="-381000">
              <a:tabLst>
                <a:tab pos="838200" algn="l"/>
              </a:tabLst>
            </a:pPr>
            <a:r>
              <a:rPr lang="ru-RU" sz="2400" kern="0" spc="-10" dirty="0" smtClean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Участвуют в апробации ОО </a:t>
            </a:r>
            <a:r>
              <a:rPr lang="ru-RU" sz="2400" b="1" kern="0" spc="-10" dirty="0" smtClean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№ 12, 19, 52, 116.</a:t>
            </a:r>
            <a:endParaRPr sz="2400" b="1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>
              <a:spcBef>
                <a:spcPts val="165"/>
              </a:spcBef>
              <a:buClr>
                <a:srgbClr val="001F5F"/>
              </a:buClr>
              <a:buFont typeface="Microsoft Sans Serif"/>
              <a:buChar char="•"/>
            </a:pPr>
            <a:endParaRPr sz="24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marL="457200"/>
            <a:r>
              <a:rPr sz="1600" b="1" kern="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НАЦИОНАЛЬНОЕ</a:t>
            </a:r>
            <a:r>
              <a:rPr sz="1600" b="1" kern="0" spc="-114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b="1" kern="0" spc="-2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ИССЛЕДОВАНИЕ</a:t>
            </a:r>
            <a:r>
              <a:rPr sz="1600" b="1" kern="0" spc="-10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b="1" kern="0" spc="-6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РЕЗУЛЬТАТОВ</a:t>
            </a:r>
            <a:r>
              <a:rPr sz="1600" b="1" kern="0" spc="-9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b="1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ВОСПИТАНИЯ</a:t>
            </a:r>
            <a:endParaRPr sz="1600" kern="0" dirty="0">
              <a:solidFill>
                <a:sysClr val="windowText" lastClr="000000"/>
              </a:solidFill>
              <a:latin typeface="Georgia" pitchFamily="18" charset="0"/>
              <a:cs typeface="Angsana New" pitchFamily="18" charset="-34"/>
            </a:endParaRPr>
          </a:p>
          <a:p>
            <a:pPr>
              <a:spcBef>
                <a:spcPts val="120"/>
              </a:spcBef>
            </a:pPr>
            <a:endParaRPr sz="1600" kern="0" dirty="0">
              <a:solidFill>
                <a:sysClr val="windowText" lastClr="000000"/>
              </a:solidFill>
              <a:latin typeface="Georgia" pitchFamily="18" charset="0"/>
              <a:cs typeface="Angsana New" pitchFamily="18" charset="-34"/>
            </a:endParaRPr>
          </a:p>
          <a:p>
            <a:pPr marL="457200"/>
            <a:r>
              <a:rPr sz="1600" b="1" kern="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в</a:t>
            </a:r>
            <a:r>
              <a:rPr sz="1600" b="1" kern="0" spc="-1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b="1" kern="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2026/2027</a:t>
            </a:r>
            <a:r>
              <a:rPr sz="1600" b="1" kern="0" spc="-8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учебном</a:t>
            </a:r>
            <a:r>
              <a:rPr sz="1600" kern="0" spc="-7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году</a:t>
            </a:r>
            <a:r>
              <a:rPr sz="1600" kern="0" spc="-9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2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продолжится</a:t>
            </a:r>
            <a:r>
              <a:rPr sz="1600" kern="0" spc="-9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исследование</a:t>
            </a:r>
            <a:endParaRPr sz="1600" kern="0" dirty="0">
              <a:solidFill>
                <a:sysClr val="windowText" lastClr="000000"/>
              </a:solidFill>
              <a:latin typeface="Georgia" pitchFamily="18" charset="0"/>
              <a:cs typeface="Angsana New" pitchFamily="18" charset="-34"/>
            </a:endParaRPr>
          </a:p>
          <a:p>
            <a:pPr marL="457200" marR="2349500">
              <a:spcBef>
                <a:spcPts val="5"/>
              </a:spcBef>
            </a:pP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сформированности</a:t>
            </a:r>
            <a:r>
              <a:rPr sz="1600" kern="0" spc="-7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у</a:t>
            </a:r>
            <a:r>
              <a:rPr sz="1600" kern="0" spc="-7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обучающихся</a:t>
            </a:r>
            <a:r>
              <a:rPr sz="1600" kern="0" spc="-8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ценностных</a:t>
            </a:r>
            <a:r>
              <a:rPr sz="1600" kern="0" spc="-7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ориентаций. </a:t>
            </a:r>
            <a:r>
              <a:rPr sz="1600" kern="0" spc="-6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Результаты</a:t>
            </a:r>
            <a:r>
              <a:rPr sz="1600" kern="0" spc="-5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3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предполагается</a:t>
            </a:r>
            <a:r>
              <a:rPr sz="1600" kern="0" spc="-2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2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использовать</a:t>
            </a:r>
            <a:r>
              <a:rPr sz="1600" kern="0" spc="-3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2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для:</a:t>
            </a:r>
            <a:endParaRPr sz="1600" kern="0" dirty="0">
              <a:solidFill>
                <a:sysClr val="windowText" lastClr="000000"/>
              </a:solidFill>
              <a:latin typeface="Georgia" pitchFamily="18" charset="0"/>
              <a:cs typeface="Angsana New" pitchFamily="18" charset="-34"/>
            </a:endParaRPr>
          </a:p>
          <a:p>
            <a:pPr marL="838200" indent="-381000">
              <a:buFontTx/>
              <a:buChar char="•"/>
              <a:tabLst>
                <a:tab pos="838200" algn="l"/>
              </a:tabLst>
            </a:pP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совершенствования</a:t>
            </a:r>
            <a:r>
              <a:rPr sz="1600" kern="0" spc="-5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2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воспитательной</a:t>
            </a:r>
            <a:r>
              <a:rPr sz="1600" kern="0" spc="-8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работы;</a:t>
            </a:r>
            <a:endParaRPr sz="1600" kern="0" dirty="0">
              <a:solidFill>
                <a:sysClr val="windowText" lastClr="000000"/>
              </a:solidFill>
              <a:latin typeface="Georgia" pitchFamily="18" charset="0"/>
              <a:cs typeface="Angsana New" pitchFamily="18" charset="-34"/>
            </a:endParaRPr>
          </a:p>
          <a:p>
            <a:pPr marL="838200" indent="-381000">
              <a:buFontTx/>
              <a:buChar char="•"/>
              <a:tabLst>
                <a:tab pos="838200" algn="l"/>
              </a:tabLst>
            </a:pP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повышения</a:t>
            </a:r>
            <a:r>
              <a:rPr sz="1600" kern="0" spc="-6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2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качества</a:t>
            </a:r>
            <a:r>
              <a:rPr sz="1600" kern="0" spc="-7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2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профилактики</a:t>
            </a:r>
            <a:r>
              <a:rPr sz="1600" kern="0" spc="-9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негативных</a:t>
            </a:r>
            <a:r>
              <a:rPr sz="1600" kern="0" spc="-6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и</a:t>
            </a:r>
            <a:r>
              <a:rPr sz="1600" kern="0" spc="-90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10" dirty="0" err="1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деструктивных</a:t>
            </a:r>
            <a:r>
              <a:rPr sz="1600" kern="0" spc="-75" dirty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 </a:t>
            </a:r>
            <a:r>
              <a:rPr sz="1600" kern="0" spc="-10" dirty="0" err="1" smtClean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явлений</a:t>
            </a:r>
            <a:r>
              <a:rPr lang="ru-RU" sz="1600" kern="0" spc="-10" dirty="0" smtClean="0">
                <a:solidFill>
                  <a:srgbClr val="001F5F"/>
                </a:solidFill>
                <a:latin typeface="Georgia" pitchFamily="18" charset="0"/>
                <a:cs typeface="Angsana New" pitchFamily="18" charset="-34"/>
              </a:rPr>
              <a:t>.</a:t>
            </a:r>
            <a:endParaRPr sz="1600" kern="0" dirty="0">
              <a:solidFill>
                <a:sysClr val="windowText" lastClr="000000"/>
              </a:solidFill>
              <a:latin typeface="Georgia" pitchFamily="18" charset="0"/>
              <a:cs typeface="Angsana New" pitchFamily="18" charset="-34"/>
            </a:endParaRPr>
          </a:p>
          <a:p>
            <a:pPr marL="50800">
              <a:spcBef>
                <a:spcPts val="585"/>
              </a:spcBef>
            </a:pPr>
            <a:endParaRPr lang="ru-RU" sz="3600" kern="0" spc="-15" baseline="13888" dirty="0" smtClean="0">
              <a:solidFill>
                <a:srgbClr val="001F5F"/>
              </a:solidFill>
              <a:latin typeface="Microsoft Sans Serif"/>
              <a:cs typeface="Microsoft Sans Serif"/>
            </a:endParaRPr>
          </a:p>
          <a:p>
            <a:pPr marL="50800">
              <a:spcBef>
                <a:spcPts val="585"/>
              </a:spcBef>
            </a:pPr>
            <a:endParaRPr sz="3600" kern="0" baseline="13888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5040" y="0"/>
            <a:ext cx="1025652" cy="1051560"/>
          </a:xfrm>
          <a:prstGeom prst="rect">
            <a:avLst/>
          </a:prstGeom>
        </p:spPr>
      </p:pic>
      <p:pic>
        <p:nvPicPr>
          <p:cNvPr id="8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7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041" y="1179702"/>
            <a:ext cx="9230360" cy="495456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2100" b="1" kern="0" dirty="0">
                <a:solidFill>
                  <a:srgbClr val="001F5F"/>
                </a:solidFill>
                <a:latin typeface="Arial"/>
                <a:cs typeface="Arial"/>
              </a:rPr>
              <a:t>«</a:t>
            </a:r>
            <a:r>
              <a:rPr sz="21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ОБУЧЕНИЕ</a:t>
            </a:r>
            <a:r>
              <a:rPr sz="2100" b="1" kern="0" spc="4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1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СЛУЖЕНИЕМ»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Arial"/>
            </a:endParaRPr>
          </a:p>
          <a:p>
            <a:pPr marL="107950" indent="-101600">
              <a:spcBef>
                <a:spcPts val="35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spc="-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практико</a:t>
            </a:r>
            <a:r>
              <a:rPr sz="2100" kern="0" spc="-20" dirty="0">
                <a:solidFill>
                  <a:srgbClr val="001F5F"/>
                </a:solidFill>
                <a:latin typeface="Georgia" pitchFamily="18" charset="0"/>
                <a:cs typeface="Arial MT"/>
              </a:rPr>
              <a:t>-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ориентированная</a:t>
            </a:r>
            <a:r>
              <a:rPr sz="2100" kern="0" spc="7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проектная</a:t>
            </a:r>
            <a:r>
              <a:rPr sz="2100" kern="0" spc="9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деятельность;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07950" indent="-101600">
              <a:spcBef>
                <a:spcPts val="35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интеграция</a:t>
            </a:r>
            <a:r>
              <a:rPr sz="2100" kern="0" spc="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урочной</a:t>
            </a:r>
            <a:r>
              <a:rPr sz="2100" kern="0" spc="4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</a:t>
            </a:r>
            <a:r>
              <a:rPr sz="2100" kern="0" spc="4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внеурочной</a:t>
            </a:r>
            <a:r>
              <a:rPr sz="2100" kern="0" spc="4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деятельности;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07950" indent="-101600">
              <a:spcBef>
                <a:spcPts val="50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решение</a:t>
            </a:r>
            <a:r>
              <a:rPr sz="2100" kern="0" spc="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социально</a:t>
            </a:r>
            <a:r>
              <a:rPr sz="2100" kern="0" spc="2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значимых</a:t>
            </a:r>
            <a:r>
              <a:rPr sz="2100" kern="0" spc="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задач</a:t>
            </a:r>
            <a:r>
              <a:rPr sz="2100" kern="0" spc="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средствами</a:t>
            </a:r>
            <a:r>
              <a:rPr sz="2100" kern="0" spc="-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ученических</a:t>
            </a:r>
            <a:r>
              <a:rPr sz="2100" kern="0" spc="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проектов.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>
              <a:spcBef>
                <a:spcPts val="215"/>
              </a:spcBef>
              <a:buClr>
                <a:srgbClr val="001F5F"/>
              </a:buClr>
              <a:buFont typeface="Microsoft Sans Serif"/>
              <a:buChar char="•"/>
            </a:pP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2700"/>
            <a:r>
              <a:rPr sz="21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«ШКОЛЬНОЕ</a:t>
            </a:r>
            <a:r>
              <a:rPr sz="2100" b="1" kern="0" spc="3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1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ТЕЛЕВИДЕНИЕ»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Arial"/>
            </a:endParaRPr>
          </a:p>
          <a:p>
            <a:pPr marL="107950" indent="-101600">
              <a:spcBef>
                <a:spcPts val="50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использование</a:t>
            </a:r>
            <a:r>
              <a:rPr sz="2100" kern="0" spc="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школьной</a:t>
            </a:r>
            <a:r>
              <a:rPr sz="2100" kern="0" spc="3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инфраструктуры</a:t>
            </a:r>
            <a:r>
              <a:rPr sz="2100" kern="0" spc="2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для</a:t>
            </a:r>
            <a:r>
              <a:rPr sz="2100" kern="0" spc="5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воспитательного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2700">
              <a:spcBef>
                <a:spcPts val="40"/>
              </a:spcBef>
            </a:pP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контента;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07950" indent="-101600">
              <a:spcBef>
                <a:spcPts val="35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социальная</a:t>
            </a:r>
            <a:r>
              <a:rPr sz="2100" kern="0" spc="24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реклама;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07950" indent="-101600">
              <a:spcBef>
                <a:spcPts val="35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формирование</a:t>
            </a:r>
            <a:r>
              <a:rPr sz="2100" kern="0" spc="2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безопасной</a:t>
            </a:r>
            <a:r>
              <a:rPr sz="2100" kern="0" spc="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информационной</a:t>
            </a:r>
            <a:r>
              <a:rPr sz="2100" kern="0" spc="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среды.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>
              <a:spcBef>
                <a:spcPts val="229"/>
              </a:spcBef>
              <a:buClr>
                <a:srgbClr val="001F5F"/>
              </a:buClr>
              <a:buFont typeface="Microsoft Sans Serif"/>
              <a:buChar char="•"/>
            </a:pP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2700"/>
            <a:r>
              <a:rPr sz="21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ВЗАИМОДЕЙСТВИЕ</a:t>
            </a:r>
            <a:r>
              <a:rPr sz="2100" b="1" kern="0" spc="2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1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С</a:t>
            </a:r>
            <a:r>
              <a:rPr sz="2100" b="1" kern="0" spc="5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1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РОДИТЕЛЯМИ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Arial"/>
            </a:endParaRPr>
          </a:p>
          <a:p>
            <a:pPr marL="107950" indent="-101600">
              <a:spcBef>
                <a:spcPts val="35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использование</a:t>
            </a:r>
            <a:r>
              <a:rPr sz="2100" kern="0" spc="-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рекомендованных</a:t>
            </a:r>
            <a:r>
              <a:rPr sz="2100" kern="0" spc="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просветительских</a:t>
            </a:r>
            <a:r>
              <a:rPr sz="2100" kern="0" spc="-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материалов;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07950" indent="-101600">
              <a:spcBef>
                <a:spcPts val="50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единые подходы</a:t>
            </a:r>
            <a:r>
              <a:rPr sz="2100" kern="0" spc="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школы</a:t>
            </a:r>
            <a:r>
              <a:rPr sz="2100" kern="0" spc="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и семьи</a:t>
            </a:r>
            <a:r>
              <a:rPr sz="2100" kern="0" spc="-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к</a:t>
            </a:r>
            <a:r>
              <a:rPr sz="2100" kern="0" spc="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вопросам</a:t>
            </a:r>
            <a:r>
              <a:rPr sz="2100" kern="0" spc="-1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воспитания;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  <a:p>
            <a:pPr marL="107950" indent="-101600">
              <a:spcBef>
                <a:spcPts val="35"/>
              </a:spcBef>
              <a:buSzPct val="95238"/>
              <a:buFontTx/>
              <a:buChar char="•"/>
              <a:tabLst>
                <a:tab pos="107950" algn="l"/>
              </a:tabLst>
            </a:pP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включение</a:t>
            </a:r>
            <a:r>
              <a:rPr sz="2100" kern="0" spc="3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родителей</a:t>
            </a:r>
            <a:r>
              <a:rPr sz="2100" kern="0" spc="3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в</a:t>
            </a:r>
            <a:r>
              <a:rPr sz="2100" kern="0" spc="5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единое</a:t>
            </a:r>
            <a:r>
              <a:rPr sz="2100" kern="0" spc="4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воспитательное</a:t>
            </a:r>
            <a:r>
              <a:rPr sz="2100" kern="0" spc="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 </a:t>
            </a:r>
            <a:r>
              <a:rPr sz="21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пространство.</a:t>
            </a:r>
            <a:endParaRPr sz="2100" kern="0" dirty="0">
              <a:solidFill>
                <a:sysClr val="windowText" lastClr="000000"/>
              </a:solidFill>
              <a:latin typeface="Georgia" pitchFamily="18" charset="0"/>
              <a:cs typeface="Microsoft Sans Serif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960627" y="40894"/>
            <a:ext cx="10270744" cy="83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1490" algn="ctr">
              <a:lnSpc>
                <a:spcPts val="3190"/>
              </a:lnSpc>
              <a:spcBef>
                <a:spcPts val="95"/>
              </a:spcBef>
            </a:pPr>
            <a:r>
              <a:rPr sz="2800" dirty="0">
                <a:latin typeface="Georgia" pitchFamily="18" charset="0"/>
              </a:rPr>
              <a:t>Новые</a:t>
            </a:r>
            <a:r>
              <a:rPr sz="2800" spc="-114" dirty="0">
                <a:latin typeface="Georgia" pitchFamily="18" charset="0"/>
              </a:rPr>
              <a:t> </a:t>
            </a:r>
            <a:r>
              <a:rPr sz="2800" spc="-10" dirty="0">
                <a:latin typeface="Georgia" pitchFamily="18" charset="0"/>
              </a:rPr>
              <a:t>федеральные</a:t>
            </a:r>
            <a:r>
              <a:rPr sz="2800" spc="-120" dirty="0">
                <a:latin typeface="Georgia" pitchFamily="18" charset="0"/>
              </a:rPr>
              <a:t> </a:t>
            </a:r>
            <a:r>
              <a:rPr sz="2800" spc="-10" dirty="0">
                <a:latin typeface="Georgia" pitchFamily="18" charset="0"/>
              </a:rPr>
              <a:t>решения</a:t>
            </a:r>
            <a:endParaRPr sz="2800" dirty="0">
              <a:latin typeface="Georgia" pitchFamily="18" charset="0"/>
            </a:endParaRPr>
          </a:p>
          <a:p>
            <a:pPr marL="491490" algn="ctr">
              <a:lnSpc>
                <a:spcPts val="3190"/>
              </a:lnSpc>
            </a:pPr>
            <a:r>
              <a:rPr sz="2800" dirty="0">
                <a:latin typeface="Georgia" pitchFamily="18" charset="0"/>
              </a:rPr>
              <a:t>в</a:t>
            </a:r>
            <a:r>
              <a:rPr sz="2800" spc="-110" dirty="0">
                <a:latin typeface="Georgia" pitchFamily="18" charset="0"/>
              </a:rPr>
              <a:t> </a:t>
            </a:r>
            <a:r>
              <a:rPr sz="2800" spc="-10" dirty="0">
                <a:latin typeface="Georgia" pitchFamily="18" charset="0"/>
              </a:rPr>
              <a:t>воспитательной</a:t>
            </a:r>
            <a:r>
              <a:rPr sz="2800" spc="-60" dirty="0">
                <a:latin typeface="Georgia" pitchFamily="18" charset="0"/>
              </a:rPr>
              <a:t> </a:t>
            </a:r>
            <a:r>
              <a:rPr sz="2800" dirty="0">
                <a:latin typeface="Georgia" pitchFamily="18" charset="0"/>
              </a:rPr>
              <a:t>работе</a:t>
            </a:r>
            <a:r>
              <a:rPr sz="2800" spc="-45" dirty="0">
                <a:latin typeface="Georgia" pitchFamily="18" charset="0"/>
              </a:rPr>
              <a:t> </a:t>
            </a:r>
            <a:r>
              <a:rPr sz="2800" dirty="0">
                <a:latin typeface="Georgia" pitchFamily="18" charset="0"/>
              </a:rPr>
              <a:t>на</a:t>
            </a:r>
            <a:r>
              <a:rPr sz="2800" spc="-100" dirty="0">
                <a:latin typeface="Georgia" pitchFamily="18" charset="0"/>
              </a:rPr>
              <a:t> </a:t>
            </a:r>
            <a:r>
              <a:rPr sz="2800" dirty="0">
                <a:latin typeface="Georgia" pitchFamily="18" charset="0"/>
              </a:rPr>
              <a:t>2026</a:t>
            </a:r>
            <a:r>
              <a:rPr sz="2800" spc="-105" dirty="0">
                <a:latin typeface="Georgia" pitchFamily="18" charset="0"/>
              </a:rPr>
              <a:t> </a:t>
            </a:r>
            <a:r>
              <a:rPr sz="2800" spc="-25" dirty="0">
                <a:latin typeface="Georgia" pitchFamily="18" charset="0"/>
              </a:rPr>
              <a:t>г</a:t>
            </a:r>
            <a:r>
              <a:rPr sz="2800" spc="-25" dirty="0"/>
              <a:t>.</a:t>
            </a:r>
            <a:endParaRPr sz="2800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5040" y="0"/>
            <a:ext cx="1025652" cy="1051560"/>
          </a:xfrm>
          <a:prstGeom prst="rect">
            <a:avLst/>
          </a:prstGeom>
        </p:spPr>
      </p:pic>
      <p:pic>
        <p:nvPicPr>
          <p:cNvPr id="9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3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1923" y="1185672"/>
            <a:ext cx="3959352" cy="12862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8532" y="1167383"/>
            <a:ext cx="3870960" cy="150418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080569" y="2227628"/>
            <a:ext cx="6118225" cy="3630929"/>
            <a:chOff x="6080569" y="2214181"/>
            <a:chExt cx="6118225" cy="3630929"/>
          </a:xfrm>
        </p:grpSpPr>
        <p:sp>
          <p:nvSpPr>
            <p:cNvPr id="5" name="object 5"/>
            <p:cNvSpPr/>
            <p:nvPr/>
          </p:nvSpPr>
          <p:spPr>
            <a:xfrm>
              <a:off x="6096762" y="2230374"/>
              <a:ext cx="0" cy="3598545"/>
            </a:xfrm>
            <a:custGeom>
              <a:avLst/>
              <a:gdLst/>
              <a:ahLst/>
              <a:cxnLst/>
              <a:rect l="l" t="t" r="r" b="b"/>
              <a:pathLst>
                <a:path h="3598545">
                  <a:moveTo>
                    <a:pt x="0" y="0"/>
                  </a:moveTo>
                  <a:lnTo>
                    <a:pt x="0" y="3598049"/>
                  </a:lnTo>
                </a:path>
              </a:pathLst>
            </a:custGeom>
            <a:ln w="32004">
              <a:solidFill>
                <a:srgbClr val="5F89D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6192012" y="3224783"/>
              <a:ext cx="6000115" cy="919480"/>
            </a:xfrm>
            <a:custGeom>
              <a:avLst/>
              <a:gdLst/>
              <a:ahLst/>
              <a:cxnLst/>
              <a:rect l="l" t="t" r="r" b="b"/>
              <a:pathLst>
                <a:path w="6000115" h="919479">
                  <a:moveTo>
                    <a:pt x="5942838" y="0"/>
                  </a:moveTo>
                  <a:lnTo>
                    <a:pt x="153162" y="0"/>
                  </a:lnTo>
                  <a:lnTo>
                    <a:pt x="104753" y="7808"/>
                  </a:lnTo>
                  <a:lnTo>
                    <a:pt x="62709" y="29553"/>
                  </a:lnTo>
                  <a:lnTo>
                    <a:pt x="29553" y="62709"/>
                  </a:lnTo>
                  <a:lnTo>
                    <a:pt x="7808" y="104753"/>
                  </a:lnTo>
                  <a:lnTo>
                    <a:pt x="0" y="153162"/>
                  </a:lnTo>
                  <a:lnTo>
                    <a:pt x="0" y="765809"/>
                  </a:lnTo>
                  <a:lnTo>
                    <a:pt x="7808" y="814218"/>
                  </a:lnTo>
                  <a:lnTo>
                    <a:pt x="29553" y="856262"/>
                  </a:lnTo>
                  <a:lnTo>
                    <a:pt x="62709" y="889418"/>
                  </a:lnTo>
                  <a:lnTo>
                    <a:pt x="104753" y="911163"/>
                  </a:lnTo>
                  <a:lnTo>
                    <a:pt x="153162" y="918971"/>
                  </a:lnTo>
                  <a:lnTo>
                    <a:pt x="5942838" y="918971"/>
                  </a:lnTo>
                  <a:lnTo>
                    <a:pt x="5991246" y="911163"/>
                  </a:lnTo>
                  <a:lnTo>
                    <a:pt x="5999988" y="906641"/>
                  </a:lnTo>
                  <a:lnTo>
                    <a:pt x="5999988" y="12330"/>
                  </a:lnTo>
                  <a:lnTo>
                    <a:pt x="5991246" y="7808"/>
                  </a:lnTo>
                  <a:lnTo>
                    <a:pt x="594283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192012" y="3224783"/>
              <a:ext cx="6000115" cy="919480"/>
            </a:xfrm>
            <a:custGeom>
              <a:avLst/>
              <a:gdLst/>
              <a:ahLst/>
              <a:cxnLst/>
              <a:rect l="l" t="t" r="r" b="b"/>
              <a:pathLst>
                <a:path w="6000115" h="919479">
                  <a:moveTo>
                    <a:pt x="5999988" y="906641"/>
                  </a:moveTo>
                  <a:lnTo>
                    <a:pt x="5991246" y="911163"/>
                  </a:lnTo>
                  <a:lnTo>
                    <a:pt x="5942838" y="918971"/>
                  </a:lnTo>
                  <a:lnTo>
                    <a:pt x="153162" y="918971"/>
                  </a:lnTo>
                  <a:lnTo>
                    <a:pt x="104753" y="911163"/>
                  </a:lnTo>
                  <a:lnTo>
                    <a:pt x="62709" y="889418"/>
                  </a:lnTo>
                  <a:lnTo>
                    <a:pt x="29553" y="856262"/>
                  </a:lnTo>
                  <a:lnTo>
                    <a:pt x="7808" y="814218"/>
                  </a:lnTo>
                  <a:lnTo>
                    <a:pt x="0" y="765809"/>
                  </a:lnTo>
                  <a:lnTo>
                    <a:pt x="0" y="153162"/>
                  </a:lnTo>
                  <a:lnTo>
                    <a:pt x="7808" y="104753"/>
                  </a:lnTo>
                  <a:lnTo>
                    <a:pt x="29553" y="62709"/>
                  </a:lnTo>
                  <a:lnTo>
                    <a:pt x="62709" y="29553"/>
                  </a:lnTo>
                  <a:lnTo>
                    <a:pt x="104753" y="7808"/>
                  </a:lnTo>
                  <a:lnTo>
                    <a:pt x="153162" y="0"/>
                  </a:lnTo>
                  <a:lnTo>
                    <a:pt x="5942838" y="0"/>
                  </a:lnTo>
                  <a:lnTo>
                    <a:pt x="5991246" y="7808"/>
                  </a:lnTo>
                  <a:lnTo>
                    <a:pt x="5999988" y="1233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406902" y="2255647"/>
            <a:ext cx="2378710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622300" marR="5080" indent="-610235">
              <a:lnSpc>
                <a:spcPts val="1730"/>
              </a:lnSpc>
              <a:spcBef>
                <a:spcPts val="310"/>
              </a:spcBef>
            </a:pPr>
            <a:r>
              <a:rPr sz="1600" b="1" kern="0" spc="-10" dirty="0">
                <a:solidFill>
                  <a:srgbClr val="FF0000"/>
                </a:solidFill>
                <a:latin typeface="Arial"/>
                <a:cs typeface="Arial"/>
              </a:rPr>
              <a:t>Наиболее</a:t>
            </a:r>
            <a:r>
              <a:rPr sz="1600" b="1" kern="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FF0000"/>
                </a:solidFill>
                <a:latin typeface="Arial"/>
                <a:cs typeface="Arial"/>
              </a:rPr>
              <a:t>частые</a:t>
            </a:r>
            <a:r>
              <a:rPr sz="1600" b="1" kern="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kern="0" spc="-20" dirty="0">
                <a:solidFill>
                  <a:srgbClr val="FF0000"/>
                </a:solidFill>
                <a:latin typeface="Arial"/>
                <a:cs typeface="Arial"/>
              </a:rPr>
              <a:t>темы </a:t>
            </a:r>
            <a:r>
              <a:rPr sz="1600" b="1" kern="0" spc="-10" dirty="0">
                <a:solidFill>
                  <a:srgbClr val="FF0000"/>
                </a:solidFill>
                <a:latin typeface="Arial"/>
                <a:cs typeface="Arial"/>
              </a:rPr>
              <a:t>обращений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65753" y="2914014"/>
            <a:ext cx="2280285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sz="1600" b="1" kern="0" dirty="0">
                <a:solidFill>
                  <a:srgbClr val="001F87"/>
                </a:solidFill>
                <a:latin typeface="Arial"/>
                <a:cs typeface="Arial"/>
              </a:rPr>
              <a:t>Психическая</a:t>
            </a:r>
            <a:r>
              <a:rPr sz="1600" b="1" kern="0" spc="-105" dirty="0">
                <a:solidFill>
                  <a:srgbClr val="001F87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1F87"/>
                </a:solidFill>
                <a:latin typeface="Arial"/>
                <a:cs typeface="Arial"/>
              </a:rPr>
              <a:t>травма</a:t>
            </a:r>
            <a:r>
              <a:rPr sz="1600" b="1" kern="0" spc="-80" dirty="0">
                <a:solidFill>
                  <a:srgbClr val="001F87"/>
                </a:solidFill>
                <a:latin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1F87"/>
                </a:solidFill>
                <a:latin typeface="Arial"/>
                <a:cs typeface="Arial"/>
              </a:rPr>
              <a:t>и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1730"/>
              </a:lnSpc>
            </a:pPr>
            <a:r>
              <a:rPr sz="1600" b="1" kern="0" dirty="0">
                <a:solidFill>
                  <a:srgbClr val="001F87"/>
                </a:solidFill>
                <a:latin typeface="Arial"/>
                <a:cs typeface="Arial"/>
              </a:rPr>
              <a:t>острые</a:t>
            </a:r>
            <a:r>
              <a:rPr sz="1600" b="1" kern="0" spc="-60" dirty="0">
                <a:solidFill>
                  <a:srgbClr val="001F87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1F87"/>
                </a:solidFill>
                <a:latin typeface="Arial"/>
                <a:cs typeface="Arial"/>
              </a:rPr>
              <a:t>кризисные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1825"/>
              </a:lnSpc>
            </a:pPr>
            <a:r>
              <a:rPr sz="1600" b="1" kern="0" spc="-10" dirty="0">
                <a:solidFill>
                  <a:srgbClr val="001F87"/>
                </a:solidFill>
                <a:latin typeface="Arial"/>
                <a:cs typeface="Arial"/>
              </a:rPr>
              <a:t>состояния.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65753" y="3792092"/>
            <a:ext cx="2396490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b="1" kern="0" spc="-10" dirty="0">
                <a:solidFill>
                  <a:srgbClr val="001F87"/>
                </a:solidFill>
                <a:latin typeface="Arial"/>
                <a:cs typeface="Arial"/>
              </a:rPr>
              <a:t>Проблемы</a:t>
            </a:r>
            <a:r>
              <a:rPr sz="1600" b="1" kern="0" spc="-65" dirty="0">
                <a:solidFill>
                  <a:srgbClr val="001F87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1F87"/>
                </a:solidFill>
                <a:latin typeface="Arial"/>
                <a:cs typeface="Arial"/>
              </a:rPr>
              <a:t>возрастного развития.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65753" y="4450156"/>
            <a:ext cx="242189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</a:pPr>
            <a:r>
              <a:rPr sz="1600" b="1" kern="0" dirty="0">
                <a:solidFill>
                  <a:srgbClr val="001F87"/>
                </a:solidFill>
                <a:latin typeface="Arial"/>
                <a:cs typeface="Arial"/>
              </a:rPr>
              <a:t>Эмоционально-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lnSpc>
                <a:spcPts val="1825"/>
              </a:lnSpc>
            </a:pPr>
            <a:r>
              <a:rPr sz="1600" b="1" kern="0" dirty="0">
                <a:solidFill>
                  <a:srgbClr val="001F87"/>
                </a:solidFill>
                <a:latin typeface="Arial"/>
                <a:cs typeface="Arial"/>
              </a:rPr>
              <a:t>личностные</a:t>
            </a:r>
            <a:r>
              <a:rPr sz="1600" b="1" kern="0" spc="-95" dirty="0">
                <a:solidFill>
                  <a:srgbClr val="001F87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1F87"/>
                </a:solidFill>
                <a:latin typeface="Arial"/>
                <a:cs typeface="Arial"/>
              </a:rPr>
              <a:t>проблемы.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65753" y="5109209"/>
            <a:ext cx="2030730" cy="7080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algn="just">
              <a:lnSpc>
                <a:spcPts val="1730"/>
              </a:lnSpc>
              <a:spcBef>
                <a:spcPts val="310"/>
              </a:spcBef>
            </a:pPr>
            <a:r>
              <a:rPr sz="1600" b="1" kern="0" spc="-10" dirty="0">
                <a:solidFill>
                  <a:srgbClr val="001F87"/>
                </a:solidFill>
                <a:latin typeface="Arial"/>
                <a:cs typeface="Arial"/>
              </a:rPr>
              <a:t>Профессиональное самоопределение</a:t>
            </a:r>
            <a:r>
              <a:rPr sz="1600" b="1" kern="0" spc="30" dirty="0">
                <a:solidFill>
                  <a:srgbClr val="001F87"/>
                </a:solidFill>
                <a:latin typeface="Arial"/>
                <a:cs typeface="Arial"/>
              </a:rPr>
              <a:t> </a:t>
            </a:r>
            <a:r>
              <a:rPr sz="1600" b="1" kern="0" spc="-50" dirty="0">
                <a:solidFill>
                  <a:srgbClr val="001F87"/>
                </a:solidFill>
                <a:latin typeface="Arial"/>
                <a:cs typeface="Arial"/>
              </a:rPr>
              <a:t>и </a:t>
            </a:r>
            <a:r>
              <a:rPr sz="1600" b="1" kern="0" spc="-10" dirty="0">
                <a:solidFill>
                  <a:srgbClr val="001F87"/>
                </a:solidFill>
                <a:latin typeface="Arial"/>
                <a:cs typeface="Arial"/>
              </a:rPr>
              <a:t>способности.</a:t>
            </a:r>
            <a:endParaRPr sz="16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1635" y="93090"/>
            <a:ext cx="8850958" cy="88165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ctr">
              <a:lnSpc>
                <a:spcPts val="2160"/>
              </a:lnSpc>
              <a:spcBef>
                <a:spcPts val="375"/>
              </a:spcBef>
            </a:pPr>
            <a:r>
              <a:rPr sz="20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Организация</a:t>
            </a:r>
            <a:r>
              <a:rPr sz="2000" b="1" kern="0" spc="-8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ранней</a:t>
            </a:r>
            <a:r>
              <a:rPr sz="2000" b="1" kern="0" spc="-6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профилактической</a:t>
            </a:r>
            <a:r>
              <a:rPr sz="2000" b="1" kern="0" spc="-6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работы</a:t>
            </a:r>
            <a:r>
              <a:rPr sz="2000" b="1" kern="0" spc="484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и</a:t>
            </a:r>
            <a:r>
              <a:rPr sz="2000" b="1" kern="0" spc="-5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оказание </a:t>
            </a:r>
            <a:r>
              <a:rPr sz="2000" b="1" kern="0" spc="-30" dirty="0">
                <a:solidFill>
                  <a:srgbClr val="001F5F"/>
                </a:solidFill>
                <a:latin typeface="Georgia" pitchFamily="18" charset="0"/>
                <a:cs typeface="Arial"/>
              </a:rPr>
              <a:t>психолого-</a:t>
            </a:r>
            <a:r>
              <a:rPr sz="20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педагогической</a:t>
            </a:r>
            <a:r>
              <a:rPr sz="2000" b="1" kern="0" spc="-6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помощи</a:t>
            </a:r>
            <a:r>
              <a:rPr sz="2000" b="1" kern="0" spc="-6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несовершеннолетним</a:t>
            </a:r>
            <a:endParaRPr sz="2000" kern="0" dirty="0">
              <a:solidFill>
                <a:sysClr val="windowText" lastClr="000000"/>
              </a:solidFill>
              <a:latin typeface="Georgia" pitchFamily="18" charset="0"/>
              <a:cs typeface="Arial"/>
            </a:endParaRPr>
          </a:p>
          <a:p>
            <a:pPr algn="ctr">
              <a:lnSpc>
                <a:spcPts val="2130"/>
              </a:lnSpc>
            </a:pPr>
            <a:r>
              <a:rPr sz="20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с</a:t>
            </a:r>
            <a:r>
              <a:rPr sz="2000" b="1" kern="0" spc="-4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использованием</a:t>
            </a:r>
            <a:r>
              <a:rPr sz="2000" b="1" kern="0" spc="-8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dirty="0">
                <a:solidFill>
                  <a:srgbClr val="001F5F"/>
                </a:solidFill>
                <a:latin typeface="Georgia" pitchFamily="18" charset="0"/>
                <a:cs typeface="Arial"/>
              </a:rPr>
              <a:t>цифровых</a:t>
            </a:r>
            <a:r>
              <a:rPr sz="2000" b="1" kern="0" spc="-4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000" b="1" kern="0" spc="-10" dirty="0">
                <a:solidFill>
                  <a:srgbClr val="001F5F"/>
                </a:solidFill>
                <a:latin typeface="Georgia" pitchFamily="18" charset="0"/>
                <a:cs typeface="Arial"/>
              </a:rPr>
              <a:t>ресурсов</a:t>
            </a:r>
            <a:endParaRPr sz="2000" kern="0" dirty="0">
              <a:solidFill>
                <a:sysClr val="windowText" lastClr="000000"/>
              </a:solidFill>
              <a:latin typeface="Georgia" pitchFamily="18" charset="0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85915" y="2237232"/>
            <a:ext cx="6012180" cy="932815"/>
            <a:chOff x="6185915" y="2237232"/>
            <a:chExt cx="6012180" cy="932815"/>
          </a:xfrm>
        </p:grpSpPr>
        <p:sp>
          <p:nvSpPr>
            <p:cNvPr id="16" name="object 16"/>
            <p:cNvSpPr/>
            <p:nvPr/>
          </p:nvSpPr>
          <p:spPr>
            <a:xfrm>
              <a:off x="6192011" y="2243328"/>
              <a:ext cx="6000115" cy="920750"/>
            </a:xfrm>
            <a:custGeom>
              <a:avLst/>
              <a:gdLst/>
              <a:ahLst/>
              <a:cxnLst/>
              <a:rect l="l" t="t" r="r" b="b"/>
              <a:pathLst>
                <a:path w="6000115" h="920750">
                  <a:moveTo>
                    <a:pt x="5942584" y="0"/>
                  </a:moveTo>
                  <a:lnTo>
                    <a:pt x="153415" y="0"/>
                  </a:lnTo>
                  <a:lnTo>
                    <a:pt x="104932" y="7823"/>
                  </a:lnTo>
                  <a:lnTo>
                    <a:pt x="62819" y="29606"/>
                  </a:lnTo>
                  <a:lnTo>
                    <a:pt x="29606" y="62819"/>
                  </a:lnTo>
                  <a:lnTo>
                    <a:pt x="7823" y="104932"/>
                  </a:lnTo>
                  <a:lnTo>
                    <a:pt x="0" y="153416"/>
                  </a:lnTo>
                  <a:lnTo>
                    <a:pt x="0" y="767080"/>
                  </a:lnTo>
                  <a:lnTo>
                    <a:pt x="7823" y="815563"/>
                  </a:lnTo>
                  <a:lnTo>
                    <a:pt x="29606" y="857676"/>
                  </a:lnTo>
                  <a:lnTo>
                    <a:pt x="62819" y="890889"/>
                  </a:lnTo>
                  <a:lnTo>
                    <a:pt x="104932" y="912672"/>
                  </a:lnTo>
                  <a:lnTo>
                    <a:pt x="153415" y="920496"/>
                  </a:lnTo>
                  <a:lnTo>
                    <a:pt x="5942584" y="920496"/>
                  </a:lnTo>
                  <a:lnTo>
                    <a:pt x="5991067" y="912672"/>
                  </a:lnTo>
                  <a:lnTo>
                    <a:pt x="5999988" y="908058"/>
                  </a:lnTo>
                  <a:lnTo>
                    <a:pt x="5999988" y="12437"/>
                  </a:lnTo>
                  <a:lnTo>
                    <a:pt x="5991067" y="7823"/>
                  </a:lnTo>
                  <a:lnTo>
                    <a:pt x="594258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192011" y="2243328"/>
              <a:ext cx="6000115" cy="920750"/>
            </a:xfrm>
            <a:custGeom>
              <a:avLst/>
              <a:gdLst/>
              <a:ahLst/>
              <a:cxnLst/>
              <a:rect l="l" t="t" r="r" b="b"/>
              <a:pathLst>
                <a:path w="6000115" h="920750">
                  <a:moveTo>
                    <a:pt x="5999988" y="908058"/>
                  </a:moveTo>
                  <a:lnTo>
                    <a:pt x="5991067" y="912672"/>
                  </a:lnTo>
                  <a:lnTo>
                    <a:pt x="5942584" y="920496"/>
                  </a:lnTo>
                  <a:lnTo>
                    <a:pt x="153415" y="920496"/>
                  </a:lnTo>
                  <a:lnTo>
                    <a:pt x="104932" y="912672"/>
                  </a:lnTo>
                  <a:lnTo>
                    <a:pt x="62819" y="890889"/>
                  </a:lnTo>
                  <a:lnTo>
                    <a:pt x="29606" y="857676"/>
                  </a:lnTo>
                  <a:lnTo>
                    <a:pt x="7823" y="815563"/>
                  </a:lnTo>
                  <a:lnTo>
                    <a:pt x="0" y="767080"/>
                  </a:lnTo>
                  <a:lnTo>
                    <a:pt x="0" y="153416"/>
                  </a:lnTo>
                  <a:lnTo>
                    <a:pt x="7823" y="104932"/>
                  </a:lnTo>
                  <a:lnTo>
                    <a:pt x="29606" y="62819"/>
                  </a:lnTo>
                  <a:lnTo>
                    <a:pt x="62819" y="29606"/>
                  </a:lnTo>
                  <a:lnTo>
                    <a:pt x="104932" y="7823"/>
                  </a:lnTo>
                  <a:lnTo>
                    <a:pt x="153415" y="0"/>
                  </a:lnTo>
                  <a:lnTo>
                    <a:pt x="5942584" y="0"/>
                  </a:lnTo>
                  <a:lnTo>
                    <a:pt x="5991067" y="7823"/>
                  </a:lnTo>
                  <a:lnTo>
                    <a:pt x="5999988" y="12437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275323" y="2572892"/>
            <a:ext cx="543306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kern="0" spc="-10" dirty="0">
                <a:solidFill>
                  <a:srgbClr val="FFFFFF"/>
                </a:solidFill>
                <a:cs typeface="Calibri"/>
              </a:rPr>
              <a:t>Получен</a:t>
            </a:r>
            <a:r>
              <a:rPr sz="1300" kern="0" spc="-4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аттестат</a:t>
            </a:r>
            <a:r>
              <a:rPr sz="1300" kern="0" spc="-6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соответствия</a:t>
            </a:r>
            <a:r>
              <a:rPr sz="1300" kern="0" spc="-4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требованиям</a:t>
            </a:r>
            <a:r>
              <a:rPr sz="1300" kern="0" spc="-4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информационной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безопасности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75323" y="3463797"/>
            <a:ext cx="5336540" cy="40449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250"/>
              </a:spcBef>
            </a:pPr>
            <a:r>
              <a:rPr sz="1300" kern="0" spc="-10" dirty="0">
                <a:solidFill>
                  <a:srgbClr val="FFFFFF"/>
                </a:solidFill>
                <a:cs typeface="Calibri"/>
              </a:rPr>
              <a:t>Введена</a:t>
            </a:r>
            <a:r>
              <a:rPr sz="1300" kern="0" spc="-3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в</a:t>
            </a:r>
            <a:r>
              <a:rPr sz="1300" kern="0" spc="-3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эксплуатацию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приказом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Министерства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просвещения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Российской Федерации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от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1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декабря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2025</a:t>
            </a:r>
            <a:r>
              <a:rPr sz="1300" kern="0" spc="-2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года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№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25" dirty="0">
                <a:solidFill>
                  <a:srgbClr val="FFFFFF"/>
                </a:solidFill>
                <a:cs typeface="Calibri"/>
              </a:rPr>
              <a:t>881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85661" y="4175505"/>
            <a:ext cx="6012815" cy="933450"/>
            <a:chOff x="6185661" y="4175505"/>
            <a:chExt cx="6012815" cy="933450"/>
          </a:xfrm>
        </p:grpSpPr>
        <p:sp>
          <p:nvSpPr>
            <p:cNvPr id="21" name="object 21"/>
            <p:cNvSpPr/>
            <p:nvPr/>
          </p:nvSpPr>
          <p:spPr>
            <a:xfrm>
              <a:off x="6192011" y="4181855"/>
              <a:ext cx="6000115" cy="920750"/>
            </a:xfrm>
            <a:custGeom>
              <a:avLst/>
              <a:gdLst/>
              <a:ahLst/>
              <a:cxnLst/>
              <a:rect l="l" t="t" r="r" b="b"/>
              <a:pathLst>
                <a:path w="6000115" h="920750">
                  <a:moveTo>
                    <a:pt x="5942584" y="0"/>
                  </a:moveTo>
                  <a:lnTo>
                    <a:pt x="153415" y="0"/>
                  </a:lnTo>
                  <a:lnTo>
                    <a:pt x="104932" y="7823"/>
                  </a:lnTo>
                  <a:lnTo>
                    <a:pt x="62819" y="29606"/>
                  </a:lnTo>
                  <a:lnTo>
                    <a:pt x="29606" y="62819"/>
                  </a:lnTo>
                  <a:lnTo>
                    <a:pt x="7823" y="104932"/>
                  </a:lnTo>
                  <a:lnTo>
                    <a:pt x="0" y="153416"/>
                  </a:lnTo>
                  <a:lnTo>
                    <a:pt x="0" y="767080"/>
                  </a:lnTo>
                  <a:lnTo>
                    <a:pt x="7823" y="815563"/>
                  </a:lnTo>
                  <a:lnTo>
                    <a:pt x="29606" y="857676"/>
                  </a:lnTo>
                  <a:lnTo>
                    <a:pt x="62819" y="890889"/>
                  </a:lnTo>
                  <a:lnTo>
                    <a:pt x="104932" y="912672"/>
                  </a:lnTo>
                  <a:lnTo>
                    <a:pt x="153415" y="920496"/>
                  </a:lnTo>
                  <a:lnTo>
                    <a:pt x="5942584" y="920496"/>
                  </a:lnTo>
                  <a:lnTo>
                    <a:pt x="5991067" y="912672"/>
                  </a:lnTo>
                  <a:lnTo>
                    <a:pt x="5999988" y="908058"/>
                  </a:lnTo>
                  <a:lnTo>
                    <a:pt x="5999988" y="12437"/>
                  </a:lnTo>
                  <a:lnTo>
                    <a:pt x="5991067" y="7823"/>
                  </a:lnTo>
                  <a:lnTo>
                    <a:pt x="594258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192011" y="4181855"/>
              <a:ext cx="6000115" cy="920750"/>
            </a:xfrm>
            <a:custGeom>
              <a:avLst/>
              <a:gdLst/>
              <a:ahLst/>
              <a:cxnLst/>
              <a:rect l="l" t="t" r="r" b="b"/>
              <a:pathLst>
                <a:path w="6000115" h="920750">
                  <a:moveTo>
                    <a:pt x="5999988" y="908058"/>
                  </a:moveTo>
                  <a:lnTo>
                    <a:pt x="5991067" y="912672"/>
                  </a:lnTo>
                  <a:lnTo>
                    <a:pt x="5942584" y="920496"/>
                  </a:lnTo>
                  <a:lnTo>
                    <a:pt x="153415" y="920496"/>
                  </a:lnTo>
                  <a:lnTo>
                    <a:pt x="104932" y="912672"/>
                  </a:lnTo>
                  <a:lnTo>
                    <a:pt x="62819" y="890889"/>
                  </a:lnTo>
                  <a:lnTo>
                    <a:pt x="29606" y="857676"/>
                  </a:lnTo>
                  <a:lnTo>
                    <a:pt x="7823" y="815563"/>
                  </a:lnTo>
                  <a:lnTo>
                    <a:pt x="0" y="767080"/>
                  </a:lnTo>
                  <a:lnTo>
                    <a:pt x="0" y="153416"/>
                  </a:lnTo>
                  <a:lnTo>
                    <a:pt x="7823" y="104932"/>
                  </a:lnTo>
                  <a:lnTo>
                    <a:pt x="29606" y="62819"/>
                  </a:lnTo>
                  <a:lnTo>
                    <a:pt x="62819" y="29606"/>
                  </a:lnTo>
                  <a:lnTo>
                    <a:pt x="104932" y="7823"/>
                  </a:lnTo>
                  <a:lnTo>
                    <a:pt x="153415" y="0"/>
                  </a:lnTo>
                  <a:lnTo>
                    <a:pt x="5942584" y="0"/>
                  </a:lnTo>
                  <a:lnTo>
                    <a:pt x="5991067" y="7823"/>
                  </a:lnTo>
                  <a:lnTo>
                    <a:pt x="5999988" y="12437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275323" y="4239895"/>
            <a:ext cx="5715635" cy="767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495"/>
              </a:lnSpc>
              <a:spcBef>
                <a:spcPts val="95"/>
              </a:spcBef>
            </a:pPr>
            <a:r>
              <a:rPr sz="1300" kern="0" spc="-10" dirty="0">
                <a:solidFill>
                  <a:srgbClr val="FFFFFF"/>
                </a:solidFill>
                <a:cs typeface="Calibri"/>
              </a:rPr>
              <a:t>Положение</a:t>
            </a:r>
            <a:r>
              <a:rPr sz="1300" kern="0" spc="-3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о</a:t>
            </a:r>
            <a:r>
              <a:rPr sz="1300" kern="0" spc="-4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государственной</a:t>
            </a:r>
            <a:r>
              <a:rPr sz="1300" kern="0" spc="-4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информационной</a:t>
            </a:r>
            <a:r>
              <a:rPr sz="1300" kern="0" spc="-2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системе</a:t>
            </a:r>
            <a:r>
              <a:rPr sz="1300" kern="0" spc="-4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профилактики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  <a:p>
            <a:pPr marL="12700">
              <a:lnSpc>
                <a:spcPts val="1430"/>
              </a:lnSpc>
            </a:pPr>
            <a:r>
              <a:rPr sz="1300" kern="0" spc="-10" dirty="0">
                <a:solidFill>
                  <a:srgbClr val="FFFFFF"/>
                </a:solidFill>
                <a:cs typeface="Calibri"/>
              </a:rPr>
              <a:t>безнадзорности</a:t>
            </a:r>
            <a:r>
              <a:rPr sz="1300" kern="0" spc="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и</a:t>
            </a:r>
            <a:r>
              <a:rPr sz="1300" kern="0" spc="2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правонарушений</a:t>
            </a:r>
            <a:r>
              <a:rPr sz="1300" kern="0" spc="3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несовершеннолетних</a:t>
            </a:r>
            <a:r>
              <a:rPr sz="1300" kern="0" spc="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утверждено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  <a:p>
            <a:pPr marL="12700" marR="5080">
              <a:lnSpc>
                <a:spcPts val="1430"/>
              </a:lnSpc>
              <a:spcBef>
                <a:spcPts val="90"/>
              </a:spcBef>
            </a:pPr>
            <a:r>
              <a:rPr sz="1300" kern="0" spc="-10" dirty="0">
                <a:solidFill>
                  <a:srgbClr val="FFFFFF"/>
                </a:solidFill>
                <a:cs typeface="Calibri"/>
              </a:rPr>
              <a:t>постановлением</a:t>
            </a:r>
            <a:r>
              <a:rPr sz="1300" kern="0" spc="-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Правительства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Российской</a:t>
            </a:r>
            <a:r>
              <a:rPr sz="1300" kern="0" spc="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Федерации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от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1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апреля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2025</a:t>
            </a:r>
            <a:r>
              <a:rPr sz="1300" kern="0" spc="-2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года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50" dirty="0">
                <a:solidFill>
                  <a:srgbClr val="FFFFFF"/>
                </a:solidFill>
                <a:cs typeface="Calibri"/>
              </a:rPr>
              <a:t>№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411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50" dirty="0">
                <a:solidFill>
                  <a:srgbClr val="FFFFFF"/>
                </a:solidFill>
                <a:cs typeface="Calibri"/>
              </a:rPr>
              <a:t>·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185661" y="5146294"/>
            <a:ext cx="6012815" cy="932180"/>
            <a:chOff x="6185661" y="5146294"/>
            <a:chExt cx="6012815" cy="932180"/>
          </a:xfrm>
        </p:grpSpPr>
        <p:sp>
          <p:nvSpPr>
            <p:cNvPr id="25" name="object 25"/>
            <p:cNvSpPr/>
            <p:nvPr/>
          </p:nvSpPr>
          <p:spPr>
            <a:xfrm>
              <a:off x="6192011" y="5152644"/>
              <a:ext cx="6000115" cy="919480"/>
            </a:xfrm>
            <a:custGeom>
              <a:avLst/>
              <a:gdLst/>
              <a:ahLst/>
              <a:cxnLst/>
              <a:rect l="l" t="t" r="r" b="b"/>
              <a:pathLst>
                <a:path w="6000115" h="919479">
                  <a:moveTo>
                    <a:pt x="5942838" y="0"/>
                  </a:moveTo>
                  <a:lnTo>
                    <a:pt x="153162" y="0"/>
                  </a:lnTo>
                  <a:lnTo>
                    <a:pt x="104753" y="7808"/>
                  </a:lnTo>
                  <a:lnTo>
                    <a:pt x="62709" y="29553"/>
                  </a:lnTo>
                  <a:lnTo>
                    <a:pt x="29553" y="62709"/>
                  </a:lnTo>
                  <a:lnTo>
                    <a:pt x="7808" y="104753"/>
                  </a:lnTo>
                  <a:lnTo>
                    <a:pt x="0" y="153161"/>
                  </a:lnTo>
                  <a:lnTo>
                    <a:pt x="0" y="765809"/>
                  </a:lnTo>
                  <a:lnTo>
                    <a:pt x="7808" y="814218"/>
                  </a:lnTo>
                  <a:lnTo>
                    <a:pt x="29553" y="856262"/>
                  </a:lnTo>
                  <a:lnTo>
                    <a:pt x="62709" y="889418"/>
                  </a:lnTo>
                  <a:lnTo>
                    <a:pt x="104753" y="911163"/>
                  </a:lnTo>
                  <a:lnTo>
                    <a:pt x="153162" y="918971"/>
                  </a:lnTo>
                  <a:lnTo>
                    <a:pt x="5942838" y="918971"/>
                  </a:lnTo>
                  <a:lnTo>
                    <a:pt x="5991246" y="911163"/>
                  </a:lnTo>
                  <a:lnTo>
                    <a:pt x="5999988" y="906641"/>
                  </a:lnTo>
                  <a:lnTo>
                    <a:pt x="5999988" y="12330"/>
                  </a:lnTo>
                  <a:lnTo>
                    <a:pt x="5991246" y="7808"/>
                  </a:lnTo>
                  <a:lnTo>
                    <a:pt x="594283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6192011" y="5152644"/>
              <a:ext cx="6000115" cy="919480"/>
            </a:xfrm>
            <a:custGeom>
              <a:avLst/>
              <a:gdLst/>
              <a:ahLst/>
              <a:cxnLst/>
              <a:rect l="l" t="t" r="r" b="b"/>
              <a:pathLst>
                <a:path w="6000115" h="919479">
                  <a:moveTo>
                    <a:pt x="5999988" y="906641"/>
                  </a:moveTo>
                  <a:lnTo>
                    <a:pt x="5991246" y="911163"/>
                  </a:lnTo>
                  <a:lnTo>
                    <a:pt x="5942838" y="918971"/>
                  </a:lnTo>
                  <a:lnTo>
                    <a:pt x="153162" y="918971"/>
                  </a:lnTo>
                  <a:lnTo>
                    <a:pt x="104753" y="911163"/>
                  </a:lnTo>
                  <a:lnTo>
                    <a:pt x="62709" y="889418"/>
                  </a:lnTo>
                  <a:lnTo>
                    <a:pt x="29553" y="856262"/>
                  </a:lnTo>
                  <a:lnTo>
                    <a:pt x="7808" y="814218"/>
                  </a:lnTo>
                  <a:lnTo>
                    <a:pt x="0" y="765809"/>
                  </a:lnTo>
                  <a:lnTo>
                    <a:pt x="0" y="153161"/>
                  </a:lnTo>
                  <a:lnTo>
                    <a:pt x="7808" y="104753"/>
                  </a:lnTo>
                  <a:lnTo>
                    <a:pt x="29553" y="62709"/>
                  </a:lnTo>
                  <a:lnTo>
                    <a:pt x="62709" y="29553"/>
                  </a:lnTo>
                  <a:lnTo>
                    <a:pt x="104753" y="7808"/>
                  </a:lnTo>
                  <a:lnTo>
                    <a:pt x="153162" y="0"/>
                  </a:lnTo>
                  <a:lnTo>
                    <a:pt x="5942838" y="0"/>
                  </a:lnTo>
                  <a:lnTo>
                    <a:pt x="5991246" y="7808"/>
                  </a:lnTo>
                  <a:lnTo>
                    <a:pt x="5999988" y="1233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275323" y="5391658"/>
            <a:ext cx="5622925" cy="404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495"/>
              </a:lnSpc>
              <a:spcBef>
                <a:spcPts val="95"/>
              </a:spcBef>
            </a:pPr>
            <a:r>
              <a:rPr sz="1300" kern="0" spc="-10" dirty="0">
                <a:solidFill>
                  <a:srgbClr val="FFFFFF"/>
                </a:solidFill>
                <a:cs typeface="Calibri"/>
              </a:rPr>
              <a:t>Подключены</a:t>
            </a:r>
            <a:r>
              <a:rPr sz="1300" kern="0" spc="-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поставщики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информации,</a:t>
            </a:r>
            <a:r>
              <a:rPr sz="1300" kern="0" spc="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относящиеся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к</a:t>
            </a:r>
            <a:r>
              <a:rPr sz="1300" kern="0" spc="-1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функциональной</a:t>
            </a:r>
            <a:r>
              <a:rPr sz="1300" kern="0" spc="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группе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  <a:p>
            <a:pPr marL="12700">
              <a:lnSpc>
                <a:spcPts val="1495"/>
              </a:lnSpc>
            </a:pPr>
            <a:r>
              <a:rPr sz="1300" kern="0" dirty="0">
                <a:solidFill>
                  <a:srgbClr val="FFFFFF"/>
                </a:solidFill>
                <a:cs typeface="Calibri"/>
              </a:rPr>
              <a:t>«комиссии по</a:t>
            </a:r>
            <a:r>
              <a:rPr sz="1300" kern="0" spc="-3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делам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spc="-10" dirty="0">
                <a:solidFill>
                  <a:srgbClr val="FFFFFF"/>
                </a:solidFill>
                <a:cs typeface="Calibri"/>
              </a:rPr>
              <a:t>несовершеннолетних</a:t>
            </a:r>
            <a:r>
              <a:rPr sz="1300" kern="0" spc="-4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и</a:t>
            </a:r>
            <a:r>
              <a:rPr sz="1300" kern="0" spc="-3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защите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их</a:t>
            </a:r>
            <a:r>
              <a:rPr sz="1300" kern="0" spc="-2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прав»</a:t>
            </a:r>
            <a:r>
              <a:rPr sz="1300" kern="0" spc="-3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(п.</a:t>
            </a:r>
            <a:r>
              <a:rPr sz="1300" kern="0" spc="-35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2</a:t>
            </a:r>
            <a:r>
              <a:rPr sz="1300" kern="0" spc="-30" dirty="0">
                <a:solidFill>
                  <a:srgbClr val="FFFFFF"/>
                </a:solidFill>
                <a:cs typeface="Calibri"/>
              </a:rPr>
              <a:t> </a:t>
            </a:r>
            <a:r>
              <a:rPr sz="1300" kern="0" dirty="0">
                <a:solidFill>
                  <a:srgbClr val="FFFFFF"/>
                </a:solidFill>
                <a:cs typeface="Calibri"/>
              </a:rPr>
              <a:t>ППРФ</a:t>
            </a:r>
            <a:r>
              <a:rPr sz="1300" kern="0" spc="-20" dirty="0">
                <a:solidFill>
                  <a:srgbClr val="FFFFFF"/>
                </a:solidFill>
                <a:cs typeface="Calibri"/>
              </a:rPr>
              <a:t> 411)</a:t>
            </a:r>
            <a:endParaRPr sz="1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4384" y="2707731"/>
            <a:ext cx="3058127" cy="11413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ru-RU" sz="1400" b="1" kern="0" dirty="0" smtClean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1400" b="1" kern="0" dirty="0" err="1" smtClean="0">
                <a:solidFill>
                  <a:srgbClr val="FF0000"/>
                </a:solidFill>
                <a:latin typeface="Arial"/>
                <a:cs typeface="Arial"/>
              </a:rPr>
              <a:t>бщероссийский</a:t>
            </a:r>
            <a:r>
              <a:rPr sz="1400" b="1" kern="0" spc="254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 err="1">
                <a:solidFill>
                  <a:srgbClr val="FF0000"/>
                </a:solidFill>
                <a:latin typeface="Arial"/>
                <a:cs typeface="Arial"/>
              </a:rPr>
              <a:t>детский</a:t>
            </a:r>
            <a:r>
              <a:rPr sz="1400" b="1" kern="0" spc="25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ru-RU" sz="1400" b="1" kern="0" spc="254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5080" algn="ctr">
              <a:spcBef>
                <a:spcPts val="100"/>
              </a:spcBef>
            </a:pPr>
            <a:r>
              <a:rPr sz="1400" b="1" kern="0" dirty="0" err="1" smtClean="0">
                <a:solidFill>
                  <a:srgbClr val="FF0000"/>
                </a:solidFill>
                <a:latin typeface="Arial"/>
                <a:cs typeface="Arial"/>
              </a:rPr>
              <a:t>телефон</a:t>
            </a:r>
            <a:r>
              <a:rPr sz="1400" b="1" kern="0" spc="27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доверия</a:t>
            </a:r>
            <a:r>
              <a:rPr sz="1400" b="1" kern="0" spc="2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400" b="1" kern="0" spc="2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ru-RU" sz="1400" b="1" kern="0" spc="24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5080" algn="ctr">
              <a:spcBef>
                <a:spcPts val="100"/>
              </a:spcBef>
            </a:pPr>
            <a:r>
              <a:rPr sz="1400" b="1" kern="0" spc="-10" dirty="0" err="1" smtClean="0">
                <a:solidFill>
                  <a:srgbClr val="FF0000"/>
                </a:solidFill>
                <a:latin typeface="Arial"/>
                <a:cs typeface="Arial"/>
              </a:rPr>
              <a:t>единым</a:t>
            </a:r>
            <a:r>
              <a:rPr sz="1400" b="1" kern="0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 err="1">
                <a:solidFill>
                  <a:srgbClr val="FF0000"/>
                </a:solidFill>
                <a:latin typeface="Arial"/>
                <a:cs typeface="Arial"/>
              </a:rPr>
              <a:t>номером</a:t>
            </a:r>
            <a:r>
              <a:rPr sz="1400" b="1" kern="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ru-RU" sz="1400" b="1" kern="0" spc="-3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5080" algn="ctr">
              <a:spcBef>
                <a:spcPts val="100"/>
              </a:spcBef>
            </a:pPr>
            <a:r>
              <a:rPr sz="1400" b="1" kern="0" spc="-10" dirty="0" smtClean="0">
                <a:solidFill>
                  <a:srgbClr val="FF0000"/>
                </a:solidFill>
                <a:latin typeface="Arial"/>
                <a:cs typeface="Arial"/>
              </a:rPr>
              <a:t>8-800-2000-</a:t>
            </a:r>
            <a:r>
              <a:rPr sz="1400" b="1" kern="0" dirty="0" smtClean="0">
                <a:solidFill>
                  <a:srgbClr val="FF0000"/>
                </a:solidFill>
                <a:latin typeface="Arial"/>
                <a:cs typeface="Arial"/>
              </a:rPr>
              <a:t>122</a:t>
            </a:r>
            <a:endParaRPr lang="ru-RU" sz="1400" b="1" kern="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5080" algn="ctr">
              <a:spcBef>
                <a:spcPts val="100"/>
              </a:spcBef>
            </a:pPr>
            <a:r>
              <a:rPr sz="1400" b="1" kern="0" spc="-5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или</a:t>
            </a:r>
            <a:r>
              <a:rPr sz="1400" b="1" kern="0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spc="-25" dirty="0">
                <a:solidFill>
                  <a:srgbClr val="FF0000"/>
                </a:solidFill>
                <a:latin typeface="Arial"/>
                <a:cs typeface="Arial"/>
              </a:rPr>
              <a:t>124</a:t>
            </a:r>
            <a:endParaRPr sz="1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4379" y="5107472"/>
            <a:ext cx="3051959" cy="111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ru-RU" sz="1400" b="1" kern="0" dirty="0" smtClean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kern="0" dirty="0" err="1" smtClean="0">
                <a:solidFill>
                  <a:srgbClr val="FF0000"/>
                </a:solidFill>
                <a:latin typeface="Arial"/>
                <a:cs typeface="Arial"/>
              </a:rPr>
              <a:t>раевой</a:t>
            </a:r>
            <a:r>
              <a:rPr sz="1400" b="1" kern="0" spc="-5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spc="-10" dirty="0" err="1" smtClean="0">
                <a:solidFill>
                  <a:srgbClr val="FF0000"/>
                </a:solidFill>
                <a:latin typeface="Arial"/>
                <a:cs typeface="Arial"/>
              </a:rPr>
              <a:t>телефон</a:t>
            </a:r>
            <a:endParaRPr lang="ru-RU" sz="1400" b="1" kern="0" spc="-1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5080" algn="ctr">
              <a:spcBef>
                <a:spcPts val="100"/>
              </a:spcBef>
            </a:pPr>
            <a:r>
              <a:rPr sz="1400" b="1" kern="0" spc="-2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«горячей</a:t>
            </a:r>
            <a:r>
              <a:rPr sz="1400" b="1" kern="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линии»</a:t>
            </a:r>
            <a:r>
              <a:rPr sz="1400" b="1" kern="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для</a:t>
            </a:r>
            <a:r>
              <a:rPr sz="1400" b="1" kern="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детей</a:t>
            </a:r>
            <a:r>
              <a:rPr sz="1400" b="1" kern="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kern="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rgbClr val="FF0000"/>
                </a:solidFill>
                <a:latin typeface="Arial"/>
                <a:cs typeface="Arial"/>
              </a:rPr>
              <a:t>подростков, находящихся</a:t>
            </a:r>
            <a:r>
              <a:rPr sz="1400" b="1" kern="0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kern="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ТЖС,</a:t>
            </a:r>
            <a:r>
              <a:rPr sz="1400" b="1" kern="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rgbClr val="FF0000"/>
                </a:solidFill>
                <a:latin typeface="Arial"/>
                <a:cs typeface="Arial"/>
              </a:rPr>
              <a:t>8-861-245-82-</a:t>
            </a:r>
            <a:r>
              <a:rPr sz="1400" b="1" kern="0" dirty="0">
                <a:solidFill>
                  <a:srgbClr val="FF0000"/>
                </a:solidFill>
                <a:latin typeface="Arial"/>
                <a:cs typeface="Arial"/>
              </a:rPr>
              <a:t>82</a:t>
            </a:r>
            <a:r>
              <a:rPr sz="1400" b="1" kern="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ru-RU" sz="1400" b="1" kern="0" spc="-3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 marR="5080" algn="ctr">
              <a:spcBef>
                <a:spcPts val="100"/>
              </a:spcBef>
            </a:pPr>
            <a:r>
              <a:rPr sz="1400" b="1" kern="0" dirty="0" err="1" smtClean="0">
                <a:solidFill>
                  <a:srgbClr val="FF0000"/>
                </a:solidFill>
                <a:latin typeface="Arial"/>
                <a:cs typeface="Arial"/>
              </a:rPr>
              <a:t>или</a:t>
            </a:r>
            <a:r>
              <a:rPr sz="1400" b="1" kern="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rgbClr val="FF0000"/>
                </a:solidFill>
                <a:latin typeface="Arial"/>
                <a:cs typeface="Arial"/>
              </a:rPr>
              <a:t>8-988-245-82-</a:t>
            </a:r>
            <a:r>
              <a:rPr sz="1400" b="1" kern="0" spc="-25" dirty="0">
                <a:solidFill>
                  <a:srgbClr val="FF0000"/>
                </a:solidFill>
                <a:latin typeface="Arial"/>
                <a:cs typeface="Arial"/>
              </a:rPr>
              <a:t>82</a:t>
            </a:r>
            <a:endParaRPr sz="14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3420" y="4069336"/>
            <a:ext cx="789432" cy="807720"/>
          </a:xfrm>
          <a:prstGeom prst="rect">
            <a:avLst/>
          </a:prstGeom>
        </p:spPr>
      </p:pic>
      <p:sp>
        <p:nvSpPr>
          <p:cNvPr id="32" name="Прямоугольник с двумя скругленными противолежащими углами 31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97837" y="0"/>
            <a:ext cx="1025652" cy="1082039"/>
          </a:xfrm>
          <a:prstGeom prst="rect">
            <a:avLst/>
          </a:prstGeom>
        </p:spPr>
      </p:pic>
      <p:pic>
        <p:nvPicPr>
          <p:cNvPr id="33" name="флаг слева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18923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5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0567" y="1531263"/>
            <a:ext cx="3629536" cy="1508820"/>
            <a:chOff x="51815" y="4832603"/>
            <a:chExt cx="3366770" cy="1106805"/>
          </a:xfrm>
        </p:grpSpPr>
        <p:sp>
          <p:nvSpPr>
            <p:cNvPr id="3" name="object 3"/>
            <p:cNvSpPr/>
            <p:nvPr/>
          </p:nvSpPr>
          <p:spPr>
            <a:xfrm>
              <a:off x="57911" y="4838699"/>
              <a:ext cx="3354704" cy="1094740"/>
            </a:xfrm>
            <a:custGeom>
              <a:avLst/>
              <a:gdLst/>
              <a:ahLst/>
              <a:cxnLst/>
              <a:rect l="l" t="t" r="r" b="b"/>
              <a:pathLst>
                <a:path w="3354704" h="1094739">
                  <a:moveTo>
                    <a:pt x="3354324" y="0"/>
                  </a:moveTo>
                  <a:lnTo>
                    <a:pt x="182372" y="0"/>
                  </a:lnTo>
                  <a:lnTo>
                    <a:pt x="133889" y="6515"/>
                  </a:lnTo>
                  <a:lnTo>
                    <a:pt x="90324" y="24901"/>
                  </a:lnTo>
                  <a:lnTo>
                    <a:pt x="53414" y="53419"/>
                  </a:lnTo>
                  <a:lnTo>
                    <a:pt x="24898" y="90329"/>
                  </a:lnTo>
                  <a:lnTo>
                    <a:pt x="6514" y="133893"/>
                  </a:lnTo>
                  <a:lnTo>
                    <a:pt x="0" y="182372"/>
                  </a:lnTo>
                  <a:lnTo>
                    <a:pt x="0" y="1094232"/>
                  </a:lnTo>
                  <a:lnTo>
                    <a:pt x="3171952" y="1094232"/>
                  </a:lnTo>
                  <a:lnTo>
                    <a:pt x="3220430" y="1087717"/>
                  </a:lnTo>
                  <a:lnTo>
                    <a:pt x="3263994" y="1069333"/>
                  </a:lnTo>
                  <a:lnTo>
                    <a:pt x="3300904" y="1040817"/>
                  </a:lnTo>
                  <a:lnTo>
                    <a:pt x="3329422" y="1003907"/>
                  </a:lnTo>
                  <a:lnTo>
                    <a:pt x="3347808" y="960342"/>
                  </a:lnTo>
                  <a:lnTo>
                    <a:pt x="3354324" y="911860"/>
                  </a:lnTo>
                  <a:lnTo>
                    <a:pt x="3354324" y="0"/>
                  </a:lnTo>
                  <a:close/>
                </a:path>
              </a:pathLst>
            </a:custGeom>
            <a:solidFill>
              <a:srgbClr val="002B82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57911" y="4838699"/>
              <a:ext cx="3354704" cy="1094740"/>
            </a:xfrm>
            <a:custGeom>
              <a:avLst/>
              <a:gdLst/>
              <a:ahLst/>
              <a:cxnLst/>
              <a:rect l="l" t="t" r="r" b="b"/>
              <a:pathLst>
                <a:path w="3354704" h="1094739">
                  <a:moveTo>
                    <a:pt x="182372" y="0"/>
                  </a:moveTo>
                  <a:lnTo>
                    <a:pt x="3354324" y="0"/>
                  </a:lnTo>
                  <a:lnTo>
                    <a:pt x="3354324" y="911860"/>
                  </a:lnTo>
                  <a:lnTo>
                    <a:pt x="3347808" y="960342"/>
                  </a:lnTo>
                  <a:lnTo>
                    <a:pt x="3329422" y="1003907"/>
                  </a:lnTo>
                  <a:lnTo>
                    <a:pt x="3300904" y="1040817"/>
                  </a:lnTo>
                  <a:lnTo>
                    <a:pt x="3263994" y="1069333"/>
                  </a:lnTo>
                  <a:lnTo>
                    <a:pt x="3220430" y="1087717"/>
                  </a:lnTo>
                  <a:lnTo>
                    <a:pt x="3171952" y="1094232"/>
                  </a:lnTo>
                  <a:lnTo>
                    <a:pt x="0" y="1094232"/>
                  </a:lnTo>
                  <a:lnTo>
                    <a:pt x="0" y="182372"/>
                  </a:lnTo>
                  <a:lnTo>
                    <a:pt x="6514" y="133893"/>
                  </a:lnTo>
                  <a:lnTo>
                    <a:pt x="24898" y="90329"/>
                  </a:lnTo>
                  <a:lnTo>
                    <a:pt x="53414" y="53419"/>
                  </a:lnTo>
                  <a:lnTo>
                    <a:pt x="90324" y="24901"/>
                  </a:lnTo>
                  <a:lnTo>
                    <a:pt x="133889" y="6515"/>
                  </a:lnTo>
                  <a:lnTo>
                    <a:pt x="182372" y="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541363" y="1570544"/>
            <a:ext cx="6302904" cy="4394436"/>
            <a:chOff x="-1737053" y="1223771"/>
            <a:chExt cx="5149668" cy="3157329"/>
          </a:xfrm>
        </p:grpSpPr>
        <p:sp>
          <p:nvSpPr>
            <p:cNvPr id="9" name="object 9"/>
            <p:cNvSpPr/>
            <p:nvPr/>
          </p:nvSpPr>
          <p:spPr>
            <a:xfrm>
              <a:off x="57911" y="1223771"/>
              <a:ext cx="3354704" cy="1297305"/>
            </a:xfrm>
            <a:custGeom>
              <a:avLst/>
              <a:gdLst/>
              <a:ahLst/>
              <a:cxnLst/>
              <a:rect l="l" t="t" r="r" b="b"/>
              <a:pathLst>
                <a:path w="3354704" h="1297305">
                  <a:moveTo>
                    <a:pt x="3354324" y="0"/>
                  </a:moveTo>
                  <a:lnTo>
                    <a:pt x="216153" y="0"/>
                  </a:lnTo>
                  <a:lnTo>
                    <a:pt x="166591" y="5708"/>
                  </a:lnTo>
                  <a:lnTo>
                    <a:pt x="121094" y="21969"/>
                  </a:lnTo>
                  <a:lnTo>
                    <a:pt x="80960" y="47486"/>
                  </a:lnTo>
                  <a:lnTo>
                    <a:pt x="47486" y="80960"/>
                  </a:lnTo>
                  <a:lnTo>
                    <a:pt x="21969" y="121094"/>
                  </a:lnTo>
                  <a:lnTo>
                    <a:pt x="5708" y="166591"/>
                  </a:lnTo>
                  <a:lnTo>
                    <a:pt x="0" y="216153"/>
                  </a:lnTo>
                  <a:lnTo>
                    <a:pt x="0" y="1296924"/>
                  </a:lnTo>
                  <a:lnTo>
                    <a:pt x="3138170" y="1296924"/>
                  </a:lnTo>
                  <a:lnTo>
                    <a:pt x="3187732" y="1291215"/>
                  </a:lnTo>
                  <a:lnTo>
                    <a:pt x="3233229" y="1274954"/>
                  </a:lnTo>
                  <a:lnTo>
                    <a:pt x="3273363" y="1249437"/>
                  </a:lnTo>
                  <a:lnTo>
                    <a:pt x="3306837" y="1215963"/>
                  </a:lnTo>
                  <a:lnTo>
                    <a:pt x="3332354" y="1175829"/>
                  </a:lnTo>
                  <a:lnTo>
                    <a:pt x="3348615" y="1130332"/>
                  </a:lnTo>
                  <a:lnTo>
                    <a:pt x="3354324" y="1080769"/>
                  </a:lnTo>
                  <a:lnTo>
                    <a:pt x="3354324" y="0"/>
                  </a:lnTo>
                  <a:close/>
                </a:path>
              </a:pathLst>
            </a:custGeom>
            <a:solidFill>
              <a:srgbClr val="002B82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7911" y="1223771"/>
              <a:ext cx="3354704" cy="1297305"/>
            </a:xfrm>
            <a:custGeom>
              <a:avLst/>
              <a:gdLst/>
              <a:ahLst/>
              <a:cxnLst/>
              <a:rect l="l" t="t" r="r" b="b"/>
              <a:pathLst>
                <a:path w="3354704" h="1297305">
                  <a:moveTo>
                    <a:pt x="216153" y="0"/>
                  </a:moveTo>
                  <a:lnTo>
                    <a:pt x="3354324" y="0"/>
                  </a:lnTo>
                  <a:lnTo>
                    <a:pt x="3354324" y="1080769"/>
                  </a:lnTo>
                  <a:lnTo>
                    <a:pt x="3348615" y="1130332"/>
                  </a:lnTo>
                  <a:lnTo>
                    <a:pt x="3332354" y="1175829"/>
                  </a:lnTo>
                  <a:lnTo>
                    <a:pt x="3306837" y="1215963"/>
                  </a:lnTo>
                  <a:lnTo>
                    <a:pt x="3273363" y="1249437"/>
                  </a:lnTo>
                  <a:lnTo>
                    <a:pt x="3233229" y="1274954"/>
                  </a:lnTo>
                  <a:lnTo>
                    <a:pt x="3187732" y="1291215"/>
                  </a:lnTo>
                  <a:lnTo>
                    <a:pt x="3138170" y="1296924"/>
                  </a:lnTo>
                  <a:lnTo>
                    <a:pt x="0" y="1296924"/>
                  </a:lnTo>
                  <a:lnTo>
                    <a:pt x="0" y="216153"/>
                  </a:lnTo>
                  <a:lnTo>
                    <a:pt x="5708" y="166591"/>
                  </a:lnTo>
                  <a:lnTo>
                    <a:pt x="21969" y="121094"/>
                  </a:lnTo>
                  <a:lnTo>
                    <a:pt x="47486" y="80960"/>
                  </a:lnTo>
                  <a:lnTo>
                    <a:pt x="80960" y="47486"/>
                  </a:lnTo>
                  <a:lnTo>
                    <a:pt x="121094" y="21969"/>
                  </a:lnTo>
                  <a:lnTo>
                    <a:pt x="166591" y="5708"/>
                  </a:lnTo>
                  <a:lnTo>
                    <a:pt x="216153" y="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object 9"/>
            <p:cNvSpPr/>
            <p:nvPr/>
          </p:nvSpPr>
          <p:spPr>
            <a:xfrm>
              <a:off x="-1737053" y="3083795"/>
              <a:ext cx="3354704" cy="1297305"/>
            </a:xfrm>
            <a:custGeom>
              <a:avLst/>
              <a:gdLst/>
              <a:ahLst/>
              <a:cxnLst/>
              <a:rect l="l" t="t" r="r" b="b"/>
              <a:pathLst>
                <a:path w="3354704" h="1297305">
                  <a:moveTo>
                    <a:pt x="3354324" y="0"/>
                  </a:moveTo>
                  <a:lnTo>
                    <a:pt x="216153" y="0"/>
                  </a:lnTo>
                  <a:lnTo>
                    <a:pt x="166591" y="5708"/>
                  </a:lnTo>
                  <a:lnTo>
                    <a:pt x="121094" y="21969"/>
                  </a:lnTo>
                  <a:lnTo>
                    <a:pt x="80960" y="47486"/>
                  </a:lnTo>
                  <a:lnTo>
                    <a:pt x="47486" y="80960"/>
                  </a:lnTo>
                  <a:lnTo>
                    <a:pt x="21969" y="121094"/>
                  </a:lnTo>
                  <a:lnTo>
                    <a:pt x="5708" y="166591"/>
                  </a:lnTo>
                  <a:lnTo>
                    <a:pt x="0" y="216153"/>
                  </a:lnTo>
                  <a:lnTo>
                    <a:pt x="0" y="1296924"/>
                  </a:lnTo>
                  <a:lnTo>
                    <a:pt x="3138170" y="1296924"/>
                  </a:lnTo>
                  <a:lnTo>
                    <a:pt x="3187732" y="1291215"/>
                  </a:lnTo>
                  <a:lnTo>
                    <a:pt x="3233229" y="1274954"/>
                  </a:lnTo>
                  <a:lnTo>
                    <a:pt x="3273363" y="1249437"/>
                  </a:lnTo>
                  <a:lnTo>
                    <a:pt x="3306837" y="1215963"/>
                  </a:lnTo>
                  <a:lnTo>
                    <a:pt x="3332354" y="1175829"/>
                  </a:lnTo>
                  <a:lnTo>
                    <a:pt x="3348615" y="1130332"/>
                  </a:lnTo>
                  <a:lnTo>
                    <a:pt x="3354324" y="1080769"/>
                  </a:lnTo>
                  <a:lnTo>
                    <a:pt x="3354324" y="0"/>
                  </a:lnTo>
                  <a:close/>
                </a:path>
              </a:pathLst>
            </a:custGeom>
            <a:solidFill>
              <a:srgbClr val="002B82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864524" y="0"/>
            <a:ext cx="9326880" cy="1178143"/>
          </a:xfrm>
          <a:prstGeom prst="rect">
            <a:avLst/>
          </a:prstGeom>
        </p:spPr>
        <p:txBody>
          <a:bodyPr vert="horz" wrap="square" lIns="0" tIns="191389" rIns="0" bIns="0" rtlCol="0">
            <a:spAutoFit/>
          </a:bodyPr>
          <a:lstStyle/>
          <a:p>
            <a:pPr marL="1634489" algn="ctr">
              <a:lnSpc>
                <a:spcPct val="100000"/>
              </a:lnSpc>
              <a:spcBef>
                <a:spcPts val="100"/>
              </a:spcBef>
            </a:pPr>
            <a:r>
              <a:rPr lang="ru-RU" sz="3200" spc="-70" dirty="0" smtClean="0">
                <a:latin typeface="Georgia" pitchFamily="18" charset="0"/>
              </a:rPr>
              <a:t>Торжественная</a:t>
            </a:r>
            <a:r>
              <a:rPr lang="ru-RU" sz="3200" spc="-120" dirty="0" smtClean="0">
                <a:latin typeface="Georgia" pitchFamily="18" charset="0"/>
              </a:rPr>
              <a:t> </a:t>
            </a:r>
            <a:r>
              <a:rPr lang="ru-RU" sz="3200" dirty="0" smtClean="0">
                <a:latin typeface="Georgia" pitchFamily="18" charset="0"/>
              </a:rPr>
              <a:t>линейка.</a:t>
            </a:r>
            <a:br>
              <a:rPr lang="ru-RU" sz="3200" dirty="0" smtClean="0">
                <a:latin typeface="Georgia" pitchFamily="18" charset="0"/>
              </a:rPr>
            </a:br>
            <a:r>
              <a:rPr lang="ru-RU" sz="3200" spc="-130" dirty="0" smtClean="0">
                <a:latin typeface="Georgia" pitchFamily="18" charset="0"/>
              </a:rPr>
              <a:t> </a:t>
            </a:r>
            <a:r>
              <a:rPr lang="ru-RU" sz="3200" dirty="0" smtClean="0">
                <a:latin typeface="Georgia" pitchFamily="18" charset="0"/>
              </a:rPr>
              <a:t>Первый</a:t>
            </a:r>
            <a:r>
              <a:rPr lang="ru-RU" sz="3200" spc="-125" dirty="0" smtClean="0">
                <a:latin typeface="Georgia" pitchFamily="18" charset="0"/>
              </a:rPr>
              <a:t> </a:t>
            </a:r>
            <a:r>
              <a:rPr lang="ru-RU" sz="3200" spc="-10" dirty="0" smtClean="0">
                <a:latin typeface="Georgia" pitchFamily="18" charset="0"/>
              </a:rPr>
              <a:t>звонок.</a:t>
            </a:r>
            <a:endParaRPr sz="3200" dirty="0">
              <a:latin typeface="Georgia" pitchFamily="18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001521" y="1649799"/>
            <a:ext cx="765175" cy="611505"/>
          </a:xfrm>
          <a:custGeom>
            <a:avLst/>
            <a:gdLst/>
            <a:ahLst/>
            <a:cxnLst/>
            <a:rect l="l" t="t" r="r" b="b"/>
            <a:pathLst>
              <a:path w="765175" h="611505">
                <a:moveTo>
                  <a:pt x="544671" y="0"/>
                </a:moveTo>
                <a:lnTo>
                  <a:pt x="220313" y="0"/>
                </a:lnTo>
                <a:lnTo>
                  <a:pt x="205112" y="1819"/>
                </a:lnTo>
                <a:lnTo>
                  <a:pt x="169894" y="26162"/>
                </a:lnTo>
                <a:lnTo>
                  <a:pt x="7715" y="279273"/>
                </a:lnTo>
                <a:lnTo>
                  <a:pt x="0" y="305498"/>
                </a:lnTo>
                <a:lnTo>
                  <a:pt x="1928" y="318956"/>
                </a:lnTo>
                <a:lnTo>
                  <a:pt x="169894" y="584962"/>
                </a:lnTo>
                <a:lnTo>
                  <a:pt x="205112" y="609304"/>
                </a:lnTo>
                <a:lnTo>
                  <a:pt x="220313" y="611124"/>
                </a:lnTo>
                <a:lnTo>
                  <a:pt x="544671" y="611124"/>
                </a:lnTo>
                <a:lnTo>
                  <a:pt x="585747" y="595854"/>
                </a:lnTo>
                <a:lnTo>
                  <a:pt x="757269" y="331724"/>
                </a:lnTo>
                <a:lnTo>
                  <a:pt x="764984" y="305498"/>
                </a:lnTo>
                <a:lnTo>
                  <a:pt x="763055" y="292040"/>
                </a:lnTo>
                <a:lnTo>
                  <a:pt x="595090" y="26162"/>
                </a:lnTo>
                <a:lnTo>
                  <a:pt x="559871" y="1819"/>
                </a:lnTo>
                <a:lnTo>
                  <a:pt x="544671" y="0"/>
                </a:lnTo>
                <a:close/>
              </a:path>
            </a:pathLst>
          </a:custGeom>
          <a:solidFill>
            <a:srgbClr val="002D85"/>
          </a:solidFill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9644" y="2491621"/>
            <a:ext cx="764984" cy="61112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49022" y="3509217"/>
            <a:ext cx="764984" cy="61112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73406" y="4517077"/>
            <a:ext cx="763460" cy="61112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08399" y="5545537"/>
            <a:ext cx="764984" cy="61112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77446" y="1793653"/>
            <a:ext cx="2567305" cy="1018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595"/>
              </a:lnSpc>
              <a:spcBef>
                <a:spcPts val="100"/>
              </a:spcBef>
            </a:pP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письмо</a:t>
            </a:r>
            <a:r>
              <a:rPr sz="2000" kern="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министерства</a:t>
            </a:r>
            <a:endParaRPr sz="20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515"/>
              </a:lnSpc>
            </a:pP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2000" kern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05</a:t>
            </a:r>
            <a:r>
              <a:rPr sz="2000" kern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августа</a:t>
            </a:r>
            <a:r>
              <a:rPr sz="2000" kern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2026</a:t>
            </a:r>
            <a:r>
              <a:rPr sz="2000" kern="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г.</a:t>
            </a:r>
            <a:endParaRPr sz="20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515"/>
              </a:lnSpc>
            </a:pPr>
            <a:r>
              <a:rPr sz="2000" kern="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№</a:t>
            </a:r>
            <a:r>
              <a:rPr sz="2000" kern="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47</a:t>
            </a:r>
            <a:r>
              <a:rPr sz="2000" kern="0" spc="-10" dirty="0">
                <a:solidFill>
                  <a:srgbClr val="FFFFFF"/>
                </a:solidFill>
                <a:latin typeface="Arial MT"/>
                <a:cs typeface="Arial MT"/>
              </a:rPr>
              <a:t>-01-13-13785/26</a:t>
            </a:r>
            <a:endParaRPr sz="2000" kern="0" dirty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algn="ctr">
              <a:lnSpc>
                <a:spcPts val="1595"/>
              </a:lnSpc>
            </a:pP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«О</a:t>
            </a:r>
            <a:r>
              <a:rPr sz="2000" kern="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подготовки</a:t>
            </a:r>
            <a:r>
              <a:rPr sz="2000" kern="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</a:t>
            </a:r>
            <a:r>
              <a:rPr sz="2000" kern="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Дню</a:t>
            </a:r>
            <a:r>
              <a:rPr sz="2000" kern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знаний</a:t>
            </a:r>
            <a:r>
              <a:rPr sz="14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»</a:t>
            </a:r>
            <a:endParaRPr sz="14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91818" y="1802993"/>
            <a:ext cx="3410373" cy="119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1595"/>
              </a:lnSpc>
              <a:spcBef>
                <a:spcPts val="105"/>
              </a:spcBef>
            </a:pPr>
            <a:r>
              <a:rPr sz="2000" kern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Приказ</a:t>
            </a:r>
            <a:r>
              <a:rPr sz="2000" kern="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министерства</a:t>
            </a:r>
            <a:endParaRPr sz="20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algn="ctr">
              <a:lnSpc>
                <a:spcPts val="1510"/>
              </a:lnSpc>
            </a:pP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2000" kern="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06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августа</a:t>
            </a:r>
            <a:r>
              <a:rPr sz="2000" kern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2026</a:t>
            </a:r>
            <a:r>
              <a:rPr sz="2000" kern="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г.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№</a:t>
            </a:r>
            <a:r>
              <a:rPr sz="2000" kern="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2882</a:t>
            </a:r>
            <a:endParaRPr sz="20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marL="96520" marR="88265" algn="ctr">
              <a:lnSpc>
                <a:spcPts val="1510"/>
              </a:lnSpc>
              <a:spcBef>
                <a:spcPts val="105"/>
              </a:spcBef>
            </a:pP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«О</a:t>
            </a:r>
            <a:r>
              <a:rPr sz="2000" kern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мерах</a:t>
            </a:r>
            <a:r>
              <a:rPr sz="2000" kern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2000" kern="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обеспечению безопасности</a:t>
            </a:r>
            <a:r>
              <a:rPr sz="2000" kern="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</a:t>
            </a:r>
            <a:r>
              <a:rPr sz="2000" kern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время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проведения</a:t>
            </a:r>
            <a:r>
              <a:rPr sz="2000" kern="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Дня</a:t>
            </a:r>
            <a:r>
              <a:rPr sz="2000" kern="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знаний</a:t>
            </a:r>
            <a:r>
              <a:rPr sz="2000" kern="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2026/2027</a:t>
            </a:r>
            <a:r>
              <a:rPr sz="2000" kern="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учебном</a:t>
            </a:r>
            <a:r>
              <a:rPr sz="2000" kern="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году»</a:t>
            </a:r>
            <a:endParaRPr sz="20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08791" y="4513797"/>
            <a:ext cx="3532092" cy="119199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90525" marR="385445" algn="ctr">
              <a:lnSpc>
                <a:spcPts val="1510"/>
              </a:lnSpc>
              <a:spcBef>
                <a:spcPts val="295"/>
              </a:spcBef>
            </a:pP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письмо</a:t>
            </a:r>
            <a:r>
              <a:rPr sz="2000" kern="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министерства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2000" kern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30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июля</a:t>
            </a:r>
            <a:r>
              <a:rPr sz="2000" kern="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2027</a:t>
            </a:r>
            <a:r>
              <a:rPr sz="2000" kern="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г.</a:t>
            </a:r>
            <a:endParaRPr sz="20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marL="635" algn="ctr">
              <a:lnSpc>
                <a:spcPts val="1410"/>
              </a:lnSpc>
            </a:pPr>
            <a:r>
              <a:rPr sz="2000" kern="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№</a:t>
            </a:r>
            <a:r>
              <a:rPr sz="2000" kern="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47</a:t>
            </a:r>
            <a:r>
              <a:rPr sz="2000" kern="0" spc="-10" dirty="0">
                <a:solidFill>
                  <a:srgbClr val="FFFFFF"/>
                </a:solidFill>
                <a:latin typeface="Arial MT"/>
                <a:cs typeface="Arial MT"/>
              </a:rPr>
              <a:t>-01-13-13413</a:t>
            </a:r>
            <a:endParaRPr sz="2000" kern="0" dirty="0">
              <a:solidFill>
                <a:sysClr val="windowText" lastClr="000000"/>
              </a:solidFill>
              <a:latin typeface="Arial MT"/>
              <a:cs typeface="Arial MT"/>
            </a:endParaRPr>
          </a:p>
          <a:p>
            <a:pPr marL="12065" marR="5080" algn="ctr">
              <a:lnSpc>
                <a:spcPts val="1510"/>
              </a:lnSpc>
              <a:spcBef>
                <a:spcPts val="110"/>
              </a:spcBef>
            </a:pP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«О</a:t>
            </a:r>
            <a:r>
              <a:rPr sz="2000" kern="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направлении</a:t>
            </a:r>
            <a:r>
              <a:rPr sz="2000" kern="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kern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методических </a:t>
            </a:r>
            <a:r>
              <a:rPr sz="2000" kern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рекомендаций»</a:t>
            </a:r>
            <a:endParaRPr sz="20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32" name="object 3"/>
          <p:cNvGrpSpPr/>
          <p:nvPr/>
        </p:nvGrpSpPr>
        <p:grpSpPr>
          <a:xfrm>
            <a:off x="795647" y="3431969"/>
            <a:ext cx="2462124" cy="2886143"/>
            <a:chOff x="961644" y="1277111"/>
            <a:chExt cx="4599940" cy="5183505"/>
          </a:xfrm>
        </p:grpSpPr>
        <p:pic>
          <p:nvPicPr>
            <p:cNvPr id="33" name="object 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3836" y="1289303"/>
              <a:ext cx="4575048" cy="5158740"/>
            </a:xfrm>
            <a:prstGeom prst="rect">
              <a:avLst/>
            </a:prstGeom>
          </p:spPr>
        </p:pic>
        <p:sp>
          <p:nvSpPr>
            <p:cNvPr id="34" name="object 5"/>
            <p:cNvSpPr/>
            <p:nvPr/>
          </p:nvSpPr>
          <p:spPr>
            <a:xfrm>
              <a:off x="967740" y="1283207"/>
              <a:ext cx="4587240" cy="5171440"/>
            </a:xfrm>
            <a:custGeom>
              <a:avLst/>
              <a:gdLst/>
              <a:ahLst/>
              <a:cxnLst/>
              <a:rect l="l" t="t" r="r" b="b"/>
              <a:pathLst>
                <a:path w="4587240" h="5171440">
                  <a:moveTo>
                    <a:pt x="0" y="5170932"/>
                  </a:moveTo>
                  <a:lnTo>
                    <a:pt x="4587240" y="5170932"/>
                  </a:lnTo>
                  <a:lnTo>
                    <a:pt x="4587240" y="0"/>
                  </a:lnTo>
                  <a:lnTo>
                    <a:pt x="0" y="0"/>
                  </a:lnTo>
                  <a:lnTo>
                    <a:pt x="0" y="5170932"/>
                  </a:lnTo>
                  <a:close/>
                </a:path>
              </a:pathLst>
            </a:custGeom>
            <a:ln w="1219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5" name="Прямоугольник с двумя скругленными противолежащими углами 34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64159" y="0"/>
            <a:ext cx="958596" cy="1014984"/>
          </a:xfrm>
          <a:prstGeom prst="rect">
            <a:avLst/>
          </a:prstGeom>
        </p:spPr>
      </p:pic>
      <p:pic>
        <p:nvPicPr>
          <p:cNvPr id="36" name="флаг слева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7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22869" y="1690877"/>
            <a:ext cx="4319270" cy="1717778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marL="22225" algn="ctr">
              <a:lnSpc>
                <a:spcPct val="100000"/>
              </a:lnSpc>
              <a:spcBef>
                <a:spcPts val="1575"/>
              </a:spcBef>
            </a:pP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Указ</a:t>
            </a:r>
            <a:r>
              <a:rPr sz="1600" b="1" i="1" spc="-4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Президента</a:t>
            </a:r>
            <a:r>
              <a:rPr sz="1600" b="1" i="1" spc="-40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Georgia" pitchFamily="18" charset="0"/>
                <a:cs typeface="Arial"/>
              </a:rPr>
              <a:t>Российской</a:t>
            </a:r>
            <a:endParaRPr sz="1600" dirty="0">
              <a:latin typeface="Georgia" pitchFamily="18" charset="0"/>
              <a:cs typeface="Arial"/>
            </a:endParaRPr>
          </a:p>
          <a:p>
            <a:pPr marL="20955" algn="ctr">
              <a:lnSpc>
                <a:spcPct val="100000"/>
              </a:lnSpc>
              <a:spcBef>
                <a:spcPts val="5"/>
              </a:spcBef>
            </a:pP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Федерации</a:t>
            </a:r>
            <a:r>
              <a:rPr sz="1600" b="1" i="1" spc="-40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от</a:t>
            </a:r>
            <a:r>
              <a:rPr sz="1600" b="1" i="1" spc="-5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17.05.2023</a:t>
            </a:r>
            <a:r>
              <a:rPr sz="1600" b="1" i="1" spc="-4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г.</a:t>
            </a:r>
            <a:r>
              <a:rPr sz="1600" b="1" i="1" spc="-4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№</a:t>
            </a:r>
            <a:r>
              <a:rPr sz="1600" b="1" i="1" spc="-40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spc="-25" dirty="0">
                <a:solidFill>
                  <a:srgbClr val="C00000"/>
                </a:solidFill>
                <a:latin typeface="Georgia" pitchFamily="18" charset="0"/>
                <a:cs typeface="Arial"/>
              </a:rPr>
              <a:t>358</a:t>
            </a:r>
            <a:endParaRPr sz="1600" dirty="0">
              <a:latin typeface="Georgia" pitchFamily="18" charset="0"/>
              <a:cs typeface="Arial"/>
            </a:endParaRPr>
          </a:p>
          <a:p>
            <a:pPr marL="340360" marR="312420" indent="373380" algn="ctr">
              <a:lnSpc>
                <a:spcPct val="100000"/>
              </a:lnSpc>
              <a:spcBef>
                <a:spcPts val="295"/>
              </a:spcBef>
            </a:pP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«О</a:t>
            </a:r>
            <a:r>
              <a:rPr sz="1600" b="1" i="1" spc="-50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Стратегии</a:t>
            </a:r>
            <a:r>
              <a:rPr sz="1600" b="1" i="1" spc="-4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Georgia" pitchFamily="18" charset="0"/>
                <a:cs typeface="Arial"/>
              </a:rPr>
              <a:t>комплексной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безопасности</a:t>
            </a:r>
            <a:r>
              <a:rPr sz="1600" b="1" i="1" spc="-40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детей</a:t>
            </a:r>
            <a:r>
              <a:rPr sz="1600" b="1" i="1" spc="-4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в</a:t>
            </a:r>
            <a:r>
              <a:rPr sz="1600" b="1" i="1" spc="-6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Georgia" pitchFamily="18" charset="0"/>
                <a:cs typeface="Arial"/>
              </a:rPr>
              <a:t>Российской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Федерации</a:t>
            </a:r>
            <a:r>
              <a:rPr sz="1600" b="1" i="1" spc="-30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на</a:t>
            </a:r>
            <a:r>
              <a:rPr sz="1600" b="1" i="1" spc="-4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период</a:t>
            </a:r>
            <a:r>
              <a:rPr sz="1600" b="1" i="1" spc="-2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до</a:t>
            </a:r>
            <a:r>
              <a:rPr sz="1600" b="1" i="1" spc="-3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dirty="0">
                <a:solidFill>
                  <a:srgbClr val="C00000"/>
                </a:solidFill>
                <a:latin typeface="Georgia" pitchFamily="18" charset="0"/>
                <a:cs typeface="Arial"/>
              </a:rPr>
              <a:t>2030</a:t>
            </a:r>
            <a:r>
              <a:rPr sz="1600" b="1" i="1" spc="-45" dirty="0">
                <a:solidFill>
                  <a:srgbClr val="C00000"/>
                </a:solidFill>
                <a:latin typeface="Georgia" pitchFamily="18" charset="0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Georgia" pitchFamily="18" charset="0"/>
                <a:cs typeface="Arial"/>
              </a:rPr>
              <a:t>года»</a:t>
            </a:r>
            <a:endParaRPr sz="1600" dirty="0">
              <a:latin typeface="Georgia" pitchFamily="18" charset="0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575" y="1375409"/>
            <a:ext cx="6767830" cy="31450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4020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2060"/>
                </a:solidFill>
                <a:latin typeface="Georgia" pitchFamily="18" charset="0"/>
                <a:cs typeface="Arial"/>
              </a:rPr>
              <a:t>В</a:t>
            </a:r>
            <a:r>
              <a:rPr sz="2000" b="1" spc="385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spc="90" dirty="0">
                <a:solidFill>
                  <a:srgbClr val="002060"/>
                </a:solidFill>
                <a:latin typeface="Georgia" pitchFamily="18" charset="0"/>
                <a:cs typeface="Arial"/>
              </a:rPr>
              <a:t>модуле</a:t>
            </a:r>
            <a:r>
              <a:rPr sz="2000" b="1" spc="290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spc="-20" dirty="0">
                <a:solidFill>
                  <a:srgbClr val="002060"/>
                </a:solidFill>
                <a:latin typeface="Georgia" pitchFamily="18" charset="0"/>
                <a:cs typeface="Arial"/>
              </a:rPr>
              <a:t>д</a:t>
            </a:r>
            <a:r>
              <a:rPr sz="2000" b="1" spc="-250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spc="-20" dirty="0">
                <a:solidFill>
                  <a:srgbClr val="002060"/>
                </a:solidFill>
                <a:latin typeface="Georgia" pitchFamily="18" charset="0"/>
                <a:cs typeface="Arial"/>
              </a:rPr>
              <a:t>о</a:t>
            </a:r>
            <a:r>
              <a:rPr sz="2000" b="1" spc="-240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spc="-20" dirty="0">
                <a:solidFill>
                  <a:srgbClr val="002060"/>
                </a:solidFill>
                <a:latin typeface="Georgia" pitchFamily="18" charset="0"/>
                <a:cs typeface="Arial"/>
              </a:rPr>
              <a:t>л</a:t>
            </a:r>
            <a:r>
              <a:rPr sz="2000" b="1" spc="-254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Georgia" pitchFamily="18" charset="0"/>
                <a:cs typeface="Arial"/>
              </a:rPr>
              <a:t>ж</a:t>
            </a:r>
            <a:r>
              <a:rPr sz="2000" b="1" spc="-245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spc="-20" dirty="0">
                <a:solidFill>
                  <a:srgbClr val="002060"/>
                </a:solidFill>
                <a:latin typeface="Georgia" pitchFamily="18" charset="0"/>
                <a:cs typeface="Arial"/>
              </a:rPr>
              <a:t>н</a:t>
            </a:r>
            <a:r>
              <a:rPr sz="2000" b="1" spc="-250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Georgia" pitchFamily="18" charset="0"/>
                <a:cs typeface="Arial"/>
              </a:rPr>
              <a:t>ы</a:t>
            </a:r>
            <a:r>
              <a:rPr sz="2000" b="1" spc="140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Georgia" pitchFamily="18" charset="0"/>
                <a:cs typeface="Arial"/>
              </a:rPr>
              <a:t>б</a:t>
            </a:r>
            <a:r>
              <a:rPr sz="2000" b="1" spc="-305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spc="-25" dirty="0">
                <a:solidFill>
                  <a:srgbClr val="002060"/>
                </a:solidFill>
                <a:latin typeface="Georgia" pitchFamily="18" charset="0"/>
                <a:cs typeface="Arial"/>
              </a:rPr>
              <a:t>ы</a:t>
            </a:r>
            <a:r>
              <a:rPr sz="2000" b="1" spc="-285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Georgia" pitchFamily="18" charset="0"/>
                <a:cs typeface="Arial"/>
              </a:rPr>
              <a:t>ть</a:t>
            </a:r>
            <a:r>
              <a:rPr sz="2000" b="1" spc="250" dirty="0">
                <a:solidFill>
                  <a:srgbClr val="002060"/>
                </a:solidFill>
                <a:latin typeface="Georgia" pitchFamily="18" charset="0"/>
                <a:cs typeface="Arial"/>
              </a:rPr>
              <a:t> </a:t>
            </a:r>
            <a:r>
              <a:rPr sz="2000" b="1" spc="140" dirty="0">
                <a:solidFill>
                  <a:srgbClr val="002060"/>
                </a:solidFill>
                <a:latin typeface="Georgia" pitchFamily="18" charset="0"/>
                <a:cs typeface="Arial"/>
              </a:rPr>
              <a:t>отражены:</a:t>
            </a:r>
            <a:endParaRPr sz="2000" dirty="0">
              <a:solidFill>
                <a:srgbClr val="002060"/>
              </a:solidFill>
              <a:latin typeface="Georgia" pitchFamily="18" charset="0"/>
              <a:cs typeface="Arial"/>
            </a:endParaRPr>
          </a:p>
          <a:p>
            <a:pPr marL="559435" indent="-546735">
              <a:lnSpc>
                <a:spcPct val="100000"/>
              </a:lnSpc>
              <a:spcBef>
                <a:spcPts val="1300"/>
              </a:spcBef>
              <a:buClr>
                <a:srgbClr val="DF1629"/>
              </a:buClr>
              <a:buFont typeface="Arial MT"/>
              <a:buAutoNum type="arabicPeriod"/>
              <a:tabLst>
                <a:tab pos="559435" algn="l"/>
              </a:tabLst>
            </a:pPr>
            <a:r>
              <a:rPr sz="1800" spc="6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Направления</a:t>
            </a:r>
            <a:r>
              <a:rPr sz="1800" spc="22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spc="6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профилактической</a:t>
            </a:r>
            <a:r>
              <a:rPr sz="1800" spc="49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spc="6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работы</a:t>
            </a:r>
            <a:r>
              <a:rPr sz="1800" spc="31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в</a:t>
            </a:r>
            <a:r>
              <a:rPr sz="1800" spc="254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spc="-2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ОО.</a:t>
            </a:r>
            <a:endParaRPr sz="1800" dirty="0">
              <a:solidFill>
                <a:srgbClr val="002060"/>
              </a:solidFill>
              <a:latin typeface="Georgia" pitchFamily="18" charset="0"/>
              <a:cs typeface="Microsoft Sans Serif"/>
            </a:endParaRPr>
          </a:p>
          <a:p>
            <a:pPr marL="559435" indent="-546735">
              <a:lnSpc>
                <a:spcPct val="100000"/>
              </a:lnSpc>
              <a:spcBef>
                <a:spcPts val="805"/>
              </a:spcBef>
              <a:buClr>
                <a:srgbClr val="DF1629"/>
              </a:buClr>
              <a:buFont typeface="Arial MT"/>
              <a:buAutoNum type="arabicPeriod"/>
              <a:tabLst>
                <a:tab pos="559435" algn="l"/>
              </a:tabLst>
            </a:pPr>
            <a:r>
              <a:rPr sz="1800" spc="6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Технологии,</a:t>
            </a:r>
            <a:r>
              <a:rPr sz="1800" spc="38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методы</a:t>
            </a:r>
            <a:r>
              <a:rPr sz="1800" spc="24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и</a:t>
            </a:r>
            <a:r>
              <a:rPr sz="1800" spc="34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формы</a:t>
            </a:r>
            <a:r>
              <a:rPr sz="1800" spc="33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spc="4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профилактической</a:t>
            </a:r>
            <a:endParaRPr sz="1800" dirty="0">
              <a:solidFill>
                <a:srgbClr val="002060"/>
              </a:solidFill>
              <a:latin typeface="Georgia" pitchFamily="18" charset="0"/>
              <a:cs typeface="Microsoft Sans Serif"/>
            </a:endParaRPr>
          </a:p>
          <a:p>
            <a:pPr marL="55943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работы.</a:t>
            </a:r>
            <a:endParaRPr sz="1800" dirty="0">
              <a:solidFill>
                <a:srgbClr val="002060"/>
              </a:solidFill>
              <a:latin typeface="Georgia" pitchFamily="18" charset="0"/>
              <a:cs typeface="Microsoft Sans Serif"/>
            </a:endParaRPr>
          </a:p>
          <a:p>
            <a:pPr marL="559435" marR="1203325" indent="-547370">
              <a:lnSpc>
                <a:spcPct val="100000"/>
              </a:lnSpc>
              <a:spcBef>
                <a:spcPts val="1195"/>
              </a:spcBef>
              <a:buClr>
                <a:srgbClr val="DF1629"/>
              </a:buClr>
              <a:buFont typeface="Arial MT"/>
              <a:buAutoNum type="arabicPeriod" startAt="3"/>
              <a:tabLst>
                <a:tab pos="559435" algn="l"/>
              </a:tabLst>
            </a:pPr>
            <a:r>
              <a:rPr sz="1800" spc="6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Организация</a:t>
            </a:r>
            <a:r>
              <a:rPr sz="1800" spc="204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spc="8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контроля</a:t>
            </a:r>
            <a:r>
              <a:rPr sz="1800" spc="3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за</a:t>
            </a:r>
            <a:r>
              <a:rPr sz="1800" spc="9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spc="5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осуществлением </a:t>
            </a:r>
            <a:r>
              <a:rPr sz="1800" spc="6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профилактики</a:t>
            </a:r>
            <a:r>
              <a:rPr sz="1800" spc="3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в</a:t>
            </a:r>
            <a:r>
              <a:rPr sz="1800" spc="17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spc="-2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ОО.</a:t>
            </a:r>
            <a:endParaRPr sz="1800" dirty="0">
              <a:solidFill>
                <a:srgbClr val="002060"/>
              </a:solidFill>
              <a:latin typeface="Georgia" pitchFamily="18" charset="0"/>
              <a:cs typeface="Microsoft Sans Serif"/>
            </a:endParaRPr>
          </a:p>
          <a:p>
            <a:pPr marL="559435" marR="332105" indent="-547370">
              <a:lnSpc>
                <a:spcPct val="100000"/>
              </a:lnSpc>
              <a:spcBef>
                <a:spcPts val="1205"/>
              </a:spcBef>
              <a:buClr>
                <a:srgbClr val="DF1629"/>
              </a:buClr>
              <a:buFont typeface="Arial MT"/>
              <a:buAutoNum type="arabicPeriod" startAt="3"/>
              <a:tabLst>
                <a:tab pos="559435" algn="l"/>
              </a:tabLst>
            </a:pPr>
            <a:r>
              <a:rPr sz="1800" spc="55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Межведомственное  </a:t>
            </a:r>
            <a:r>
              <a:rPr sz="18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взаимодействие</a:t>
            </a:r>
            <a:r>
              <a:rPr sz="1800" spc="36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</a:t>
            </a:r>
            <a:r>
              <a:rPr sz="180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и</a:t>
            </a:r>
            <a:r>
              <a:rPr sz="1800" spc="3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  </a:t>
            </a:r>
            <a:r>
              <a:rPr sz="1800" spc="5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социальное </a:t>
            </a:r>
            <a:r>
              <a:rPr sz="1800" spc="-10" dirty="0">
                <a:solidFill>
                  <a:srgbClr val="002060"/>
                </a:solidFill>
                <a:latin typeface="Georgia" pitchFamily="18" charset="0"/>
                <a:cs typeface="Microsoft Sans Serif"/>
              </a:rPr>
              <a:t>партнерство.</a:t>
            </a:r>
            <a:endParaRPr sz="1800" dirty="0">
              <a:solidFill>
                <a:srgbClr val="002060"/>
              </a:solidFill>
              <a:latin typeface="Georgia" pitchFamily="18" charset="0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5769" y="4578858"/>
            <a:ext cx="11210925" cy="1249060"/>
          </a:xfrm>
          <a:prstGeom prst="rect">
            <a:avLst/>
          </a:prstGeom>
          <a:solidFill>
            <a:srgbClr val="EAF4FF"/>
          </a:solidFill>
          <a:ln w="10667">
            <a:solidFill>
              <a:srgbClr val="B4D4EC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60"/>
              </a:spcBef>
            </a:pP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Задача</a:t>
            </a:r>
            <a:r>
              <a:rPr sz="2400" spc="-7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школы</a:t>
            </a:r>
            <a:r>
              <a:rPr sz="2400" spc="-65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969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—</a:t>
            </a:r>
            <a:r>
              <a:rPr sz="2400" spc="-7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не</a:t>
            </a:r>
            <a:r>
              <a:rPr sz="2400" b="1" spc="-7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b="1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«добавить</a:t>
            </a:r>
            <a:r>
              <a:rPr sz="2400" b="1" spc="-7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мероприятия»,</a:t>
            </a:r>
            <a:r>
              <a:rPr sz="2400" b="1" spc="-6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а</a:t>
            </a:r>
            <a:r>
              <a:rPr sz="2400" spc="-75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связать</a:t>
            </a:r>
            <a:r>
              <a:rPr sz="2400" spc="-7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профилактику</a:t>
            </a:r>
            <a:r>
              <a:rPr sz="2400" spc="-7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5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с</a:t>
            </a:r>
            <a:endParaRPr sz="2400" dirty="0">
              <a:latin typeface="Georgia" pitchFamily="18" charset="0"/>
              <a:cs typeface="Microsoft Sans Serif"/>
            </a:endParaRPr>
          </a:p>
          <a:p>
            <a:pPr marL="118745" marR="112395" algn="ctr">
              <a:lnSpc>
                <a:spcPts val="2810"/>
              </a:lnSpc>
              <a:spcBef>
                <a:spcPts val="150"/>
              </a:spcBef>
            </a:pP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укладом,</a:t>
            </a:r>
            <a:r>
              <a:rPr sz="2400" spc="-13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классным</a:t>
            </a:r>
            <a:r>
              <a:rPr sz="2400" spc="-12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3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руководством,</a:t>
            </a:r>
            <a:r>
              <a:rPr sz="2400" spc="-125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внеурочной</a:t>
            </a:r>
            <a:r>
              <a:rPr sz="2400" spc="-1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деятельностью,</a:t>
            </a:r>
            <a:r>
              <a:rPr sz="2400" spc="-114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родителями</a:t>
            </a:r>
            <a:r>
              <a:rPr sz="2400" spc="-114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5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и </a:t>
            </a:r>
            <a:r>
              <a:rPr sz="240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социальными</a:t>
            </a:r>
            <a:r>
              <a:rPr sz="2400" spc="-125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партнёрами.</a:t>
            </a:r>
            <a:endParaRPr sz="2400" dirty="0">
              <a:latin typeface="Georgia" pitchFamily="18" charset="0"/>
              <a:cs typeface="Microsoft Sans Serif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960627" y="40894"/>
            <a:ext cx="10270744" cy="899733"/>
          </a:xfrm>
          <a:prstGeom prst="rect">
            <a:avLst/>
          </a:prstGeom>
        </p:spPr>
        <p:txBody>
          <a:bodyPr vert="horz" wrap="square" lIns="0" tIns="103632" rIns="0" bIns="0" rtlCol="0">
            <a:spAutoFit/>
          </a:bodyPr>
          <a:lstStyle/>
          <a:p>
            <a:pPr marL="318135" algn="ctr">
              <a:lnSpc>
                <a:spcPts val="3090"/>
              </a:lnSpc>
              <a:spcBef>
                <a:spcPts val="110"/>
              </a:spcBef>
            </a:pPr>
            <a:r>
              <a:rPr sz="2650" dirty="0">
                <a:latin typeface="Georgia" pitchFamily="18" charset="0"/>
              </a:rPr>
              <a:t>Проектирование</a:t>
            </a:r>
            <a:r>
              <a:rPr sz="2650" spc="-185" dirty="0">
                <a:latin typeface="Georgia" pitchFamily="18" charset="0"/>
              </a:rPr>
              <a:t> </a:t>
            </a:r>
            <a:r>
              <a:rPr sz="2650" spc="-10" dirty="0">
                <a:latin typeface="Georgia" pitchFamily="18" charset="0"/>
              </a:rPr>
              <a:t>модуля</a:t>
            </a:r>
            <a:endParaRPr sz="2650" dirty="0">
              <a:latin typeface="Georgia" pitchFamily="18" charset="0"/>
            </a:endParaRPr>
          </a:p>
          <a:p>
            <a:pPr marL="313055" algn="ctr">
              <a:lnSpc>
                <a:spcPts val="3090"/>
              </a:lnSpc>
            </a:pPr>
            <a:r>
              <a:rPr sz="2650" dirty="0">
                <a:latin typeface="Georgia" pitchFamily="18" charset="0"/>
              </a:rPr>
              <a:t>«Профилактика</a:t>
            </a:r>
            <a:r>
              <a:rPr sz="2650" spc="-30" dirty="0">
                <a:latin typeface="Georgia" pitchFamily="18" charset="0"/>
              </a:rPr>
              <a:t> </a:t>
            </a:r>
            <a:r>
              <a:rPr sz="2650" dirty="0">
                <a:latin typeface="Georgia" pitchFamily="18" charset="0"/>
              </a:rPr>
              <a:t>и</a:t>
            </a:r>
            <a:r>
              <a:rPr sz="2650" spc="-114" dirty="0">
                <a:latin typeface="Georgia" pitchFamily="18" charset="0"/>
              </a:rPr>
              <a:t> </a:t>
            </a:r>
            <a:r>
              <a:rPr sz="2650" spc="-20" dirty="0">
                <a:latin typeface="Georgia" pitchFamily="18" charset="0"/>
              </a:rPr>
              <a:t>безопасность»</a:t>
            </a:r>
            <a:r>
              <a:rPr sz="2650" spc="-75" dirty="0">
                <a:latin typeface="Georgia" pitchFamily="18" charset="0"/>
              </a:rPr>
              <a:t> </a:t>
            </a:r>
            <a:r>
              <a:rPr sz="2650" dirty="0">
                <a:latin typeface="Georgia" pitchFamily="18" charset="0"/>
              </a:rPr>
              <a:t>РПВ</a:t>
            </a:r>
            <a:r>
              <a:rPr sz="2650" spc="-80" dirty="0">
                <a:latin typeface="Georgia" pitchFamily="18" charset="0"/>
              </a:rPr>
              <a:t> </a:t>
            </a:r>
            <a:r>
              <a:rPr sz="2650" spc="-25" dirty="0">
                <a:latin typeface="Georgia" pitchFamily="18" charset="0"/>
              </a:rPr>
              <a:t>ОО</a:t>
            </a:r>
            <a:endParaRPr sz="2650" dirty="0">
              <a:latin typeface="Georgia" pitchFamily="18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5040" y="0"/>
            <a:ext cx="1025652" cy="1051560"/>
          </a:xfrm>
          <a:prstGeom prst="rect">
            <a:avLst/>
          </a:prstGeom>
        </p:spPr>
      </p:pic>
      <p:pic>
        <p:nvPicPr>
          <p:cNvPr id="8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3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60627" y="40894"/>
            <a:ext cx="10270744" cy="899733"/>
          </a:xfrm>
          <a:prstGeom prst="rect">
            <a:avLst/>
          </a:prstGeom>
        </p:spPr>
        <p:txBody>
          <a:bodyPr vert="horz" wrap="square" lIns="0" tIns="103632" rIns="0" bIns="0" rtlCol="0">
            <a:spAutoFit/>
          </a:bodyPr>
          <a:lstStyle/>
          <a:p>
            <a:pPr marL="318135" algn="ctr">
              <a:lnSpc>
                <a:spcPts val="3090"/>
              </a:lnSpc>
              <a:spcBef>
                <a:spcPts val="110"/>
              </a:spcBef>
            </a:pPr>
            <a:r>
              <a:rPr sz="2650" dirty="0">
                <a:latin typeface="Georgia" pitchFamily="18" charset="0"/>
              </a:rPr>
              <a:t>Проектирование</a:t>
            </a:r>
            <a:r>
              <a:rPr sz="2650" spc="-185" dirty="0">
                <a:latin typeface="Georgia" pitchFamily="18" charset="0"/>
              </a:rPr>
              <a:t> </a:t>
            </a:r>
            <a:r>
              <a:rPr sz="2650" spc="-10" dirty="0">
                <a:latin typeface="Georgia" pitchFamily="18" charset="0"/>
              </a:rPr>
              <a:t>модуля</a:t>
            </a:r>
            <a:endParaRPr sz="2650" dirty="0">
              <a:latin typeface="Georgia" pitchFamily="18" charset="0"/>
            </a:endParaRPr>
          </a:p>
          <a:p>
            <a:pPr marL="313055" algn="ctr">
              <a:lnSpc>
                <a:spcPts val="3090"/>
              </a:lnSpc>
            </a:pPr>
            <a:r>
              <a:rPr sz="2650" dirty="0">
                <a:latin typeface="Georgia" pitchFamily="18" charset="0"/>
              </a:rPr>
              <a:t>«Профилактика</a:t>
            </a:r>
            <a:r>
              <a:rPr sz="2650" spc="-30" dirty="0">
                <a:latin typeface="Georgia" pitchFamily="18" charset="0"/>
              </a:rPr>
              <a:t> </a:t>
            </a:r>
            <a:r>
              <a:rPr sz="2650" dirty="0">
                <a:latin typeface="Georgia" pitchFamily="18" charset="0"/>
              </a:rPr>
              <a:t>и</a:t>
            </a:r>
            <a:r>
              <a:rPr sz="2650" spc="-114" dirty="0">
                <a:latin typeface="Georgia" pitchFamily="18" charset="0"/>
              </a:rPr>
              <a:t> </a:t>
            </a:r>
            <a:r>
              <a:rPr sz="2650" spc="-20" dirty="0">
                <a:latin typeface="Georgia" pitchFamily="18" charset="0"/>
              </a:rPr>
              <a:t>безопасность»</a:t>
            </a:r>
            <a:r>
              <a:rPr sz="2650" spc="-75" dirty="0">
                <a:latin typeface="Georgia" pitchFamily="18" charset="0"/>
              </a:rPr>
              <a:t> </a:t>
            </a:r>
            <a:r>
              <a:rPr sz="2650" dirty="0">
                <a:latin typeface="Georgia" pitchFamily="18" charset="0"/>
              </a:rPr>
              <a:t>РПВ</a:t>
            </a:r>
            <a:r>
              <a:rPr sz="2650" spc="-80" dirty="0">
                <a:latin typeface="Georgia" pitchFamily="18" charset="0"/>
              </a:rPr>
              <a:t> </a:t>
            </a:r>
            <a:r>
              <a:rPr sz="2650" spc="-25" dirty="0">
                <a:latin typeface="Georgia" pitchFamily="18" charset="0"/>
              </a:rPr>
              <a:t>ОО</a:t>
            </a:r>
            <a:endParaRPr sz="2650" dirty="0">
              <a:latin typeface="Georgia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13279" y="1253997"/>
            <a:ext cx="8039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Что</a:t>
            </a:r>
            <a:r>
              <a:rPr sz="2400" spc="-7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включать</a:t>
            </a:r>
            <a:r>
              <a:rPr sz="2400" spc="-65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в</a:t>
            </a:r>
            <a:r>
              <a:rPr sz="2400" spc="-65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содержание</a:t>
            </a:r>
            <a:r>
              <a:rPr sz="2400" spc="-4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профилактической</a:t>
            </a:r>
            <a:r>
              <a:rPr sz="2400" spc="-55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Georgia" pitchFamily="18" charset="0"/>
                <a:cs typeface="Microsoft Sans Serif"/>
              </a:rPr>
              <a:t>работы</a:t>
            </a:r>
            <a:r>
              <a:rPr sz="2400" spc="-10" dirty="0">
                <a:solidFill>
                  <a:srgbClr val="FF0000"/>
                </a:solidFill>
                <a:latin typeface="Arial MT"/>
                <a:cs typeface="Arial MT"/>
              </a:rPr>
              <a:t>?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4131" y="1918716"/>
            <a:ext cx="440690" cy="4546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429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85"/>
              </a:spcBef>
            </a:pP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1830" y="1980691"/>
            <a:ext cx="1797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33C6B"/>
                </a:solidFill>
                <a:latin typeface="Calibri"/>
                <a:cs typeface="Calibri"/>
              </a:rPr>
              <a:t>Безопасная</a:t>
            </a:r>
            <a:r>
              <a:rPr sz="1800" b="1" spc="-90" dirty="0">
                <a:solidFill>
                  <a:srgbClr val="133C6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33C6B"/>
                </a:solidFill>
                <a:latin typeface="Calibri"/>
                <a:cs typeface="Calibri"/>
              </a:rPr>
              <a:t>среда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134" y="2521457"/>
            <a:ext cx="3481070" cy="1297791"/>
          </a:xfrm>
          <a:prstGeom prst="rect">
            <a:avLst/>
          </a:prstGeom>
          <a:solidFill>
            <a:srgbClr val="EAF4FF"/>
          </a:solidFill>
          <a:ln w="10668">
            <a:solidFill>
              <a:srgbClr val="D5E6F3"/>
            </a:solidFill>
          </a:ln>
        </p:spPr>
        <p:txBody>
          <a:bodyPr vert="horz" wrap="square" lIns="0" tIns="210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6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ts val="2135"/>
              </a:lnSpc>
            </a:pPr>
            <a:r>
              <a:rPr sz="1800" dirty="0">
                <a:solidFill>
                  <a:srgbClr val="1F2933"/>
                </a:solidFill>
                <a:latin typeface="Microsoft Sans Serif"/>
                <a:cs typeface="Microsoft Sans Serif"/>
              </a:rPr>
              <a:t>условия,</a:t>
            </a:r>
            <a:r>
              <a:rPr sz="1800" spc="-2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1F2933"/>
                </a:solidFill>
                <a:latin typeface="Microsoft Sans Serif"/>
                <a:cs typeface="Microsoft Sans Serif"/>
              </a:rPr>
              <a:t>правила,</a:t>
            </a:r>
            <a:r>
              <a:rPr sz="1800" spc="-3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уклад,</a:t>
            </a:r>
            <a:endParaRPr sz="1800" dirty="0">
              <a:latin typeface="Microsoft Sans Serif"/>
              <a:cs typeface="Microsoft Sans Serif"/>
            </a:endParaRPr>
          </a:p>
          <a:p>
            <a:pPr algn="ctr">
              <a:lnSpc>
                <a:spcPts val="2135"/>
              </a:lnSpc>
            </a:pPr>
            <a:r>
              <a:rPr sz="1800" spc="-20" dirty="0" err="1">
                <a:solidFill>
                  <a:srgbClr val="1F2933"/>
                </a:solidFill>
                <a:latin typeface="Microsoft Sans Serif"/>
                <a:cs typeface="Microsoft Sans Serif"/>
              </a:rPr>
              <a:t>профилактика</a:t>
            </a:r>
            <a:r>
              <a:rPr sz="1800" spc="-5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 err="1" smtClean="0">
                <a:solidFill>
                  <a:srgbClr val="1F2933"/>
                </a:solidFill>
                <a:latin typeface="Microsoft Sans Serif"/>
                <a:cs typeface="Microsoft Sans Serif"/>
              </a:rPr>
              <a:t>травматизма</a:t>
            </a:r>
            <a:r>
              <a:rPr lang="ru-RU" sz="1800" spc="-10" dirty="0" smtClean="0">
                <a:solidFill>
                  <a:srgbClr val="1F2933"/>
                </a:solidFill>
                <a:latin typeface="Microsoft Sans Serif"/>
                <a:cs typeface="Microsoft Sans Serif"/>
              </a:rPr>
              <a:t>, ПДД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5403" y="1926335"/>
            <a:ext cx="440690" cy="4546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493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90"/>
              </a:spcBef>
            </a:pP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7065" y="1988946"/>
            <a:ext cx="2357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33C6B"/>
                </a:solidFill>
                <a:latin typeface="Calibri"/>
                <a:cs typeface="Calibri"/>
              </a:rPr>
              <a:t>Девиантное</a:t>
            </a:r>
            <a:r>
              <a:rPr sz="1800" b="1" spc="-85" dirty="0">
                <a:solidFill>
                  <a:srgbClr val="133C6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33C6B"/>
                </a:solidFill>
                <a:latin typeface="Calibri"/>
                <a:cs typeface="Calibri"/>
              </a:rPr>
              <a:t>поведение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76165" y="2529077"/>
            <a:ext cx="3479800" cy="1510665"/>
          </a:xfrm>
          <a:prstGeom prst="rect">
            <a:avLst/>
          </a:prstGeom>
          <a:solidFill>
            <a:srgbClr val="F4F6F8"/>
          </a:solidFill>
          <a:ln w="10667">
            <a:solidFill>
              <a:srgbClr val="D5E6F3"/>
            </a:solidFill>
          </a:ln>
        </p:spPr>
        <p:txBody>
          <a:bodyPr vert="horz" wrap="square" lIns="0" tIns="2260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80"/>
              </a:spcBef>
            </a:pPr>
            <a:endParaRPr sz="1800">
              <a:latin typeface="Times New Roman"/>
              <a:cs typeface="Times New Roman"/>
            </a:endParaRPr>
          </a:p>
          <a:p>
            <a:pPr marL="233679" marR="225425" indent="1270">
              <a:lnSpc>
                <a:spcPts val="2110"/>
              </a:lnSpc>
            </a:pP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аддикции,</a:t>
            </a:r>
            <a:r>
              <a:rPr sz="1800" spc="-10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делинквентность, </a:t>
            </a:r>
            <a:r>
              <a:rPr sz="1800" dirty="0">
                <a:solidFill>
                  <a:srgbClr val="1F2933"/>
                </a:solidFill>
                <a:latin typeface="Microsoft Sans Serif"/>
                <a:cs typeface="Microsoft Sans Serif"/>
              </a:rPr>
              <a:t>агрессия,</a:t>
            </a:r>
            <a:r>
              <a:rPr sz="1800" spc="-11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самоповреждение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98764" y="1918716"/>
            <a:ext cx="441959" cy="4546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429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585"/>
              </a:spcBef>
            </a:pP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49206" y="1758822"/>
            <a:ext cx="1724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33C6B"/>
                </a:solidFill>
                <a:latin typeface="Calibri"/>
                <a:cs typeface="Calibri"/>
              </a:rPr>
              <a:t>Психологическая безопасность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99526" y="2497073"/>
            <a:ext cx="3481070" cy="1510665"/>
          </a:xfrm>
          <a:prstGeom prst="rect">
            <a:avLst/>
          </a:prstGeom>
          <a:solidFill>
            <a:srgbClr val="EAF4FF"/>
          </a:solidFill>
          <a:ln w="10667">
            <a:solidFill>
              <a:srgbClr val="D5E6F3"/>
            </a:solidFill>
          </a:ln>
        </p:spPr>
        <p:txBody>
          <a:bodyPr vert="horz" wrap="square" lIns="0" tIns="2254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75"/>
              </a:spcBef>
            </a:pPr>
            <a:endParaRPr sz="1800">
              <a:latin typeface="Times New Roman"/>
              <a:cs typeface="Times New Roman"/>
            </a:endParaRPr>
          </a:p>
          <a:p>
            <a:pPr marL="515620" marR="73660" indent="-434340">
              <a:lnSpc>
                <a:spcPts val="2110"/>
              </a:lnSpc>
            </a:pPr>
            <a:r>
              <a:rPr sz="1800" spc="-25" dirty="0">
                <a:solidFill>
                  <a:srgbClr val="1F2933"/>
                </a:solidFill>
                <a:latin typeface="Microsoft Sans Serif"/>
                <a:cs typeface="Microsoft Sans Serif"/>
              </a:rPr>
              <a:t>жизнестойкость,</a:t>
            </a:r>
            <a:r>
              <a:rPr sz="1800" spc="1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1F2933"/>
                </a:solidFill>
                <a:latin typeface="Microsoft Sans Serif"/>
                <a:cs typeface="Microsoft Sans Serif"/>
              </a:rPr>
              <a:t>благополучие, поддержка</a:t>
            </a:r>
            <a:r>
              <a:rPr sz="1800" spc="-10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1F2933"/>
                </a:solidFill>
                <a:latin typeface="Microsoft Sans Serif"/>
                <a:cs typeface="Microsoft Sans Serif"/>
              </a:rPr>
              <a:t>групп</a:t>
            </a:r>
            <a:r>
              <a:rPr sz="1800" spc="-7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риска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4131" y="4418076"/>
            <a:ext cx="440690" cy="4546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493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90"/>
              </a:spcBef>
            </a:pP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25066" y="4480686"/>
            <a:ext cx="1828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33C6B"/>
                </a:solidFill>
                <a:latin typeface="Calibri"/>
                <a:cs typeface="Calibri"/>
              </a:rPr>
              <a:t>Семья</a:t>
            </a:r>
            <a:r>
              <a:rPr sz="1800" b="1" spc="-35" dirty="0">
                <a:solidFill>
                  <a:srgbClr val="133C6B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33C6B"/>
                </a:solidFill>
                <a:latin typeface="Calibri"/>
                <a:cs typeface="Calibri"/>
              </a:rPr>
              <a:t>и</a:t>
            </a:r>
            <a:r>
              <a:rPr sz="1800" b="1" spc="-35" dirty="0">
                <a:solidFill>
                  <a:srgbClr val="133C6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33C6B"/>
                </a:solidFill>
                <a:latin typeface="Calibri"/>
                <a:cs typeface="Calibri"/>
              </a:rPr>
              <a:t>родители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0134" y="5020817"/>
            <a:ext cx="3481070" cy="1510665"/>
          </a:xfrm>
          <a:prstGeom prst="rect">
            <a:avLst/>
          </a:prstGeom>
          <a:solidFill>
            <a:srgbClr val="F4F6F8"/>
          </a:solidFill>
          <a:ln w="10668">
            <a:solidFill>
              <a:srgbClr val="D5E6F3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85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1F2933"/>
                </a:solidFill>
                <a:latin typeface="Microsoft Sans Serif"/>
                <a:cs typeface="Microsoft Sans Serif"/>
              </a:rPr>
              <a:t>раннее</a:t>
            </a:r>
            <a:r>
              <a:rPr sz="1800" spc="-3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выявление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ts val="2135"/>
              </a:lnSpc>
            </a:pPr>
            <a:r>
              <a:rPr sz="1800" spc="-20" dirty="0">
                <a:solidFill>
                  <a:srgbClr val="1F2933"/>
                </a:solidFill>
                <a:latin typeface="Microsoft Sans Serif"/>
                <a:cs typeface="Microsoft Sans Serif"/>
              </a:rPr>
              <a:t>неблагополучия,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 просвещение,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ts val="2135"/>
              </a:lnSpc>
            </a:pP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сопровождение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75403" y="4425696"/>
            <a:ext cx="440690" cy="4546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55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95"/>
              </a:spcBef>
            </a:pP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09361" y="4488942"/>
            <a:ext cx="2192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33C6B"/>
                </a:solidFill>
                <a:latin typeface="Calibri"/>
                <a:cs typeface="Calibri"/>
              </a:rPr>
              <a:t>Правовое</a:t>
            </a:r>
            <a:r>
              <a:rPr sz="1800" b="1" spc="-70" dirty="0">
                <a:solidFill>
                  <a:srgbClr val="133C6B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33C6B"/>
                </a:solidFill>
                <a:latin typeface="Calibri"/>
                <a:cs typeface="Calibri"/>
              </a:rPr>
              <a:t>воспитание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76165" y="5028438"/>
            <a:ext cx="3479800" cy="1510665"/>
          </a:xfrm>
          <a:prstGeom prst="rect">
            <a:avLst/>
          </a:prstGeom>
          <a:solidFill>
            <a:srgbClr val="EAF4FF"/>
          </a:solidFill>
          <a:ln w="10667">
            <a:solidFill>
              <a:srgbClr val="D5E6F3"/>
            </a:solidFill>
          </a:ln>
        </p:spPr>
        <p:txBody>
          <a:bodyPr vert="horz" wrap="square" lIns="0" tIns="2120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7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135"/>
              </a:lnSpc>
            </a:pPr>
            <a:r>
              <a:rPr sz="1800" dirty="0">
                <a:solidFill>
                  <a:srgbClr val="1F2933"/>
                </a:solidFill>
                <a:latin typeface="Microsoft Sans Serif"/>
                <a:cs typeface="Microsoft Sans Serif"/>
              </a:rPr>
              <a:t>правовая</a:t>
            </a:r>
            <a:r>
              <a:rPr sz="1800" spc="-8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грамотность,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ts val="2135"/>
              </a:lnSpc>
            </a:pPr>
            <a:r>
              <a:rPr sz="1800" spc="-20" dirty="0">
                <a:solidFill>
                  <a:srgbClr val="1F2933"/>
                </a:solidFill>
                <a:latin typeface="Microsoft Sans Serif"/>
                <a:cs typeface="Microsoft Sans Serif"/>
              </a:rPr>
              <a:t>профилактика</a:t>
            </a:r>
            <a:r>
              <a:rPr sz="1800" spc="-5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преступлений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98764" y="4418076"/>
            <a:ext cx="441959" cy="45465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493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590"/>
              </a:spcBef>
            </a:pP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94850" y="4456303"/>
            <a:ext cx="167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33C6B"/>
                </a:solidFill>
                <a:latin typeface="Calibri"/>
                <a:cs typeface="Calibri"/>
              </a:rPr>
              <a:t>Цифровая</a:t>
            </a:r>
            <a:r>
              <a:rPr sz="1800" b="1" spc="-55" dirty="0">
                <a:solidFill>
                  <a:srgbClr val="133C6B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133C6B"/>
                </a:solidFill>
                <a:latin typeface="Calibri"/>
                <a:cs typeface="Calibri"/>
              </a:rPr>
              <a:t>среда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99526" y="4996434"/>
            <a:ext cx="3481070" cy="1510665"/>
          </a:xfrm>
          <a:prstGeom prst="rect">
            <a:avLst/>
          </a:prstGeom>
          <a:solidFill>
            <a:srgbClr val="F4F6F8"/>
          </a:solidFill>
          <a:ln w="10667">
            <a:solidFill>
              <a:srgbClr val="D5E6F3"/>
            </a:solidFill>
          </a:ln>
        </p:spPr>
        <p:txBody>
          <a:bodyPr vert="horz" wrap="square" lIns="0" tIns="774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10"/>
              </a:spcBef>
            </a:pPr>
            <a:endParaRPr sz="1800">
              <a:latin typeface="Times New Roman"/>
              <a:cs typeface="Times New Roman"/>
            </a:endParaRPr>
          </a:p>
          <a:p>
            <a:pPr marL="151130" marR="142240" algn="ctr">
              <a:lnSpc>
                <a:spcPct val="98900"/>
              </a:lnSpc>
            </a:pPr>
            <a:r>
              <a:rPr sz="1800" spc="-20" dirty="0">
                <a:solidFill>
                  <a:srgbClr val="1F2933"/>
                </a:solidFill>
                <a:latin typeface="Microsoft Sans Serif"/>
                <a:cs typeface="Microsoft Sans Serif"/>
              </a:rPr>
              <a:t>инфобезопасность,</a:t>
            </a:r>
            <a:r>
              <a:rPr sz="1800" spc="-3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вербовка, </a:t>
            </a:r>
            <a:r>
              <a:rPr sz="1800" spc="-25" dirty="0">
                <a:solidFill>
                  <a:srgbClr val="1F2933"/>
                </a:solidFill>
                <a:latin typeface="Microsoft Sans Serif"/>
                <a:cs typeface="Microsoft Sans Serif"/>
              </a:rPr>
              <a:t>киберриски,</a:t>
            </a:r>
            <a:r>
              <a:rPr sz="1800" spc="-6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деструктивные группы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8790" y="0"/>
            <a:ext cx="1025652" cy="1051560"/>
          </a:xfrm>
          <a:prstGeom prst="rect">
            <a:avLst/>
          </a:prstGeom>
        </p:spPr>
      </p:pic>
      <p:pic>
        <p:nvPicPr>
          <p:cNvPr id="24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9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22235" y="812291"/>
            <a:ext cx="4970145" cy="5739765"/>
            <a:chOff x="7222235" y="812291"/>
            <a:chExt cx="4970145" cy="5739765"/>
          </a:xfrm>
        </p:grpSpPr>
        <p:pic>
          <p:nvPicPr>
            <p:cNvPr id="3" name="object 3" descr="Навигатор профилактики социальных рисков детства в цифровой ..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22235" y="812291"/>
              <a:ext cx="3107435" cy="3947160"/>
            </a:xfrm>
            <a:prstGeom prst="rect">
              <a:avLst/>
            </a:prstGeom>
          </p:spPr>
        </p:pic>
        <p:pic>
          <p:nvPicPr>
            <p:cNvPr id="4" name="object 4" descr="Навигатор профилактики социальных рисков детства в цифровой ..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7307" y="1007363"/>
              <a:ext cx="2519172" cy="33588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00643" y="1502663"/>
              <a:ext cx="3108959" cy="41711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95715" y="1697736"/>
              <a:ext cx="2520696" cy="35829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80575" y="2380488"/>
              <a:ext cx="3011424" cy="41711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75647" y="2575559"/>
              <a:ext cx="2520696" cy="358292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03035" y="1790700"/>
            <a:ext cx="720852" cy="72237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03035" y="3569208"/>
            <a:ext cx="720852" cy="72085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03035" y="5291328"/>
            <a:ext cx="720852" cy="720851"/>
          </a:xfrm>
          <a:prstGeom prst="rect">
            <a:avLst/>
          </a:prstGeom>
        </p:spPr>
      </p:pic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960627" y="40894"/>
            <a:ext cx="10270744" cy="685136"/>
          </a:xfrm>
          <a:prstGeom prst="rect">
            <a:avLst/>
          </a:prstGeom>
        </p:spPr>
        <p:txBody>
          <a:bodyPr vert="horz" wrap="square" lIns="0" tIns="274650" rIns="0" bIns="0" rtlCol="0">
            <a:spAutoFit/>
          </a:bodyPr>
          <a:lstStyle/>
          <a:p>
            <a:pPr marL="589915">
              <a:lnSpc>
                <a:spcPct val="100000"/>
              </a:lnSpc>
              <a:spcBef>
                <a:spcPts val="114"/>
              </a:spcBef>
            </a:pPr>
            <a:r>
              <a:rPr sz="2650" dirty="0" err="1">
                <a:solidFill>
                  <a:srgbClr val="133C6B"/>
                </a:solidFill>
                <a:latin typeface="Georgia" pitchFamily="18" charset="0"/>
              </a:rPr>
              <a:t>Навигаторы</a:t>
            </a:r>
            <a:r>
              <a:rPr sz="2650" spc="-75" dirty="0">
                <a:solidFill>
                  <a:srgbClr val="133C6B"/>
                </a:solidFill>
                <a:latin typeface="Georgia" pitchFamily="18" charset="0"/>
              </a:rPr>
              <a:t> </a:t>
            </a:r>
            <a:r>
              <a:rPr sz="2650" dirty="0" err="1" smtClean="0">
                <a:solidFill>
                  <a:srgbClr val="133C6B"/>
                </a:solidFill>
                <a:latin typeface="Georgia" pitchFamily="18" charset="0"/>
              </a:rPr>
              <a:t>профилактики</a:t>
            </a:r>
            <a:endParaRPr sz="2650" dirty="0">
              <a:latin typeface="Georgia" pitchFamily="18" charset="0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4968" y="1156716"/>
            <a:ext cx="421005" cy="41465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30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75"/>
              </a:spcBef>
            </a:pP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3132" y="1165351"/>
            <a:ext cx="252984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b="1" dirty="0">
                <a:solidFill>
                  <a:srgbClr val="133C6B"/>
                </a:solidFill>
                <a:latin typeface="Calibri"/>
                <a:cs typeface="Calibri"/>
              </a:rPr>
              <a:t>Девиантное</a:t>
            </a:r>
            <a:r>
              <a:rPr sz="1900" b="1" spc="45" dirty="0">
                <a:solidFill>
                  <a:srgbClr val="133C6B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133C6B"/>
                </a:solidFill>
                <a:latin typeface="Calibri"/>
                <a:cs typeface="Calibri"/>
              </a:rPr>
              <a:t>поведение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841" y="1669542"/>
            <a:ext cx="5049520" cy="1049020"/>
          </a:xfrm>
          <a:prstGeom prst="rect">
            <a:avLst/>
          </a:prstGeom>
          <a:solidFill>
            <a:srgbClr val="EAF4FF"/>
          </a:solidFill>
          <a:ln w="10668">
            <a:solidFill>
              <a:srgbClr val="D5E6F3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офлайн</a:t>
            </a:r>
            <a:r>
              <a:rPr sz="1500" dirty="0">
                <a:solidFill>
                  <a:srgbClr val="1F2933"/>
                </a:solidFill>
                <a:latin typeface="Arial MT"/>
                <a:cs typeface="Arial MT"/>
              </a:rPr>
              <a:t>-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риски:</a:t>
            </a:r>
            <a:r>
              <a:rPr sz="1500" spc="10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аддиктивное,</a:t>
            </a:r>
            <a:r>
              <a:rPr sz="1500" spc="8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агрессивное,</a:t>
            </a:r>
            <a:endParaRPr sz="15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делинквентное, самоповреждающее и</a:t>
            </a:r>
            <a:r>
              <a:rPr sz="1500" spc="5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другие</a:t>
            </a:r>
            <a:r>
              <a:rPr sz="1500" spc="6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формы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4968" y="2865120"/>
            <a:ext cx="421005" cy="41465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366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80"/>
              </a:spcBef>
            </a:pP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3132" y="2873755"/>
            <a:ext cx="158940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b="1" spc="-10" dirty="0">
                <a:solidFill>
                  <a:srgbClr val="133C6B"/>
                </a:solidFill>
                <a:latin typeface="Calibri"/>
                <a:cs typeface="Calibri"/>
              </a:rPr>
              <a:t>Виктимизация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0841" y="3377946"/>
            <a:ext cx="5049520" cy="1049020"/>
          </a:xfrm>
          <a:prstGeom prst="rect">
            <a:avLst/>
          </a:prstGeom>
          <a:solidFill>
            <a:srgbClr val="F4F6F8"/>
          </a:solidFill>
          <a:ln w="10668">
            <a:solidFill>
              <a:srgbClr val="D5E6F3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500">
              <a:latin typeface="Times New Roman"/>
              <a:cs typeface="Times New Roman"/>
            </a:endParaRPr>
          </a:p>
          <a:p>
            <a:pPr marL="405130" marR="328295" indent="-7493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тревожные</a:t>
            </a:r>
            <a:r>
              <a:rPr sz="1500" spc="2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факторы</a:t>
            </a:r>
            <a:r>
              <a:rPr sz="1500" spc="5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поведения</a:t>
            </a:r>
            <a:r>
              <a:rPr sz="1500" spc="5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пострадавших</a:t>
            </a:r>
            <a:r>
              <a:rPr sz="1500" spc="1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spc="-50" dirty="0">
                <a:solidFill>
                  <a:srgbClr val="1F2933"/>
                </a:solidFill>
                <a:latin typeface="Microsoft Sans Serif"/>
                <a:cs typeface="Microsoft Sans Serif"/>
              </a:rPr>
              <a:t>и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свидетелей,</a:t>
            </a:r>
            <a:r>
              <a:rPr sz="1500" spc="8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алгоритмы</a:t>
            </a:r>
            <a:r>
              <a:rPr sz="1500" spc="9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действий</a:t>
            </a:r>
            <a:r>
              <a:rPr sz="1500" spc="11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специалиста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4968" y="4876800"/>
            <a:ext cx="421005" cy="41465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7366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80"/>
              </a:spcBef>
            </a:pP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3132" y="4885690"/>
            <a:ext cx="178943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b="1" dirty="0">
                <a:solidFill>
                  <a:srgbClr val="133C6B"/>
                </a:solidFill>
                <a:latin typeface="Calibri"/>
                <a:cs typeface="Calibri"/>
              </a:rPr>
              <a:t>Цифровая</a:t>
            </a:r>
            <a:r>
              <a:rPr sz="1900" b="1" spc="45" dirty="0">
                <a:solidFill>
                  <a:srgbClr val="133C6B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133C6B"/>
                </a:solidFill>
                <a:latin typeface="Calibri"/>
                <a:cs typeface="Calibri"/>
              </a:rPr>
              <a:t>среда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0841" y="5389626"/>
            <a:ext cx="5049520" cy="1049020"/>
          </a:xfrm>
          <a:prstGeom prst="rect">
            <a:avLst/>
          </a:prstGeom>
          <a:solidFill>
            <a:srgbClr val="FFF0F0"/>
          </a:solidFill>
          <a:ln w="10668">
            <a:solidFill>
              <a:srgbClr val="D5E6F3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5"/>
              </a:spcBef>
            </a:pPr>
            <a:endParaRPr sz="1500">
              <a:latin typeface="Times New Roman"/>
              <a:cs typeface="Times New Roman"/>
            </a:endParaRPr>
          </a:p>
          <a:p>
            <a:pPr marL="534670" marR="123189" indent="-408940">
              <a:lnSpc>
                <a:spcPct val="100000"/>
              </a:lnSpc>
            </a:pP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вовлечение</a:t>
            </a:r>
            <a:r>
              <a:rPr sz="1500" spc="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в</a:t>
            </a:r>
            <a:r>
              <a:rPr sz="1500" spc="3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деструктивные</a:t>
            </a:r>
            <a:r>
              <a:rPr sz="1500" spc="40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группы,</a:t>
            </a:r>
            <a:r>
              <a:rPr sz="1500" spc="5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киберагрессия,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кибераддикции,</a:t>
            </a:r>
            <a:r>
              <a:rPr sz="1500" spc="5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опасное</a:t>
            </a:r>
            <a:r>
              <a:rPr sz="1500" spc="55" dirty="0">
                <a:solidFill>
                  <a:srgbClr val="1F2933"/>
                </a:solidFill>
                <a:latin typeface="Microsoft Sans Serif"/>
                <a:cs typeface="Microsoft Sans Serif"/>
              </a:rPr>
              <a:t> </a:t>
            </a:r>
            <a:r>
              <a:rPr sz="1500" dirty="0">
                <a:solidFill>
                  <a:srgbClr val="1F2933"/>
                </a:solidFill>
                <a:latin typeface="Microsoft Sans Serif"/>
                <a:cs typeface="Microsoft Sans Serif"/>
              </a:rPr>
              <a:t>онлайн</a:t>
            </a:r>
            <a:r>
              <a:rPr sz="1500" dirty="0">
                <a:solidFill>
                  <a:srgbClr val="1F2933"/>
                </a:solidFill>
                <a:latin typeface="Arial MT"/>
                <a:cs typeface="Arial MT"/>
              </a:rPr>
              <a:t>-</a:t>
            </a:r>
            <a:r>
              <a:rPr sz="1500" spc="-10" dirty="0">
                <a:solidFill>
                  <a:srgbClr val="1F2933"/>
                </a:solidFill>
                <a:latin typeface="Microsoft Sans Serif"/>
                <a:cs typeface="Microsoft Sans Serif"/>
              </a:rPr>
              <a:t>поведение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613788" y="0"/>
            <a:ext cx="1025652" cy="1051560"/>
          </a:xfrm>
          <a:prstGeom prst="rect">
            <a:avLst/>
          </a:prstGeom>
        </p:spPr>
      </p:pic>
      <p:pic>
        <p:nvPicPr>
          <p:cNvPr id="24" name="флаг слева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4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5643" y="0"/>
            <a:ext cx="9469381" cy="165750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303270" marR="5080" indent="-1960245" algn="ctr">
              <a:lnSpc>
                <a:spcPct val="150000"/>
              </a:lnSpc>
              <a:spcBef>
                <a:spcPts val="325"/>
              </a:spcBef>
            </a:pPr>
            <a:r>
              <a:rPr lang="ru-RU" sz="1400" dirty="0" smtClean="0">
                <a:latin typeface="Georgia" pitchFamily="18" charset="0"/>
              </a:rPr>
              <a:t>Подходы</a:t>
            </a:r>
            <a:r>
              <a:rPr lang="ru-RU" sz="1400" spc="-45" dirty="0" smtClean="0">
                <a:latin typeface="Georgia" pitchFamily="18" charset="0"/>
              </a:rPr>
              <a:t> </a:t>
            </a:r>
            <a:r>
              <a:rPr lang="ru-RU" sz="1400" dirty="0" smtClean="0">
                <a:latin typeface="Georgia" pitchFamily="18" charset="0"/>
              </a:rPr>
              <a:t>к</a:t>
            </a:r>
            <a:r>
              <a:rPr lang="ru-RU" sz="1400" spc="-45" dirty="0" smtClean="0">
                <a:latin typeface="Georgia" pitchFamily="18" charset="0"/>
              </a:rPr>
              <a:t> </a:t>
            </a:r>
            <a:r>
              <a:rPr lang="ru-RU" sz="1400" spc="-10" dirty="0" smtClean="0">
                <a:latin typeface="Georgia" pitchFamily="18" charset="0"/>
              </a:rPr>
              <a:t>совершенствованию </a:t>
            </a:r>
            <a:r>
              <a:rPr lang="ru-RU" sz="1400" dirty="0" smtClean="0">
                <a:latin typeface="Georgia" pitchFamily="18" charset="0"/>
              </a:rPr>
              <a:t>организации</a:t>
            </a:r>
            <a:r>
              <a:rPr lang="ru-RU" sz="1400" spc="-140" dirty="0" smtClean="0">
                <a:latin typeface="Georgia" pitchFamily="18" charset="0"/>
              </a:rPr>
              <a:t> </a:t>
            </a:r>
            <a:r>
              <a:rPr lang="ru-RU" sz="1400" spc="-10" dirty="0" smtClean="0">
                <a:latin typeface="Georgia" pitchFamily="18" charset="0"/>
              </a:rPr>
              <a:t>профилактической</a:t>
            </a:r>
            <a:r>
              <a:rPr lang="ru-RU" sz="1400" spc="-135" dirty="0" smtClean="0">
                <a:latin typeface="Georgia" pitchFamily="18" charset="0"/>
              </a:rPr>
              <a:t> </a:t>
            </a:r>
            <a:r>
              <a:rPr lang="ru-RU" sz="1400" spc="-10" dirty="0" smtClean="0">
                <a:latin typeface="Georgia" pitchFamily="18" charset="0"/>
              </a:rPr>
              <a:t>работы </a:t>
            </a:r>
            <a:r>
              <a:rPr lang="ru-RU" sz="1400" dirty="0" smtClean="0">
                <a:latin typeface="Georgia" pitchFamily="18" charset="0"/>
              </a:rPr>
              <a:t>в</a:t>
            </a:r>
            <a:r>
              <a:rPr lang="ru-RU" sz="1400" spc="-110" dirty="0" smtClean="0">
                <a:latin typeface="Georgia" pitchFamily="18" charset="0"/>
              </a:rPr>
              <a:t> </a:t>
            </a:r>
            <a:r>
              <a:rPr lang="ru-RU" sz="1400" dirty="0" smtClean="0">
                <a:latin typeface="Georgia" pitchFamily="18" charset="0"/>
              </a:rPr>
              <a:t>рамках</a:t>
            </a:r>
            <a:r>
              <a:rPr lang="ru-RU" sz="1400" spc="-105" dirty="0" smtClean="0">
                <a:latin typeface="Georgia" pitchFamily="18" charset="0"/>
              </a:rPr>
              <a:t> </a:t>
            </a:r>
            <a:r>
              <a:rPr lang="ru-RU" sz="1400" dirty="0" smtClean="0">
                <a:latin typeface="Georgia" pitchFamily="18" charset="0"/>
              </a:rPr>
              <a:t>Комплексного</a:t>
            </a:r>
            <a:r>
              <a:rPr lang="ru-RU" sz="1400" spc="-105" dirty="0" smtClean="0">
                <a:latin typeface="Georgia" pitchFamily="18" charset="0"/>
              </a:rPr>
              <a:t> </a:t>
            </a:r>
            <a:r>
              <a:rPr lang="ru-RU" sz="1400" spc="-10" dirty="0" smtClean="0">
                <a:latin typeface="Georgia" pitchFamily="18" charset="0"/>
              </a:rPr>
              <a:t>плана противодействия</a:t>
            </a:r>
            <a:r>
              <a:rPr lang="ru-RU" sz="1400" spc="-140" dirty="0" smtClean="0">
                <a:latin typeface="Georgia" pitchFamily="18" charset="0"/>
              </a:rPr>
              <a:t> </a:t>
            </a:r>
            <a:r>
              <a:rPr lang="ru-RU" sz="1400" spc="-10" dirty="0" smtClean="0">
                <a:latin typeface="Georgia" pitchFamily="18" charset="0"/>
              </a:rPr>
              <a:t>идеологии терроризма</a:t>
            </a:r>
            <a:br>
              <a:rPr lang="ru-RU" sz="1400" spc="-10" dirty="0" smtClean="0">
                <a:latin typeface="Georgia" pitchFamily="18" charset="0"/>
              </a:rPr>
            </a:br>
            <a:r>
              <a:rPr sz="1400" spc="-30" dirty="0" err="1" smtClean="0">
                <a:latin typeface="Georgia" pitchFamily="18" charset="0"/>
              </a:rPr>
              <a:t>Нормативно-</a:t>
            </a:r>
            <a:r>
              <a:rPr sz="1400" dirty="0" err="1" smtClean="0">
                <a:latin typeface="Georgia" pitchFamily="18" charset="0"/>
              </a:rPr>
              <a:t>правовое</a:t>
            </a:r>
            <a:r>
              <a:rPr sz="1400" spc="-50" dirty="0" smtClean="0">
                <a:latin typeface="Georgia" pitchFamily="18" charset="0"/>
              </a:rPr>
              <a:t> </a:t>
            </a:r>
            <a:r>
              <a:rPr sz="1400" spc="-10" dirty="0" err="1">
                <a:latin typeface="Georgia" pitchFamily="18" charset="0"/>
              </a:rPr>
              <a:t>обеспечение</a:t>
            </a:r>
            <a:r>
              <a:rPr sz="1400" spc="-10" dirty="0">
                <a:latin typeface="Georgia" pitchFamily="18" charset="0"/>
              </a:rPr>
              <a:t> </a:t>
            </a:r>
            <a:r>
              <a:rPr sz="1400" spc="-10" dirty="0" err="1" smtClean="0">
                <a:latin typeface="Georgia" pitchFamily="18" charset="0"/>
              </a:rPr>
              <a:t>деятельности</a:t>
            </a:r>
            <a:r>
              <a:rPr lang="ru-RU" sz="1400" spc="-10" dirty="0" smtClean="0">
                <a:latin typeface="Georgia" pitchFamily="18" charset="0"/>
              </a:rPr>
              <a:t>. </a:t>
            </a:r>
            <a:r>
              <a:rPr lang="ru-RU" sz="2800" spc="-10" dirty="0" smtClean="0"/>
              <a:t/>
            </a:r>
            <a:br>
              <a:rPr lang="ru-RU" sz="2800" spc="-10" dirty="0" smtClean="0"/>
            </a:br>
            <a:endParaRPr sz="2800" dirty="0"/>
          </a:p>
        </p:txBody>
      </p:sp>
      <p:grpSp>
        <p:nvGrpSpPr>
          <p:cNvPr id="4" name="object 4"/>
          <p:cNvGrpSpPr/>
          <p:nvPr/>
        </p:nvGrpSpPr>
        <p:grpSpPr>
          <a:xfrm>
            <a:off x="213249" y="1305489"/>
            <a:ext cx="5373370" cy="777240"/>
            <a:chOff x="213249" y="1305489"/>
            <a:chExt cx="5373370" cy="777240"/>
          </a:xfrm>
        </p:grpSpPr>
        <p:sp>
          <p:nvSpPr>
            <p:cNvPr id="5" name="object 5"/>
            <p:cNvSpPr/>
            <p:nvPr/>
          </p:nvSpPr>
          <p:spPr>
            <a:xfrm>
              <a:off x="219599" y="1311839"/>
              <a:ext cx="5360670" cy="764540"/>
            </a:xfrm>
            <a:custGeom>
              <a:avLst/>
              <a:gdLst/>
              <a:ahLst/>
              <a:cxnLst/>
              <a:rect l="l" t="t" r="r" b="b"/>
              <a:pathLst>
                <a:path w="5360670" h="764539">
                  <a:moveTo>
                    <a:pt x="0" y="763919"/>
                  </a:moveTo>
                  <a:lnTo>
                    <a:pt x="0" y="0"/>
                  </a:lnTo>
                  <a:lnTo>
                    <a:pt x="5233077" y="0"/>
                  </a:lnTo>
                  <a:lnTo>
                    <a:pt x="5245620" y="605"/>
                  </a:lnTo>
                  <a:lnTo>
                    <a:pt x="5293157" y="15051"/>
                  </a:lnTo>
                  <a:lnTo>
                    <a:pt x="5331548" y="46589"/>
                  </a:lnTo>
                  <a:lnTo>
                    <a:pt x="5354948" y="90418"/>
                  </a:lnTo>
                  <a:lnTo>
                    <a:pt x="5360400" y="127322"/>
                  </a:lnTo>
                  <a:lnTo>
                    <a:pt x="5360400" y="636597"/>
                  </a:lnTo>
                  <a:lnTo>
                    <a:pt x="5350708" y="685321"/>
                  </a:lnTo>
                  <a:lnTo>
                    <a:pt x="5323108" y="726628"/>
                  </a:lnTo>
                  <a:lnTo>
                    <a:pt x="5281801" y="754228"/>
                  </a:lnTo>
                  <a:lnTo>
                    <a:pt x="5233077" y="763920"/>
                  </a:lnTo>
                  <a:lnTo>
                    <a:pt x="0" y="763919"/>
                  </a:lnTo>
                  <a:close/>
                </a:path>
              </a:pathLst>
            </a:custGeom>
            <a:solidFill>
              <a:srgbClr val="D1DEE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19599" y="1311839"/>
              <a:ext cx="5360670" cy="764540"/>
            </a:xfrm>
            <a:custGeom>
              <a:avLst/>
              <a:gdLst/>
              <a:ahLst/>
              <a:cxnLst/>
              <a:rect l="l" t="t" r="r" b="b"/>
              <a:pathLst>
                <a:path w="5360670" h="764539">
                  <a:moveTo>
                    <a:pt x="5360400" y="127322"/>
                  </a:moveTo>
                  <a:lnTo>
                    <a:pt x="5360400" y="636597"/>
                  </a:lnTo>
                  <a:lnTo>
                    <a:pt x="5359794" y="649140"/>
                  </a:lnTo>
                  <a:lnTo>
                    <a:pt x="5357977" y="661441"/>
                  </a:lnTo>
                  <a:lnTo>
                    <a:pt x="5338962" y="707347"/>
                  </a:lnTo>
                  <a:lnTo>
                    <a:pt x="5303827" y="742482"/>
                  </a:lnTo>
                  <a:lnTo>
                    <a:pt x="5257921" y="761497"/>
                  </a:lnTo>
                  <a:lnTo>
                    <a:pt x="5233077" y="763920"/>
                  </a:lnTo>
                  <a:lnTo>
                    <a:pt x="0" y="763919"/>
                  </a:lnTo>
                  <a:lnTo>
                    <a:pt x="0" y="0"/>
                  </a:lnTo>
                  <a:lnTo>
                    <a:pt x="5233077" y="0"/>
                  </a:lnTo>
                  <a:lnTo>
                    <a:pt x="5245620" y="605"/>
                  </a:lnTo>
                  <a:lnTo>
                    <a:pt x="5293157" y="15051"/>
                  </a:lnTo>
                  <a:lnTo>
                    <a:pt x="5331548" y="46589"/>
                  </a:lnTo>
                  <a:lnTo>
                    <a:pt x="5354948" y="90418"/>
                  </a:lnTo>
                  <a:lnTo>
                    <a:pt x="5359794" y="114780"/>
                  </a:lnTo>
                  <a:lnTo>
                    <a:pt x="5360400" y="127322"/>
                  </a:lnTo>
                  <a:close/>
                </a:path>
              </a:pathLst>
            </a:custGeom>
            <a:ln w="12700">
              <a:solidFill>
                <a:srgbClr val="D1DEEE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86988" y="1450651"/>
            <a:ext cx="449580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Федеральный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закон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от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6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марта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2006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года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№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35-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ФЗ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>
              <a:spcBef>
                <a:spcPts val="1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«О</a:t>
            </a:r>
            <a:r>
              <a:rPr sz="14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противодействии</a:t>
            </a:r>
            <a:r>
              <a:rPr sz="14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терроризму»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6049" y="2259129"/>
            <a:ext cx="5380355" cy="1270635"/>
            <a:chOff x="206049" y="2259129"/>
            <a:chExt cx="5380355" cy="1270635"/>
          </a:xfrm>
        </p:grpSpPr>
        <p:sp>
          <p:nvSpPr>
            <p:cNvPr id="9" name="object 9"/>
            <p:cNvSpPr/>
            <p:nvPr/>
          </p:nvSpPr>
          <p:spPr>
            <a:xfrm>
              <a:off x="212399" y="2265479"/>
              <a:ext cx="5367655" cy="1257935"/>
            </a:xfrm>
            <a:custGeom>
              <a:avLst/>
              <a:gdLst/>
              <a:ahLst/>
              <a:cxnLst/>
              <a:rect l="l" t="t" r="r" b="b"/>
              <a:pathLst>
                <a:path w="5367655" h="1257935">
                  <a:moveTo>
                    <a:pt x="0" y="1257840"/>
                  </a:moveTo>
                  <a:lnTo>
                    <a:pt x="0" y="0"/>
                  </a:lnTo>
                  <a:lnTo>
                    <a:pt x="5157955" y="0"/>
                  </a:lnTo>
                  <a:lnTo>
                    <a:pt x="5168255" y="251"/>
                  </a:lnTo>
                  <a:lnTo>
                    <a:pt x="5208907" y="6284"/>
                  </a:lnTo>
                  <a:lnTo>
                    <a:pt x="5247602" y="20132"/>
                  </a:lnTo>
                  <a:lnTo>
                    <a:pt x="5282851" y="41262"/>
                  </a:lnTo>
                  <a:lnTo>
                    <a:pt x="5313301" y="68864"/>
                  </a:lnTo>
                  <a:lnTo>
                    <a:pt x="5337781" y="101875"/>
                  </a:lnTo>
                  <a:lnTo>
                    <a:pt x="5355350" y="139028"/>
                  </a:lnTo>
                  <a:lnTo>
                    <a:pt x="5365334" y="178895"/>
                  </a:lnTo>
                  <a:lnTo>
                    <a:pt x="5367599" y="209644"/>
                  </a:lnTo>
                  <a:lnTo>
                    <a:pt x="5367599" y="1048196"/>
                  </a:lnTo>
                  <a:lnTo>
                    <a:pt x="5363571" y="1089095"/>
                  </a:lnTo>
                  <a:lnTo>
                    <a:pt x="5351641" y="1128423"/>
                  </a:lnTo>
                  <a:lnTo>
                    <a:pt x="5332268" y="1164667"/>
                  </a:lnTo>
                  <a:lnTo>
                    <a:pt x="5306196" y="1196436"/>
                  </a:lnTo>
                  <a:lnTo>
                    <a:pt x="5274427" y="1222508"/>
                  </a:lnTo>
                  <a:lnTo>
                    <a:pt x="5238183" y="1241881"/>
                  </a:lnTo>
                  <a:lnTo>
                    <a:pt x="5198855" y="1253811"/>
                  </a:lnTo>
                  <a:lnTo>
                    <a:pt x="5157955" y="1257840"/>
                  </a:lnTo>
                  <a:lnTo>
                    <a:pt x="0" y="1257840"/>
                  </a:lnTo>
                  <a:close/>
                </a:path>
              </a:pathLst>
            </a:custGeom>
            <a:solidFill>
              <a:srgbClr val="D1DEE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12399" y="2265479"/>
              <a:ext cx="5367655" cy="1257935"/>
            </a:xfrm>
            <a:custGeom>
              <a:avLst/>
              <a:gdLst/>
              <a:ahLst/>
              <a:cxnLst/>
              <a:rect l="l" t="t" r="r" b="b"/>
              <a:pathLst>
                <a:path w="5367655" h="1257935">
                  <a:moveTo>
                    <a:pt x="5367599" y="209644"/>
                  </a:moveTo>
                  <a:lnTo>
                    <a:pt x="5367599" y="1048196"/>
                  </a:lnTo>
                  <a:lnTo>
                    <a:pt x="5367348" y="1058495"/>
                  </a:lnTo>
                  <a:lnTo>
                    <a:pt x="5366592" y="1068745"/>
                  </a:lnTo>
                  <a:lnTo>
                    <a:pt x="5358575" y="1109053"/>
                  </a:lnTo>
                  <a:lnTo>
                    <a:pt x="5342847" y="1147022"/>
                  </a:lnTo>
                  <a:lnTo>
                    <a:pt x="5320014" y="1181194"/>
                  </a:lnTo>
                  <a:lnTo>
                    <a:pt x="5290954" y="1210254"/>
                  </a:lnTo>
                  <a:lnTo>
                    <a:pt x="5256782" y="1233087"/>
                  </a:lnTo>
                  <a:lnTo>
                    <a:pt x="5218812" y="1248815"/>
                  </a:lnTo>
                  <a:lnTo>
                    <a:pt x="5178504" y="1256833"/>
                  </a:lnTo>
                  <a:lnTo>
                    <a:pt x="5157955" y="1257840"/>
                  </a:lnTo>
                  <a:lnTo>
                    <a:pt x="0" y="1257840"/>
                  </a:lnTo>
                  <a:lnTo>
                    <a:pt x="0" y="0"/>
                  </a:lnTo>
                  <a:lnTo>
                    <a:pt x="5157955" y="0"/>
                  </a:lnTo>
                  <a:lnTo>
                    <a:pt x="5198855" y="4028"/>
                  </a:lnTo>
                  <a:lnTo>
                    <a:pt x="5238183" y="15958"/>
                  </a:lnTo>
                  <a:lnTo>
                    <a:pt x="5274427" y="35331"/>
                  </a:lnTo>
                  <a:lnTo>
                    <a:pt x="5306196" y="61403"/>
                  </a:lnTo>
                  <a:lnTo>
                    <a:pt x="5332268" y="93172"/>
                  </a:lnTo>
                  <a:lnTo>
                    <a:pt x="5351641" y="129417"/>
                  </a:lnTo>
                  <a:lnTo>
                    <a:pt x="5363571" y="168744"/>
                  </a:lnTo>
                  <a:lnTo>
                    <a:pt x="5367348" y="199345"/>
                  </a:lnTo>
                  <a:lnTo>
                    <a:pt x="5367599" y="209644"/>
                  </a:lnTo>
                  <a:close/>
                </a:path>
              </a:pathLst>
            </a:custGeom>
            <a:ln w="12700">
              <a:solidFill>
                <a:srgbClr val="D1DEEE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70562" y="2290090"/>
            <a:ext cx="4366895" cy="109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3080">
              <a:spcBef>
                <a:spcPts val="100"/>
              </a:spcBef>
            </a:pP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Комплексный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план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противодействия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идеологии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терроризма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в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Российской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Федерации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>
              <a:spcBef>
                <a:spcPts val="2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на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 2024-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2028</a:t>
            </a:r>
            <a:r>
              <a:rPr sz="1400" b="1" kern="0" spc="-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годы,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24130" marR="16510" algn="ctr">
              <a:spcBef>
                <a:spcPts val="1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утвержден</a:t>
            </a:r>
            <a:r>
              <a:rPr sz="1400" b="1" kern="0" spc="-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Президентом</a:t>
            </a:r>
            <a:r>
              <a:rPr sz="1400" b="1" kern="0" spc="-5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Российской</a:t>
            </a:r>
            <a:r>
              <a:rPr sz="1400" b="1" kern="0" spc="-5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Федерации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30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декабря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2023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года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№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Пр-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2610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585249" y="2151129"/>
            <a:ext cx="5337175" cy="1127125"/>
            <a:chOff x="6585249" y="2151129"/>
            <a:chExt cx="5337175" cy="1127125"/>
          </a:xfrm>
        </p:grpSpPr>
        <p:sp>
          <p:nvSpPr>
            <p:cNvPr id="13" name="object 13"/>
            <p:cNvSpPr/>
            <p:nvPr/>
          </p:nvSpPr>
          <p:spPr>
            <a:xfrm>
              <a:off x="6591599" y="2157479"/>
              <a:ext cx="5324475" cy="1114425"/>
            </a:xfrm>
            <a:custGeom>
              <a:avLst/>
              <a:gdLst/>
              <a:ahLst/>
              <a:cxnLst/>
              <a:rect l="l" t="t" r="r" b="b"/>
              <a:pathLst>
                <a:path w="5324475" h="1114425">
                  <a:moveTo>
                    <a:pt x="0" y="1113839"/>
                  </a:moveTo>
                  <a:lnTo>
                    <a:pt x="0" y="0"/>
                  </a:lnTo>
                  <a:lnTo>
                    <a:pt x="5138756" y="0"/>
                  </a:lnTo>
                  <a:lnTo>
                    <a:pt x="5157043" y="883"/>
                  </a:lnTo>
                  <a:lnTo>
                    <a:pt x="5209798" y="14131"/>
                  </a:lnTo>
                  <a:lnTo>
                    <a:pt x="5256470" y="42067"/>
                  </a:lnTo>
                  <a:lnTo>
                    <a:pt x="5293142" y="82486"/>
                  </a:lnTo>
                  <a:lnTo>
                    <a:pt x="5316451" y="131834"/>
                  </a:lnTo>
                  <a:lnTo>
                    <a:pt x="5324399" y="185643"/>
                  </a:lnTo>
                  <a:lnTo>
                    <a:pt x="5324399" y="928196"/>
                  </a:lnTo>
                  <a:lnTo>
                    <a:pt x="5316450" y="982005"/>
                  </a:lnTo>
                  <a:lnTo>
                    <a:pt x="5293142" y="1031353"/>
                  </a:lnTo>
                  <a:lnTo>
                    <a:pt x="5256470" y="1071772"/>
                  </a:lnTo>
                  <a:lnTo>
                    <a:pt x="5209798" y="1099708"/>
                  </a:lnTo>
                  <a:lnTo>
                    <a:pt x="5157043" y="1112956"/>
                  </a:lnTo>
                  <a:lnTo>
                    <a:pt x="5138756" y="1113839"/>
                  </a:lnTo>
                  <a:lnTo>
                    <a:pt x="0" y="1113839"/>
                  </a:lnTo>
                  <a:close/>
                </a:path>
              </a:pathLst>
            </a:custGeom>
            <a:solidFill>
              <a:srgbClr val="D1DEE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591599" y="2157479"/>
              <a:ext cx="5324475" cy="1114425"/>
            </a:xfrm>
            <a:custGeom>
              <a:avLst/>
              <a:gdLst/>
              <a:ahLst/>
              <a:cxnLst/>
              <a:rect l="l" t="t" r="r" b="b"/>
              <a:pathLst>
                <a:path w="5324475" h="1114425">
                  <a:moveTo>
                    <a:pt x="5324399" y="185643"/>
                  </a:moveTo>
                  <a:lnTo>
                    <a:pt x="5324399" y="928196"/>
                  </a:lnTo>
                  <a:lnTo>
                    <a:pt x="5323516" y="946483"/>
                  </a:lnTo>
                  <a:lnTo>
                    <a:pt x="5320867" y="964420"/>
                  </a:lnTo>
                  <a:lnTo>
                    <a:pt x="5302454" y="1015796"/>
                  </a:lnTo>
                  <a:lnTo>
                    <a:pt x="5270026" y="1059466"/>
                  </a:lnTo>
                  <a:lnTo>
                    <a:pt x="5226356" y="1091894"/>
                  </a:lnTo>
                  <a:lnTo>
                    <a:pt x="5174980" y="1110307"/>
                  </a:lnTo>
                  <a:lnTo>
                    <a:pt x="5138756" y="1113839"/>
                  </a:lnTo>
                  <a:lnTo>
                    <a:pt x="0" y="1113839"/>
                  </a:lnTo>
                  <a:lnTo>
                    <a:pt x="0" y="0"/>
                  </a:lnTo>
                  <a:lnTo>
                    <a:pt x="5138756" y="0"/>
                  </a:lnTo>
                  <a:lnTo>
                    <a:pt x="5157043" y="883"/>
                  </a:lnTo>
                  <a:lnTo>
                    <a:pt x="5209798" y="14131"/>
                  </a:lnTo>
                  <a:lnTo>
                    <a:pt x="5256470" y="42067"/>
                  </a:lnTo>
                  <a:lnTo>
                    <a:pt x="5293142" y="82486"/>
                  </a:lnTo>
                  <a:lnTo>
                    <a:pt x="5316451" y="131834"/>
                  </a:lnTo>
                  <a:lnTo>
                    <a:pt x="5323516" y="167356"/>
                  </a:lnTo>
                  <a:lnTo>
                    <a:pt x="5324399" y="185643"/>
                  </a:lnTo>
                  <a:close/>
                </a:path>
              </a:pathLst>
            </a:custGeom>
            <a:ln w="12700">
              <a:solidFill>
                <a:srgbClr val="D1DEEE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591599" y="2221720"/>
            <a:ext cx="5241925" cy="852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3119" marR="784225" algn="ctr">
              <a:spcBef>
                <a:spcPts val="10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Указ</a:t>
            </a:r>
            <a:r>
              <a:rPr sz="1400" b="1" kern="0" spc="-7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Президента</a:t>
            </a:r>
            <a:r>
              <a:rPr sz="1400" b="1" kern="0" spc="-7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Российской</a:t>
            </a:r>
            <a:r>
              <a:rPr sz="1400" b="1" kern="0" spc="-7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Федерации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от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28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декабря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2024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года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№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1124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592455" marR="544195" algn="ctr">
              <a:lnSpc>
                <a:spcPts val="1450"/>
              </a:lnSpc>
              <a:spcBef>
                <a:spcPts val="259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«Об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утверждении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стратегии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противодействия экстремизму</a:t>
            </a:r>
            <a:r>
              <a:rPr sz="14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в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Российской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Федерации»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83809" y="3322569"/>
            <a:ext cx="5302885" cy="1755139"/>
            <a:chOff x="6583809" y="3322569"/>
            <a:chExt cx="5302885" cy="1755139"/>
          </a:xfrm>
        </p:grpSpPr>
        <p:sp>
          <p:nvSpPr>
            <p:cNvPr id="17" name="object 17"/>
            <p:cNvSpPr/>
            <p:nvPr/>
          </p:nvSpPr>
          <p:spPr>
            <a:xfrm>
              <a:off x="6590159" y="3328919"/>
              <a:ext cx="5290185" cy="1742439"/>
            </a:xfrm>
            <a:custGeom>
              <a:avLst/>
              <a:gdLst/>
              <a:ahLst/>
              <a:cxnLst/>
              <a:rect l="l" t="t" r="r" b="b"/>
              <a:pathLst>
                <a:path w="5290184" h="1742439">
                  <a:moveTo>
                    <a:pt x="0" y="1742399"/>
                  </a:moveTo>
                  <a:lnTo>
                    <a:pt x="0" y="0"/>
                  </a:lnTo>
                  <a:lnTo>
                    <a:pt x="4999433" y="0"/>
                  </a:lnTo>
                  <a:lnTo>
                    <a:pt x="5013700" y="348"/>
                  </a:lnTo>
                  <a:lnTo>
                    <a:pt x="5056089" y="5580"/>
                  </a:lnTo>
                  <a:lnTo>
                    <a:pt x="5097253" y="16968"/>
                  </a:lnTo>
                  <a:lnTo>
                    <a:pt x="5136331" y="34287"/>
                  </a:lnTo>
                  <a:lnTo>
                    <a:pt x="5172443" y="57158"/>
                  </a:lnTo>
                  <a:lnTo>
                    <a:pt x="5204781" y="85058"/>
                  </a:lnTo>
                  <a:lnTo>
                    <a:pt x="5232681" y="117396"/>
                  </a:lnTo>
                  <a:lnTo>
                    <a:pt x="5255551" y="153508"/>
                  </a:lnTo>
                  <a:lnTo>
                    <a:pt x="5272871" y="192586"/>
                  </a:lnTo>
                  <a:lnTo>
                    <a:pt x="5284259" y="233750"/>
                  </a:lnTo>
                  <a:lnTo>
                    <a:pt x="5289490" y="276139"/>
                  </a:lnTo>
                  <a:lnTo>
                    <a:pt x="5289839" y="290406"/>
                  </a:lnTo>
                  <a:lnTo>
                    <a:pt x="5289839" y="1451994"/>
                  </a:lnTo>
                  <a:lnTo>
                    <a:pt x="5286700" y="1494588"/>
                  </a:lnTo>
                  <a:lnTo>
                    <a:pt x="5277338" y="1536295"/>
                  </a:lnTo>
                  <a:lnTo>
                    <a:pt x="5261951" y="1576175"/>
                  </a:lnTo>
                  <a:lnTo>
                    <a:pt x="5240897" y="1613334"/>
                  </a:lnTo>
                  <a:lnTo>
                    <a:pt x="5214623" y="1647007"/>
                  </a:lnTo>
                  <a:lnTo>
                    <a:pt x="5183667" y="1676483"/>
                  </a:lnTo>
                  <a:lnTo>
                    <a:pt x="5148718" y="1701093"/>
                  </a:lnTo>
                  <a:lnTo>
                    <a:pt x="5110567" y="1720294"/>
                  </a:lnTo>
                  <a:lnTo>
                    <a:pt x="5070013" y="1733694"/>
                  </a:lnTo>
                  <a:lnTo>
                    <a:pt x="5027898" y="1741004"/>
                  </a:lnTo>
                  <a:lnTo>
                    <a:pt x="4999433" y="1742400"/>
                  </a:lnTo>
                  <a:lnTo>
                    <a:pt x="0" y="1742399"/>
                  </a:lnTo>
                  <a:close/>
                </a:path>
              </a:pathLst>
            </a:custGeom>
            <a:solidFill>
              <a:srgbClr val="D1DEE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590159" y="3328919"/>
              <a:ext cx="5290185" cy="1742439"/>
            </a:xfrm>
            <a:custGeom>
              <a:avLst/>
              <a:gdLst/>
              <a:ahLst/>
              <a:cxnLst/>
              <a:rect l="l" t="t" r="r" b="b"/>
              <a:pathLst>
                <a:path w="5290184" h="1742439">
                  <a:moveTo>
                    <a:pt x="5289839" y="290406"/>
                  </a:moveTo>
                  <a:lnTo>
                    <a:pt x="5289839" y="1451994"/>
                  </a:lnTo>
                  <a:lnTo>
                    <a:pt x="5289490" y="1466261"/>
                  </a:lnTo>
                  <a:lnTo>
                    <a:pt x="5288444" y="1480459"/>
                  </a:lnTo>
                  <a:lnTo>
                    <a:pt x="5281134" y="1522574"/>
                  </a:lnTo>
                  <a:lnTo>
                    <a:pt x="5267733" y="1563127"/>
                  </a:lnTo>
                  <a:lnTo>
                    <a:pt x="5248533" y="1601278"/>
                  </a:lnTo>
                  <a:lnTo>
                    <a:pt x="5223923" y="1636227"/>
                  </a:lnTo>
                  <a:lnTo>
                    <a:pt x="5194446" y="1667183"/>
                  </a:lnTo>
                  <a:lnTo>
                    <a:pt x="5160774" y="1693457"/>
                  </a:lnTo>
                  <a:lnTo>
                    <a:pt x="5123614" y="1714512"/>
                  </a:lnTo>
                  <a:lnTo>
                    <a:pt x="5083735" y="1729898"/>
                  </a:lnTo>
                  <a:lnTo>
                    <a:pt x="5042028" y="1739261"/>
                  </a:lnTo>
                  <a:lnTo>
                    <a:pt x="4999433" y="1742400"/>
                  </a:lnTo>
                  <a:lnTo>
                    <a:pt x="0" y="1742399"/>
                  </a:lnTo>
                  <a:lnTo>
                    <a:pt x="0" y="0"/>
                  </a:lnTo>
                  <a:lnTo>
                    <a:pt x="4999433" y="0"/>
                  </a:lnTo>
                  <a:lnTo>
                    <a:pt x="5013700" y="348"/>
                  </a:lnTo>
                  <a:lnTo>
                    <a:pt x="5027898" y="1395"/>
                  </a:lnTo>
                  <a:lnTo>
                    <a:pt x="5070013" y="8705"/>
                  </a:lnTo>
                  <a:lnTo>
                    <a:pt x="5110567" y="22106"/>
                  </a:lnTo>
                  <a:lnTo>
                    <a:pt x="5148718" y="41306"/>
                  </a:lnTo>
                  <a:lnTo>
                    <a:pt x="5183667" y="65916"/>
                  </a:lnTo>
                  <a:lnTo>
                    <a:pt x="5214623" y="95392"/>
                  </a:lnTo>
                  <a:lnTo>
                    <a:pt x="5240897" y="129065"/>
                  </a:lnTo>
                  <a:lnTo>
                    <a:pt x="5261951" y="166225"/>
                  </a:lnTo>
                  <a:lnTo>
                    <a:pt x="5277338" y="206104"/>
                  </a:lnTo>
                  <a:lnTo>
                    <a:pt x="5286700" y="247811"/>
                  </a:lnTo>
                  <a:lnTo>
                    <a:pt x="5289490" y="276139"/>
                  </a:lnTo>
                  <a:lnTo>
                    <a:pt x="5289839" y="290406"/>
                  </a:lnTo>
                  <a:close/>
                </a:path>
              </a:pathLst>
            </a:custGeom>
            <a:ln w="12700">
              <a:solidFill>
                <a:srgbClr val="D1DEEE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224287" y="3396858"/>
            <a:ext cx="3938904" cy="1496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839" marR="109220" algn="ctr">
              <a:spcBef>
                <a:spcPts val="10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План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мероприятий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по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реализации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Стратегии</a:t>
            </a:r>
            <a:r>
              <a:rPr sz="1400" b="1" kern="0" spc="-4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противодействия</a:t>
            </a:r>
            <a:r>
              <a:rPr sz="1400" b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экстремизму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в</a:t>
            </a:r>
            <a:r>
              <a:rPr sz="1400" b="1" kern="0" spc="-5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Российской</a:t>
            </a:r>
            <a:r>
              <a:rPr sz="1400" b="1" kern="0" spc="-5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Федерации,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 marR="5080" algn="ctr">
              <a:lnSpc>
                <a:spcPts val="1450"/>
              </a:lnSpc>
              <a:spcBef>
                <a:spcPts val="270"/>
              </a:spcBef>
            </a:pP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утвержденный</a:t>
            </a:r>
            <a:r>
              <a:rPr sz="1400" b="1" kern="0" spc="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заместителем</a:t>
            </a:r>
            <a:r>
              <a:rPr sz="1400" b="1" kern="0" spc="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Председателя Правительства</a:t>
            </a:r>
            <a:r>
              <a:rPr sz="1400" b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Российской</a:t>
            </a:r>
            <a:r>
              <a:rPr sz="1400" b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Федерации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>
              <a:lnSpc>
                <a:spcPts val="1680"/>
              </a:lnSpc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Д.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Чернышенко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>
              <a:spcBef>
                <a:spcPts val="1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25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марта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2025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г.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№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ДЧ-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П44-10219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585250" y="1310890"/>
            <a:ext cx="5301615" cy="767080"/>
            <a:chOff x="6585250" y="1310890"/>
            <a:chExt cx="5301615" cy="767080"/>
          </a:xfrm>
        </p:grpSpPr>
        <p:sp>
          <p:nvSpPr>
            <p:cNvPr id="21" name="object 21"/>
            <p:cNvSpPr/>
            <p:nvPr/>
          </p:nvSpPr>
          <p:spPr>
            <a:xfrm>
              <a:off x="6591600" y="1317240"/>
              <a:ext cx="5288915" cy="754380"/>
            </a:xfrm>
            <a:custGeom>
              <a:avLst/>
              <a:gdLst/>
              <a:ahLst/>
              <a:cxnLst/>
              <a:rect l="l" t="t" r="r" b="b"/>
              <a:pathLst>
                <a:path w="5288915" h="754380">
                  <a:moveTo>
                    <a:pt x="0" y="753840"/>
                  </a:moveTo>
                  <a:lnTo>
                    <a:pt x="0" y="0"/>
                  </a:lnTo>
                  <a:lnTo>
                    <a:pt x="5162757" y="0"/>
                  </a:lnTo>
                  <a:lnTo>
                    <a:pt x="5175134" y="597"/>
                  </a:lnTo>
                  <a:lnTo>
                    <a:pt x="5222044" y="14852"/>
                  </a:lnTo>
                  <a:lnTo>
                    <a:pt x="5259929" y="45974"/>
                  </a:lnTo>
                  <a:lnTo>
                    <a:pt x="5283020" y="89225"/>
                  </a:lnTo>
                  <a:lnTo>
                    <a:pt x="5288400" y="125642"/>
                  </a:lnTo>
                  <a:lnTo>
                    <a:pt x="5288400" y="628197"/>
                  </a:lnTo>
                  <a:lnTo>
                    <a:pt x="5278836" y="676279"/>
                  </a:lnTo>
                  <a:lnTo>
                    <a:pt x="5251600" y="717040"/>
                  </a:lnTo>
                  <a:lnTo>
                    <a:pt x="5210838" y="744276"/>
                  </a:lnTo>
                  <a:lnTo>
                    <a:pt x="5162757" y="753840"/>
                  </a:lnTo>
                  <a:lnTo>
                    <a:pt x="0" y="753840"/>
                  </a:lnTo>
                  <a:close/>
                </a:path>
              </a:pathLst>
            </a:custGeom>
            <a:solidFill>
              <a:srgbClr val="D1DEE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591600" y="1317240"/>
              <a:ext cx="5288915" cy="754380"/>
            </a:xfrm>
            <a:custGeom>
              <a:avLst/>
              <a:gdLst/>
              <a:ahLst/>
              <a:cxnLst/>
              <a:rect l="l" t="t" r="r" b="b"/>
              <a:pathLst>
                <a:path w="5288915" h="754380">
                  <a:moveTo>
                    <a:pt x="5288400" y="125642"/>
                  </a:moveTo>
                  <a:lnTo>
                    <a:pt x="5288400" y="628197"/>
                  </a:lnTo>
                  <a:lnTo>
                    <a:pt x="5287802" y="640574"/>
                  </a:lnTo>
                  <a:lnTo>
                    <a:pt x="5286009" y="652713"/>
                  </a:lnTo>
                  <a:lnTo>
                    <a:pt x="5267245" y="698014"/>
                  </a:lnTo>
                  <a:lnTo>
                    <a:pt x="5232573" y="732685"/>
                  </a:lnTo>
                  <a:lnTo>
                    <a:pt x="5187273" y="751449"/>
                  </a:lnTo>
                  <a:lnTo>
                    <a:pt x="5162757" y="753840"/>
                  </a:lnTo>
                  <a:lnTo>
                    <a:pt x="0" y="753840"/>
                  </a:lnTo>
                  <a:lnTo>
                    <a:pt x="0" y="0"/>
                  </a:lnTo>
                  <a:lnTo>
                    <a:pt x="5162757" y="0"/>
                  </a:lnTo>
                  <a:lnTo>
                    <a:pt x="5210838" y="9564"/>
                  </a:lnTo>
                  <a:lnTo>
                    <a:pt x="5251600" y="36800"/>
                  </a:lnTo>
                  <a:lnTo>
                    <a:pt x="5278836" y="77561"/>
                  </a:lnTo>
                  <a:lnTo>
                    <a:pt x="5287802" y="113265"/>
                  </a:lnTo>
                  <a:lnTo>
                    <a:pt x="5288400" y="125642"/>
                  </a:lnTo>
                  <a:close/>
                </a:path>
              </a:pathLst>
            </a:custGeom>
            <a:ln w="12700">
              <a:solidFill>
                <a:srgbClr val="D1DEEE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907349" y="1450831"/>
            <a:ext cx="472630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>
              <a:spcBef>
                <a:spcPts val="100"/>
              </a:spcBef>
            </a:pP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Федеральный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закон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от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25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июля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2002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года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№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114-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ФЗ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spcBef>
                <a:spcPts val="1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«О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противодействии</a:t>
            </a:r>
            <a:r>
              <a:rPr sz="1400" b="1" kern="0" spc="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экстремистской</a:t>
            </a:r>
            <a:r>
              <a:rPr sz="1400" b="1" kern="0" spc="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деятельности»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06049" y="3771129"/>
            <a:ext cx="5380355" cy="1631314"/>
            <a:chOff x="206049" y="3771129"/>
            <a:chExt cx="5380355" cy="1631314"/>
          </a:xfrm>
        </p:grpSpPr>
        <p:sp>
          <p:nvSpPr>
            <p:cNvPr id="25" name="object 25"/>
            <p:cNvSpPr/>
            <p:nvPr/>
          </p:nvSpPr>
          <p:spPr>
            <a:xfrm>
              <a:off x="212399" y="3777479"/>
              <a:ext cx="5367655" cy="1618615"/>
            </a:xfrm>
            <a:custGeom>
              <a:avLst/>
              <a:gdLst/>
              <a:ahLst/>
              <a:cxnLst/>
              <a:rect l="l" t="t" r="r" b="b"/>
              <a:pathLst>
                <a:path w="5367655" h="1618614">
                  <a:moveTo>
                    <a:pt x="0" y="1618560"/>
                  </a:moveTo>
                  <a:lnTo>
                    <a:pt x="0" y="0"/>
                  </a:lnTo>
                  <a:lnTo>
                    <a:pt x="5097834" y="0"/>
                  </a:lnTo>
                  <a:lnTo>
                    <a:pt x="5111087" y="324"/>
                  </a:lnTo>
                  <a:lnTo>
                    <a:pt x="5150463" y="5183"/>
                  </a:lnTo>
                  <a:lnTo>
                    <a:pt x="5188701" y="15762"/>
                  </a:lnTo>
                  <a:lnTo>
                    <a:pt x="5225002" y="31851"/>
                  </a:lnTo>
                  <a:lnTo>
                    <a:pt x="5258547" y="53096"/>
                  </a:lnTo>
                  <a:lnTo>
                    <a:pt x="5288587" y="79012"/>
                  </a:lnTo>
                  <a:lnTo>
                    <a:pt x="5314504" y="109052"/>
                  </a:lnTo>
                  <a:lnTo>
                    <a:pt x="5335749" y="142597"/>
                  </a:lnTo>
                  <a:lnTo>
                    <a:pt x="5351838" y="178898"/>
                  </a:lnTo>
                  <a:lnTo>
                    <a:pt x="5362416" y="217136"/>
                  </a:lnTo>
                  <a:lnTo>
                    <a:pt x="5367276" y="256512"/>
                  </a:lnTo>
                  <a:lnTo>
                    <a:pt x="5367600" y="269765"/>
                  </a:lnTo>
                  <a:lnTo>
                    <a:pt x="5367600" y="1348794"/>
                  </a:lnTo>
                  <a:lnTo>
                    <a:pt x="5364684" y="1388362"/>
                  </a:lnTo>
                  <a:lnTo>
                    <a:pt x="5355987" y="1427104"/>
                  </a:lnTo>
                  <a:lnTo>
                    <a:pt x="5341694" y="1464149"/>
                  </a:lnTo>
                  <a:lnTo>
                    <a:pt x="5322136" y="1498668"/>
                  </a:lnTo>
                  <a:lnTo>
                    <a:pt x="5297729" y="1529947"/>
                  </a:lnTo>
                  <a:lnTo>
                    <a:pt x="5268974" y="1557328"/>
                  </a:lnTo>
                  <a:lnTo>
                    <a:pt x="5236509" y="1580189"/>
                  </a:lnTo>
                  <a:lnTo>
                    <a:pt x="5201069" y="1598025"/>
                  </a:lnTo>
                  <a:lnTo>
                    <a:pt x="5163398" y="1610473"/>
                  </a:lnTo>
                  <a:lnTo>
                    <a:pt x="5124276" y="1617264"/>
                  </a:lnTo>
                  <a:lnTo>
                    <a:pt x="5097834" y="1618560"/>
                  </a:lnTo>
                  <a:lnTo>
                    <a:pt x="0" y="1618560"/>
                  </a:lnTo>
                  <a:close/>
                </a:path>
              </a:pathLst>
            </a:custGeom>
            <a:solidFill>
              <a:srgbClr val="D1DEE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212399" y="3777479"/>
              <a:ext cx="5367655" cy="1618615"/>
            </a:xfrm>
            <a:custGeom>
              <a:avLst/>
              <a:gdLst/>
              <a:ahLst/>
              <a:cxnLst/>
              <a:rect l="l" t="t" r="r" b="b"/>
              <a:pathLst>
                <a:path w="5367655" h="1618614">
                  <a:moveTo>
                    <a:pt x="5367600" y="269765"/>
                  </a:moveTo>
                  <a:lnTo>
                    <a:pt x="5367600" y="1348794"/>
                  </a:lnTo>
                  <a:lnTo>
                    <a:pt x="5367276" y="1362047"/>
                  </a:lnTo>
                  <a:lnTo>
                    <a:pt x="5366304" y="1375236"/>
                  </a:lnTo>
                  <a:lnTo>
                    <a:pt x="5359513" y="1414358"/>
                  </a:lnTo>
                  <a:lnTo>
                    <a:pt x="5347065" y="1452029"/>
                  </a:lnTo>
                  <a:lnTo>
                    <a:pt x="5329230" y="1487468"/>
                  </a:lnTo>
                  <a:lnTo>
                    <a:pt x="5306368" y="1519934"/>
                  </a:lnTo>
                  <a:lnTo>
                    <a:pt x="5278987" y="1548689"/>
                  </a:lnTo>
                  <a:lnTo>
                    <a:pt x="5247708" y="1573096"/>
                  </a:lnTo>
                  <a:lnTo>
                    <a:pt x="5213189" y="1592654"/>
                  </a:lnTo>
                  <a:lnTo>
                    <a:pt x="5176144" y="1606947"/>
                  </a:lnTo>
                  <a:lnTo>
                    <a:pt x="5137402" y="1615644"/>
                  </a:lnTo>
                  <a:lnTo>
                    <a:pt x="5097834" y="1618560"/>
                  </a:lnTo>
                  <a:lnTo>
                    <a:pt x="0" y="1618560"/>
                  </a:lnTo>
                  <a:lnTo>
                    <a:pt x="0" y="0"/>
                  </a:lnTo>
                  <a:lnTo>
                    <a:pt x="5097834" y="0"/>
                  </a:lnTo>
                  <a:lnTo>
                    <a:pt x="5111087" y="324"/>
                  </a:lnTo>
                  <a:lnTo>
                    <a:pt x="5124276" y="1296"/>
                  </a:lnTo>
                  <a:lnTo>
                    <a:pt x="5163398" y="8086"/>
                  </a:lnTo>
                  <a:lnTo>
                    <a:pt x="5201069" y="20534"/>
                  </a:lnTo>
                  <a:lnTo>
                    <a:pt x="5236509" y="38370"/>
                  </a:lnTo>
                  <a:lnTo>
                    <a:pt x="5268974" y="61231"/>
                  </a:lnTo>
                  <a:lnTo>
                    <a:pt x="5297729" y="88612"/>
                  </a:lnTo>
                  <a:lnTo>
                    <a:pt x="5322136" y="119891"/>
                  </a:lnTo>
                  <a:lnTo>
                    <a:pt x="5341694" y="154410"/>
                  </a:lnTo>
                  <a:lnTo>
                    <a:pt x="5355987" y="191455"/>
                  </a:lnTo>
                  <a:lnTo>
                    <a:pt x="5364684" y="230198"/>
                  </a:lnTo>
                  <a:lnTo>
                    <a:pt x="5367276" y="256512"/>
                  </a:lnTo>
                  <a:lnTo>
                    <a:pt x="5367600" y="269765"/>
                  </a:lnTo>
                  <a:close/>
                </a:path>
              </a:pathLst>
            </a:custGeom>
            <a:ln w="12700">
              <a:solidFill>
                <a:srgbClr val="D1DEEE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64490" y="3854086"/>
            <a:ext cx="4578985" cy="12814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065" marR="5080" algn="ctr">
              <a:lnSpc>
                <a:spcPts val="1450"/>
              </a:lnSpc>
              <a:spcBef>
                <a:spcPts val="34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Перечень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мероприятий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по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исполнению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в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2026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году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Комплексного</a:t>
            </a:r>
            <a:r>
              <a:rPr sz="1400" b="1" kern="0" spc="-7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плана</a:t>
            </a:r>
            <a:r>
              <a:rPr sz="1400" b="1" kern="0" spc="-7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противодействия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18745" marR="111125" algn="ctr">
              <a:lnSpc>
                <a:spcPts val="1689"/>
              </a:lnSpc>
              <a:spcBef>
                <a:spcPts val="45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идеологии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терроризма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в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Российской</a:t>
            </a:r>
            <a:r>
              <a:rPr sz="1400" b="1" kern="0" spc="-6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Федерации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на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2024-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2028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годы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в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Краснодарском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крае,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утвержден</a:t>
            </a:r>
            <a:r>
              <a:rPr sz="1400"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Губернатором</a:t>
            </a:r>
            <a:r>
              <a:rPr sz="1400"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Краснодарского</a:t>
            </a:r>
            <a:r>
              <a:rPr sz="1400" b="1" kern="0" spc="-8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края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января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2026</a:t>
            </a:r>
            <a:r>
              <a:rPr sz="14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года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586330" y="5139129"/>
            <a:ext cx="5337175" cy="1379855"/>
            <a:chOff x="6586330" y="5139129"/>
            <a:chExt cx="5337175" cy="1379855"/>
          </a:xfrm>
        </p:grpSpPr>
        <p:sp>
          <p:nvSpPr>
            <p:cNvPr id="29" name="object 29"/>
            <p:cNvSpPr/>
            <p:nvPr/>
          </p:nvSpPr>
          <p:spPr>
            <a:xfrm>
              <a:off x="6592680" y="5145479"/>
              <a:ext cx="5324475" cy="1367155"/>
            </a:xfrm>
            <a:custGeom>
              <a:avLst/>
              <a:gdLst/>
              <a:ahLst/>
              <a:cxnLst/>
              <a:rect l="l" t="t" r="r" b="b"/>
              <a:pathLst>
                <a:path w="5324475" h="1367154">
                  <a:moveTo>
                    <a:pt x="0" y="1366559"/>
                  </a:moveTo>
                  <a:lnTo>
                    <a:pt x="0" y="0"/>
                  </a:lnTo>
                  <a:lnTo>
                    <a:pt x="5096635" y="0"/>
                  </a:lnTo>
                  <a:lnTo>
                    <a:pt x="5107824" y="273"/>
                  </a:lnTo>
                  <a:lnTo>
                    <a:pt x="5151991" y="6827"/>
                  </a:lnTo>
                  <a:lnTo>
                    <a:pt x="5194030" y="21872"/>
                  </a:lnTo>
                  <a:lnTo>
                    <a:pt x="5232326" y="44829"/>
                  </a:lnTo>
                  <a:lnTo>
                    <a:pt x="5265407" y="74816"/>
                  </a:lnTo>
                  <a:lnTo>
                    <a:pt x="5292003" y="110681"/>
                  </a:lnTo>
                  <a:lnTo>
                    <a:pt x="5311091" y="151045"/>
                  </a:lnTo>
                  <a:lnTo>
                    <a:pt x="5321938" y="194357"/>
                  </a:lnTo>
                  <a:lnTo>
                    <a:pt x="5324399" y="227764"/>
                  </a:lnTo>
                  <a:lnTo>
                    <a:pt x="5324399" y="1138795"/>
                  </a:lnTo>
                  <a:lnTo>
                    <a:pt x="5320023" y="1183230"/>
                  </a:lnTo>
                  <a:lnTo>
                    <a:pt x="5307062" y="1225957"/>
                  </a:lnTo>
                  <a:lnTo>
                    <a:pt x="5286014" y="1265334"/>
                  </a:lnTo>
                  <a:lnTo>
                    <a:pt x="5257689" y="1299849"/>
                  </a:lnTo>
                  <a:lnTo>
                    <a:pt x="5223174" y="1328174"/>
                  </a:lnTo>
                  <a:lnTo>
                    <a:pt x="5183796" y="1349222"/>
                  </a:lnTo>
                  <a:lnTo>
                    <a:pt x="5141069" y="1362183"/>
                  </a:lnTo>
                  <a:lnTo>
                    <a:pt x="5096635" y="1366560"/>
                  </a:lnTo>
                  <a:lnTo>
                    <a:pt x="0" y="1366559"/>
                  </a:lnTo>
                  <a:close/>
                </a:path>
              </a:pathLst>
            </a:custGeom>
            <a:solidFill>
              <a:srgbClr val="D1DEEE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6592680" y="5145479"/>
              <a:ext cx="5324475" cy="1367155"/>
            </a:xfrm>
            <a:custGeom>
              <a:avLst/>
              <a:gdLst/>
              <a:ahLst/>
              <a:cxnLst/>
              <a:rect l="l" t="t" r="r" b="b"/>
              <a:pathLst>
                <a:path w="5324475" h="1367154">
                  <a:moveTo>
                    <a:pt x="5324399" y="227764"/>
                  </a:moveTo>
                  <a:lnTo>
                    <a:pt x="5324399" y="1138795"/>
                  </a:lnTo>
                  <a:lnTo>
                    <a:pt x="5324126" y="1149985"/>
                  </a:lnTo>
                  <a:lnTo>
                    <a:pt x="5323305" y="1161120"/>
                  </a:lnTo>
                  <a:lnTo>
                    <a:pt x="5314594" y="1204912"/>
                  </a:lnTo>
                  <a:lnTo>
                    <a:pt x="5297508" y="1246164"/>
                  </a:lnTo>
                  <a:lnTo>
                    <a:pt x="5272701" y="1283289"/>
                  </a:lnTo>
                  <a:lnTo>
                    <a:pt x="5241129" y="1314862"/>
                  </a:lnTo>
                  <a:lnTo>
                    <a:pt x="5204003" y="1339668"/>
                  </a:lnTo>
                  <a:lnTo>
                    <a:pt x="5162752" y="1356755"/>
                  </a:lnTo>
                  <a:lnTo>
                    <a:pt x="5118960" y="1365466"/>
                  </a:lnTo>
                  <a:lnTo>
                    <a:pt x="5096635" y="1366560"/>
                  </a:lnTo>
                  <a:lnTo>
                    <a:pt x="0" y="1366559"/>
                  </a:lnTo>
                  <a:lnTo>
                    <a:pt x="0" y="0"/>
                  </a:lnTo>
                  <a:lnTo>
                    <a:pt x="5096635" y="0"/>
                  </a:lnTo>
                  <a:lnTo>
                    <a:pt x="5107824" y="273"/>
                  </a:lnTo>
                  <a:lnTo>
                    <a:pt x="5151991" y="6827"/>
                  </a:lnTo>
                  <a:lnTo>
                    <a:pt x="5194030" y="21872"/>
                  </a:lnTo>
                  <a:lnTo>
                    <a:pt x="5232326" y="44829"/>
                  </a:lnTo>
                  <a:lnTo>
                    <a:pt x="5265407" y="74816"/>
                  </a:lnTo>
                  <a:lnTo>
                    <a:pt x="5292003" y="110681"/>
                  </a:lnTo>
                  <a:lnTo>
                    <a:pt x="5311091" y="151045"/>
                  </a:lnTo>
                  <a:lnTo>
                    <a:pt x="5321938" y="194357"/>
                  </a:lnTo>
                  <a:lnTo>
                    <a:pt x="5324126" y="216575"/>
                  </a:lnTo>
                  <a:lnTo>
                    <a:pt x="5324399" y="227764"/>
                  </a:lnTo>
                  <a:close/>
                </a:path>
              </a:pathLst>
            </a:custGeom>
            <a:ln w="12700">
              <a:solidFill>
                <a:srgbClr val="D1DEEE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942845" y="5292323"/>
            <a:ext cx="4582795" cy="975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565"/>
              </a:lnSpc>
              <a:spcBef>
                <a:spcPts val="100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План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мероприятий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по</a:t>
            </a:r>
            <a:r>
              <a:rPr sz="14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реализации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065" marR="5080" algn="ctr">
              <a:lnSpc>
                <a:spcPts val="1450"/>
              </a:lnSpc>
              <a:spcBef>
                <a:spcPts val="125"/>
              </a:spcBef>
            </a:pP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в</a:t>
            </a:r>
            <a:r>
              <a:rPr sz="1400" b="1" kern="0" spc="-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Краснодарском</a:t>
            </a:r>
            <a:r>
              <a:rPr sz="1400" b="1" kern="0" spc="-5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крае</a:t>
            </a:r>
            <a:r>
              <a:rPr sz="1400" b="1" kern="0" spc="-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Стратегии</a:t>
            </a:r>
            <a:r>
              <a:rPr sz="1400" b="1" kern="0" spc="-5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противодействия экстремизму</a:t>
            </a:r>
            <a:r>
              <a:rPr sz="14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в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Российской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Федерации, утвержденный</a:t>
            </a:r>
            <a:r>
              <a:rPr sz="1400" b="1" kern="0" spc="-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Губернатором</a:t>
            </a:r>
            <a:r>
              <a:rPr sz="1400" b="1" kern="0" spc="-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Краснодарского</a:t>
            </a:r>
            <a:r>
              <a:rPr sz="1400" b="1" kern="0" spc="-5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края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27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августа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2025</a:t>
            </a:r>
            <a:r>
              <a:rPr sz="14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4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года</a:t>
            </a:r>
            <a:endParaRPr sz="14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2" name="Прямоугольник с двумя скругленными противолежащими углами 31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3298" y="0"/>
            <a:ext cx="1067399" cy="974519"/>
          </a:xfrm>
          <a:prstGeom prst="rect">
            <a:avLst/>
          </a:prstGeom>
        </p:spPr>
      </p:pic>
      <p:pic>
        <p:nvPicPr>
          <p:cNvPr id="33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400137" y="61008"/>
            <a:ext cx="9291955" cy="939268"/>
          </a:xfrm>
          <a:prstGeom prst="rect">
            <a:avLst/>
          </a:prstGeom>
        </p:spPr>
        <p:txBody>
          <a:bodyPr vert="horz" wrap="square" lIns="0" tIns="19866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Georgia" pitchFamily="18" charset="0"/>
              </a:rPr>
              <a:t>Комплексный</a:t>
            </a:r>
            <a:r>
              <a:rPr spc="-114" dirty="0">
                <a:latin typeface="Georgia" pitchFamily="18" charset="0"/>
              </a:rPr>
              <a:t> </a:t>
            </a:r>
            <a:r>
              <a:rPr dirty="0">
                <a:latin typeface="Georgia" pitchFamily="18" charset="0"/>
              </a:rPr>
              <a:t>план</a:t>
            </a:r>
            <a:r>
              <a:rPr spc="-114" dirty="0">
                <a:latin typeface="Georgia" pitchFamily="18" charset="0"/>
              </a:rPr>
              <a:t> </a:t>
            </a:r>
            <a:r>
              <a:rPr dirty="0">
                <a:latin typeface="Georgia" pitchFamily="18" charset="0"/>
              </a:rPr>
              <a:t>противодействия</a:t>
            </a:r>
            <a:r>
              <a:rPr spc="-114" dirty="0">
                <a:latin typeface="Georgia" pitchFamily="18" charset="0"/>
              </a:rPr>
              <a:t> </a:t>
            </a:r>
            <a:r>
              <a:rPr dirty="0" err="1">
                <a:latin typeface="Georgia" pitchFamily="18" charset="0"/>
              </a:rPr>
              <a:t>идеологии</a:t>
            </a:r>
            <a:r>
              <a:rPr spc="-110" dirty="0">
                <a:latin typeface="Georgia" pitchFamily="18" charset="0"/>
              </a:rPr>
              <a:t> </a:t>
            </a:r>
            <a:r>
              <a:rPr lang="ru-RU" spc="-110" dirty="0" smtClean="0">
                <a:latin typeface="Georgia" pitchFamily="18" charset="0"/>
              </a:rPr>
              <a:t/>
            </a:r>
            <a:br>
              <a:rPr lang="ru-RU" spc="-110" dirty="0" smtClean="0">
                <a:latin typeface="Georgia" pitchFamily="18" charset="0"/>
              </a:rPr>
            </a:br>
            <a:r>
              <a:rPr spc="-10" dirty="0" err="1" smtClean="0">
                <a:latin typeface="Georgia" pitchFamily="18" charset="0"/>
              </a:rPr>
              <a:t>терроризма</a:t>
            </a:r>
            <a:endParaRPr spc="-10" dirty="0">
              <a:latin typeface="Georgia" pitchFamily="18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04200" y="1253700"/>
            <a:ext cx="9965055" cy="547370"/>
            <a:chOff x="2104200" y="1253700"/>
            <a:chExt cx="9965055" cy="547370"/>
          </a:xfrm>
        </p:grpSpPr>
        <p:sp>
          <p:nvSpPr>
            <p:cNvPr id="5" name="object 5"/>
            <p:cNvSpPr/>
            <p:nvPr/>
          </p:nvSpPr>
          <p:spPr>
            <a:xfrm>
              <a:off x="2392920" y="1263240"/>
              <a:ext cx="9666605" cy="528320"/>
            </a:xfrm>
            <a:custGeom>
              <a:avLst/>
              <a:gdLst/>
              <a:ahLst/>
              <a:cxnLst/>
              <a:rect l="l" t="t" r="r" b="b"/>
              <a:pathLst>
                <a:path w="9666605" h="528319">
                  <a:moveTo>
                    <a:pt x="0" y="0"/>
                  </a:moveTo>
                  <a:lnTo>
                    <a:pt x="9666360" y="0"/>
                  </a:lnTo>
                  <a:lnTo>
                    <a:pt x="9666360" y="528112"/>
                  </a:lnTo>
                  <a:lnTo>
                    <a:pt x="0" y="528112"/>
                  </a:lnTo>
                  <a:lnTo>
                    <a:pt x="0" y="0"/>
                  </a:lnTo>
                  <a:close/>
                </a:path>
              </a:pathLst>
            </a:custGeom>
            <a:ln w="19080">
              <a:solidFill>
                <a:srgbClr val="CC0066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104200" y="1263240"/>
              <a:ext cx="532130" cy="405765"/>
            </a:xfrm>
            <a:custGeom>
              <a:avLst/>
              <a:gdLst/>
              <a:ahLst/>
              <a:cxnLst/>
              <a:rect l="l" t="t" r="r" b="b"/>
              <a:pathLst>
                <a:path w="532130" h="405764">
                  <a:moveTo>
                    <a:pt x="328860" y="405720"/>
                  </a:moveTo>
                  <a:lnTo>
                    <a:pt x="0" y="405720"/>
                  </a:lnTo>
                  <a:lnTo>
                    <a:pt x="0" y="0"/>
                  </a:lnTo>
                  <a:lnTo>
                    <a:pt x="328860" y="0"/>
                  </a:lnTo>
                  <a:lnTo>
                    <a:pt x="531720" y="202860"/>
                  </a:lnTo>
                  <a:lnTo>
                    <a:pt x="328860" y="405720"/>
                  </a:lnTo>
                  <a:close/>
                </a:path>
              </a:pathLst>
            </a:custGeom>
            <a:solidFill>
              <a:srgbClr val="CC0066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74419" y="1260540"/>
            <a:ext cx="1758314" cy="2475230"/>
            <a:chOff x="174419" y="1260540"/>
            <a:chExt cx="1758314" cy="24752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999" y="1275120"/>
              <a:ext cx="1728720" cy="24454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8999" y="1275120"/>
              <a:ext cx="1729105" cy="2446020"/>
            </a:xfrm>
            <a:custGeom>
              <a:avLst/>
              <a:gdLst/>
              <a:ahLst/>
              <a:cxnLst/>
              <a:rect l="l" t="t" r="r" b="b"/>
              <a:pathLst>
                <a:path w="1729105" h="2446020">
                  <a:moveTo>
                    <a:pt x="0" y="0"/>
                  </a:moveTo>
                  <a:lnTo>
                    <a:pt x="1728720" y="0"/>
                  </a:lnTo>
                  <a:lnTo>
                    <a:pt x="1728720" y="2445479"/>
                  </a:lnTo>
                  <a:lnTo>
                    <a:pt x="0" y="2445479"/>
                  </a:lnTo>
                  <a:lnTo>
                    <a:pt x="0" y="0"/>
                  </a:lnTo>
                  <a:close/>
                </a:path>
              </a:pathLst>
            </a:custGeom>
            <a:ln w="29159">
              <a:solidFill>
                <a:srgbClr val="3464A3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108879" y="2009700"/>
            <a:ext cx="9959975" cy="518159"/>
            <a:chOff x="2108879" y="2009700"/>
            <a:chExt cx="9959975" cy="518159"/>
          </a:xfrm>
        </p:grpSpPr>
        <p:sp>
          <p:nvSpPr>
            <p:cNvPr id="11" name="object 11"/>
            <p:cNvSpPr/>
            <p:nvPr/>
          </p:nvSpPr>
          <p:spPr>
            <a:xfrm>
              <a:off x="2313000" y="2019240"/>
              <a:ext cx="9746615" cy="499109"/>
            </a:xfrm>
            <a:custGeom>
              <a:avLst/>
              <a:gdLst/>
              <a:ahLst/>
              <a:cxnLst/>
              <a:rect l="l" t="t" r="r" b="b"/>
              <a:pathLst>
                <a:path w="9746615" h="499110">
                  <a:moveTo>
                    <a:pt x="0" y="0"/>
                  </a:moveTo>
                  <a:lnTo>
                    <a:pt x="9746280" y="0"/>
                  </a:lnTo>
                  <a:lnTo>
                    <a:pt x="9746280" y="498905"/>
                  </a:lnTo>
                  <a:lnTo>
                    <a:pt x="0" y="498905"/>
                  </a:lnTo>
                  <a:lnTo>
                    <a:pt x="0" y="0"/>
                  </a:lnTo>
                  <a:close/>
                </a:path>
              </a:pathLst>
            </a:custGeom>
            <a:ln w="19080">
              <a:solidFill>
                <a:srgbClr val="CC0066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108879" y="2021400"/>
              <a:ext cx="563245" cy="405765"/>
            </a:xfrm>
            <a:custGeom>
              <a:avLst/>
              <a:gdLst/>
              <a:ahLst/>
              <a:cxnLst/>
              <a:rect l="l" t="t" r="r" b="b"/>
              <a:pathLst>
                <a:path w="563244" h="405764">
                  <a:moveTo>
                    <a:pt x="360180" y="405720"/>
                  </a:moveTo>
                  <a:lnTo>
                    <a:pt x="0" y="405720"/>
                  </a:lnTo>
                  <a:lnTo>
                    <a:pt x="0" y="0"/>
                  </a:lnTo>
                  <a:lnTo>
                    <a:pt x="360180" y="0"/>
                  </a:lnTo>
                  <a:lnTo>
                    <a:pt x="563040" y="202860"/>
                  </a:lnTo>
                  <a:lnTo>
                    <a:pt x="360180" y="405720"/>
                  </a:lnTo>
                  <a:close/>
                </a:path>
              </a:pathLst>
            </a:custGeom>
            <a:solidFill>
              <a:srgbClr val="CC0066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116079" y="2726459"/>
            <a:ext cx="9952990" cy="1642745"/>
            <a:chOff x="2116079" y="2726459"/>
            <a:chExt cx="9952990" cy="1642745"/>
          </a:xfrm>
        </p:grpSpPr>
        <p:sp>
          <p:nvSpPr>
            <p:cNvPr id="14" name="object 14"/>
            <p:cNvSpPr/>
            <p:nvPr/>
          </p:nvSpPr>
          <p:spPr>
            <a:xfrm>
              <a:off x="2349000" y="2735999"/>
              <a:ext cx="9710420" cy="1623695"/>
            </a:xfrm>
            <a:custGeom>
              <a:avLst/>
              <a:gdLst/>
              <a:ahLst/>
              <a:cxnLst/>
              <a:rect l="l" t="t" r="r" b="b"/>
              <a:pathLst>
                <a:path w="9710420" h="1623695">
                  <a:moveTo>
                    <a:pt x="0" y="0"/>
                  </a:moveTo>
                  <a:lnTo>
                    <a:pt x="9710280" y="0"/>
                  </a:lnTo>
                  <a:lnTo>
                    <a:pt x="9710280" y="1623394"/>
                  </a:lnTo>
                  <a:lnTo>
                    <a:pt x="0" y="1623394"/>
                  </a:lnTo>
                  <a:lnTo>
                    <a:pt x="0" y="0"/>
                  </a:lnTo>
                  <a:close/>
                </a:path>
              </a:pathLst>
            </a:custGeom>
            <a:ln w="19080">
              <a:solidFill>
                <a:srgbClr val="CC0066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116079" y="2738159"/>
              <a:ext cx="592455" cy="405765"/>
            </a:xfrm>
            <a:custGeom>
              <a:avLst/>
              <a:gdLst/>
              <a:ahLst/>
              <a:cxnLst/>
              <a:rect l="l" t="t" r="r" b="b"/>
              <a:pathLst>
                <a:path w="592455" h="405764">
                  <a:moveTo>
                    <a:pt x="388980" y="405720"/>
                  </a:moveTo>
                  <a:lnTo>
                    <a:pt x="0" y="405720"/>
                  </a:lnTo>
                  <a:lnTo>
                    <a:pt x="0" y="0"/>
                  </a:lnTo>
                  <a:lnTo>
                    <a:pt x="388980" y="0"/>
                  </a:lnTo>
                  <a:lnTo>
                    <a:pt x="591840" y="202860"/>
                  </a:lnTo>
                  <a:lnTo>
                    <a:pt x="388980" y="405720"/>
                  </a:lnTo>
                  <a:close/>
                </a:path>
              </a:pathLst>
            </a:custGeom>
            <a:solidFill>
              <a:srgbClr val="CC0066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6" name="object 16"/>
          <p:cNvSpPr/>
          <p:nvPr/>
        </p:nvSpPr>
        <p:spPr>
          <a:xfrm>
            <a:off x="459720" y="4652279"/>
            <a:ext cx="11600180" cy="1404620"/>
          </a:xfrm>
          <a:custGeom>
            <a:avLst/>
            <a:gdLst/>
            <a:ahLst/>
            <a:cxnLst/>
            <a:rect l="l" t="t" r="r" b="b"/>
            <a:pathLst>
              <a:path w="11600180" h="1404620">
                <a:moveTo>
                  <a:pt x="0" y="0"/>
                </a:moveTo>
                <a:lnTo>
                  <a:pt x="11599560" y="0"/>
                </a:lnTo>
                <a:lnTo>
                  <a:pt x="11599560" y="1404338"/>
                </a:lnTo>
                <a:lnTo>
                  <a:pt x="0" y="1404338"/>
                </a:lnTo>
                <a:lnTo>
                  <a:pt x="0" y="0"/>
                </a:lnTo>
                <a:close/>
              </a:path>
            </a:pathLst>
          </a:custGeom>
          <a:ln w="19080">
            <a:solidFill>
              <a:srgbClr val="CC0066"/>
            </a:solidFill>
          </a:ln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899920" marR="5080" algn="ctr">
              <a:lnSpc>
                <a:spcPts val="1720"/>
              </a:lnSpc>
              <a:spcBef>
                <a:spcPts val="225"/>
              </a:spcBef>
            </a:pPr>
            <a:r>
              <a:rPr dirty="0"/>
              <a:t>Комплексный</a:t>
            </a:r>
            <a:r>
              <a:rPr spc="-40" dirty="0"/>
              <a:t> </a:t>
            </a:r>
            <a:r>
              <a:rPr dirty="0"/>
              <a:t>план</a:t>
            </a:r>
            <a:r>
              <a:rPr spc="-35" dirty="0"/>
              <a:t> </a:t>
            </a:r>
            <a:r>
              <a:rPr spc="-10" dirty="0"/>
              <a:t>противодействия</a:t>
            </a:r>
            <a:r>
              <a:rPr spc="-35" dirty="0"/>
              <a:t> </a:t>
            </a:r>
            <a:r>
              <a:rPr dirty="0"/>
              <a:t>идеологии</a:t>
            </a:r>
            <a:r>
              <a:rPr spc="-35" dirty="0"/>
              <a:t> </a:t>
            </a:r>
            <a:r>
              <a:rPr dirty="0"/>
              <a:t>терроризма</a:t>
            </a:r>
            <a:r>
              <a:rPr spc="-35" dirty="0"/>
              <a:t> </a:t>
            </a:r>
            <a:r>
              <a:rPr dirty="0"/>
              <a:t>в</a:t>
            </a:r>
            <a:r>
              <a:rPr spc="-35" dirty="0"/>
              <a:t> </a:t>
            </a:r>
            <a:r>
              <a:rPr dirty="0"/>
              <a:t>Российской</a:t>
            </a:r>
            <a:r>
              <a:rPr spc="-35" dirty="0"/>
              <a:t> </a:t>
            </a:r>
            <a:r>
              <a:rPr dirty="0"/>
              <a:t>Федерации</a:t>
            </a:r>
            <a:r>
              <a:rPr spc="-40" dirty="0"/>
              <a:t> </a:t>
            </a:r>
            <a:r>
              <a:rPr dirty="0"/>
              <a:t>на</a:t>
            </a:r>
            <a:r>
              <a:rPr spc="-35" dirty="0"/>
              <a:t> </a:t>
            </a:r>
            <a:r>
              <a:rPr spc="-10" dirty="0"/>
              <a:t>2024-</a:t>
            </a:r>
            <a:r>
              <a:rPr dirty="0"/>
              <a:t>2028</a:t>
            </a:r>
            <a:r>
              <a:rPr spc="-35" dirty="0"/>
              <a:t> </a:t>
            </a:r>
            <a:r>
              <a:rPr spc="-20" dirty="0"/>
              <a:t>годы </a:t>
            </a:r>
            <a:r>
              <a:rPr spc="-10" dirty="0"/>
              <a:t>(Пр-</a:t>
            </a:r>
            <a:r>
              <a:rPr dirty="0"/>
              <a:t>2610</a:t>
            </a:r>
            <a:r>
              <a:rPr spc="-25" dirty="0"/>
              <a:t> </a:t>
            </a:r>
            <a:r>
              <a:rPr dirty="0"/>
              <a:t>от</a:t>
            </a:r>
            <a:r>
              <a:rPr spc="-25" dirty="0"/>
              <a:t> </a:t>
            </a:r>
            <a:r>
              <a:rPr dirty="0"/>
              <a:t>30</a:t>
            </a:r>
            <a:r>
              <a:rPr spc="-25" dirty="0"/>
              <a:t> </a:t>
            </a:r>
            <a:r>
              <a:rPr dirty="0"/>
              <a:t>декабря</a:t>
            </a:r>
            <a:r>
              <a:rPr spc="-25" dirty="0"/>
              <a:t> </a:t>
            </a:r>
            <a:r>
              <a:rPr dirty="0"/>
              <a:t>2023</a:t>
            </a:r>
            <a:r>
              <a:rPr spc="-25" dirty="0"/>
              <a:t> г.)</a:t>
            </a:r>
          </a:p>
          <a:p>
            <a:pPr>
              <a:lnSpc>
                <a:spcPct val="100000"/>
              </a:lnSpc>
              <a:spcBef>
                <a:spcPts val="780"/>
              </a:spcBef>
            </a:pPr>
            <a:endParaRPr spc="-25" dirty="0"/>
          </a:p>
          <a:p>
            <a:pPr marL="2586355" marR="770890" algn="ctr">
              <a:lnSpc>
                <a:spcPts val="1610"/>
              </a:lnSpc>
            </a:pPr>
            <a:r>
              <a:rPr sz="1400" dirty="0"/>
              <a:t>Цель</a:t>
            </a:r>
            <a:r>
              <a:rPr sz="1400" spc="-5" dirty="0"/>
              <a:t> </a:t>
            </a:r>
            <a:r>
              <a:rPr sz="1400" dirty="0"/>
              <a:t>-</a:t>
            </a:r>
            <a:r>
              <a:rPr sz="1400" spc="-5" dirty="0"/>
              <a:t> </a:t>
            </a:r>
            <a:r>
              <a:rPr sz="1400" spc="-10" dirty="0"/>
              <a:t>формирование</a:t>
            </a:r>
            <a:r>
              <a:rPr sz="1400" spc="-5" dirty="0"/>
              <a:t> </a:t>
            </a:r>
            <a:r>
              <a:rPr sz="1400" dirty="0"/>
              <a:t>у</a:t>
            </a:r>
            <a:r>
              <a:rPr sz="1400" spc="-5" dirty="0"/>
              <a:t> </a:t>
            </a:r>
            <a:r>
              <a:rPr sz="1400" spc="-10" dirty="0"/>
              <a:t>населения</a:t>
            </a:r>
            <a:r>
              <a:rPr sz="1400" spc="-5" dirty="0"/>
              <a:t> </a:t>
            </a:r>
            <a:r>
              <a:rPr sz="1400" dirty="0"/>
              <a:t>на основе</a:t>
            </a:r>
            <a:r>
              <a:rPr sz="1400" spc="-5" dirty="0"/>
              <a:t> </a:t>
            </a:r>
            <a:r>
              <a:rPr sz="1400" spc="-10" dirty="0"/>
              <a:t>традиционных</a:t>
            </a:r>
            <a:r>
              <a:rPr sz="1400" spc="-5" dirty="0"/>
              <a:t> </a:t>
            </a:r>
            <a:r>
              <a:rPr sz="1400" spc="-10" dirty="0"/>
              <a:t>духовно-нравственных</a:t>
            </a:r>
            <a:r>
              <a:rPr sz="1400" spc="-5" dirty="0"/>
              <a:t> </a:t>
            </a:r>
            <a:r>
              <a:rPr sz="1400" spc="-10" dirty="0"/>
              <a:t>ценностей неприятия</a:t>
            </a:r>
            <a:r>
              <a:rPr sz="1400" spc="-20" dirty="0"/>
              <a:t> </a:t>
            </a:r>
            <a:r>
              <a:rPr sz="1400" spc="-10" dirty="0"/>
              <a:t>идеологии</a:t>
            </a:r>
            <a:r>
              <a:rPr sz="1400" spc="-15" dirty="0"/>
              <a:t> </a:t>
            </a:r>
            <a:r>
              <a:rPr sz="1400" dirty="0"/>
              <a:t>терроризма</a:t>
            </a:r>
            <a:r>
              <a:rPr sz="1400" spc="-15" dirty="0"/>
              <a:t> </a:t>
            </a:r>
            <a:r>
              <a:rPr sz="1400" dirty="0"/>
              <a:t>и</a:t>
            </a:r>
            <a:r>
              <a:rPr sz="1400" spc="-15" dirty="0"/>
              <a:t> </a:t>
            </a:r>
            <a:r>
              <a:rPr sz="1400" spc="-10" dirty="0"/>
              <a:t>устойчивости</a:t>
            </a:r>
            <a:r>
              <a:rPr sz="1400" spc="-15" dirty="0"/>
              <a:t> </a:t>
            </a:r>
            <a:r>
              <a:rPr sz="1400" dirty="0"/>
              <a:t>к</a:t>
            </a:r>
            <a:r>
              <a:rPr sz="1400" spc="-15" dirty="0"/>
              <a:t> </a:t>
            </a:r>
            <a:r>
              <a:rPr sz="1400" dirty="0"/>
              <a:t>ее</a:t>
            </a:r>
            <a:r>
              <a:rPr sz="1400" spc="-15" dirty="0"/>
              <a:t> </a:t>
            </a:r>
            <a:r>
              <a:rPr sz="1400" spc="-10" dirty="0"/>
              <a:t>пропаганде</a:t>
            </a:r>
            <a:endParaRPr sz="1400" dirty="0"/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400" dirty="0"/>
          </a:p>
          <a:p>
            <a:pPr marL="1843405" algn="ctr">
              <a:lnSpc>
                <a:spcPts val="1760"/>
              </a:lnSpc>
            </a:pPr>
            <a:r>
              <a:rPr spc="-10" dirty="0"/>
              <a:t>Задачи:</a:t>
            </a:r>
          </a:p>
          <a:p>
            <a:pPr marL="2023745" marR="172085" algn="ctr">
              <a:lnSpc>
                <a:spcPts val="1720"/>
              </a:lnSpc>
              <a:spcBef>
                <a:spcPts val="85"/>
              </a:spcBef>
            </a:pPr>
            <a:r>
              <a:rPr dirty="0"/>
              <a:t>-</a:t>
            </a:r>
            <a:r>
              <a:rPr spc="-35" dirty="0"/>
              <a:t> </a:t>
            </a:r>
            <a:r>
              <a:rPr dirty="0"/>
              <a:t>проведение</a:t>
            </a:r>
            <a:r>
              <a:rPr spc="-35" dirty="0"/>
              <a:t> </a:t>
            </a:r>
            <a:r>
              <a:rPr spc="-10" dirty="0"/>
              <a:t>воспитательных,</a:t>
            </a:r>
            <a:r>
              <a:rPr spc="-35" dirty="0"/>
              <a:t> </a:t>
            </a:r>
            <a:r>
              <a:rPr spc="-10" dirty="0"/>
              <a:t>просветительских,</a:t>
            </a:r>
            <a:r>
              <a:rPr spc="-30" dirty="0"/>
              <a:t> </a:t>
            </a:r>
            <a:r>
              <a:rPr dirty="0"/>
              <a:t>культурных,</a:t>
            </a:r>
            <a:r>
              <a:rPr spc="-35" dirty="0"/>
              <a:t> </a:t>
            </a:r>
            <a:r>
              <a:rPr dirty="0"/>
              <a:t>досуговых,</a:t>
            </a:r>
            <a:r>
              <a:rPr spc="-35" dirty="0"/>
              <a:t> </a:t>
            </a:r>
            <a:r>
              <a:rPr dirty="0"/>
              <a:t>спортивных</a:t>
            </a:r>
            <a:r>
              <a:rPr spc="-35" dirty="0"/>
              <a:t> </a:t>
            </a:r>
            <a:r>
              <a:rPr spc="-10" dirty="0"/>
              <a:t>мероприятий </a:t>
            </a:r>
            <a:r>
              <a:rPr dirty="0"/>
              <a:t>для</a:t>
            </a:r>
            <a:r>
              <a:rPr spc="-65" dirty="0"/>
              <a:t> </a:t>
            </a:r>
            <a:r>
              <a:rPr dirty="0"/>
              <a:t>устранения</a:t>
            </a:r>
            <a:r>
              <a:rPr spc="-60" dirty="0"/>
              <a:t> </a:t>
            </a:r>
            <a:r>
              <a:rPr dirty="0"/>
              <a:t>предпосылок</a:t>
            </a:r>
            <a:r>
              <a:rPr spc="-65" dirty="0"/>
              <a:t> </a:t>
            </a:r>
            <a:r>
              <a:rPr spc="-10" dirty="0"/>
              <a:t>радикализации;</a:t>
            </a:r>
          </a:p>
          <a:p>
            <a:pPr marL="1843405" algn="ctr">
              <a:lnSpc>
                <a:spcPts val="1650"/>
              </a:lnSpc>
            </a:pPr>
            <a:r>
              <a:rPr dirty="0"/>
              <a:t>-</a:t>
            </a:r>
            <a:r>
              <a:rPr spc="-15" dirty="0"/>
              <a:t> </a:t>
            </a:r>
            <a:r>
              <a:rPr dirty="0"/>
              <a:t>привитие</a:t>
            </a:r>
            <a:r>
              <a:rPr spc="-15" dirty="0"/>
              <a:t> </a:t>
            </a:r>
            <a:r>
              <a:rPr spc="-10" dirty="0"/>
              <a:t>традиционных</a:t>
            </a:r>
            <a:r>
              <a:rPr spc="-15" dirty="0"/>
              <a:t> </a:t>
            </a:r>
            <a:r>
              <a:rPr dirty="0"/>
              <a:t>российских</a:t>
            </a:r>
            <a:r>
              <a:rPr spc="-15" dirty="0"/>
              <a:t> </a:t>
            </a:r>
            <a:r>
              <a:rPr spc="-10" dirty="0"/>
              <a:t>духовно-нравственных</a:t>
            </a:r>
            <a:r>
              <a:rPr spc="-15" dirty="0"/>
              <a:t> </a:t>
            </a:r>
            <a:r>
              <a:rPr spc="-10" dirty="0"/>
              <a:t>ценностей;</a:t>
            </a:r>
          </a:p>
          <a:p>
            <a:pPr marL="1843405" algn="ctr">
              <a:lnSpc>
                <a:spcPts val="1725"/>
              </a:lnSpc>
            </a:pPr>
            <a:r>
              <a:rPr dirty="0"/>
              <a:t>-</a:t>
            </a:r>
            <a:r>
              <a:rPr spc="-5" dirty="0"/>
              <a:t> </a:t>
            </a:r>
            <a:r>
              <a:rPr dirty="0"/>
              <a:t>повышение </a:t>
            </a:r>
            <a:r>
              <a:rPr spc="-10" dirty="0"/>
              <a:t>результативности</a:t>
            </a:r>
            <a:r>
              <a:rPr dirty="0"/>
              <a:t> мер</a:t>
            </a:r>
            <a:r>
              <a:rPr spc="-5" dirty="0"/>
              <a:t> </a:t>
            </a:r>
            <a:r>
              <a:rPr spc="-10" dirty="0"/>
              <a:t>профилактического</a:t>
            </a:r>
            <a:r>
              <a:rPr dirty="0"/>
              <a:t> </a:t>
            </a:r>
            <a:r>
              <a:rPr spc="-10" dirty="0"/>
              <a:t>воздействия;</a:t>
            </a:r>
          </a:p>
          <a:p>
            <a:pPr marL="2089785" marR="238760" algn="ctr">
              <a:lnSpc>
                <a:spcPts val="1720"/>
              </a:lnSpc>
              <a:spcBef>
                <a:spcPts val="90"/>
              </a:spcBef>
            </a:pPr>
            <a:r>
              <a:rPr dirty="0"/>
              <a:t>-</a:t>
            </a:r>
            <a:r>
              <a:rPr spc="-55" dirty="0"/>
              <a:t> </a:t>
            </a:r>
            <a:r>
              <a:rPr dirty="0"/>
              <a:t>наполнение</a:t>
            </a:r>
            <a:r>
              <a:rPr spc="-50" dirty="0"/>
              <a:t> </a:t>
            </a:r>
            <a:r>
              <a:rPr dirty="0"/>
              <a:t>информационного</a:t>
            </a:r>
            <a:r>
              <a:rPr spc="-55" dirty="0"/>
              <a:t> </a:t>
            </a:r>
            <a:r>
              <a:rPr spc="-10" dirty="0"/>
              <a:t>пространства</a:t>
            </a:r>
            <a:r>
              <a:rPr spc="-50" dirty="0"/>
              <a:t> </a:t>
            </a:r>
            <a:r>
              <a:rPr dirty="0"/>
              <a:t>актуальной</a:t>
            </a:r>
            <a:r>
              <a:rPr spc="-50" dirty="0"/>
              <a:t> </a:t>
            </a:r>
            <a:r>
              <a:rPr dirty="0"/>
              <a:t>информацией,</a:t>
            </a:r>
            <a:r>
              <a:rPr spc="-55" dirty="0"/>
              <a:t> </a:t>
            </a:r>
            <a:r>
              <a:rPr dirty="0"/>
              <a:t>формирующей</a:t>
            </a:r>
            <a:r>
              <a:rPr spc="-50" dirty="0"/>
              <a:t> </a:t>
            </a:r>
            <a:r>
              <a:rPr spc="-10" dirty="0"/>
              <a:t>неприятие </a:t>
            </a:r>
            <a:r>
              <a:rPr dirty="0"/>
              <a:t>идеологии</a:t>
            </a:r>
            <a:r>
              <a:rPr spc="-55" dirty="0"/>
              <a:t> </a:t>
            </a:r>
            <a:r>
              <a:rPr spc="-10" dirty="0"/>
              <a:t>терроризма.</a:t>
            </a:r>
          </a:p>
          <a:p>
            <a:pPr>
              <a:lnSpc>
                <a:spcPct val="100000"/>
              </a:lnSpc>
              <a:spcBef>
                <a:spcPts val="1175"/>
              </a:spcBef>
            </a:pPr>
            <a:endParaRPr spc="-10" dirty="0"/>
          </a:p>
          <a:p>
            <a:pPr marR="37465" algn="ctr">
              <a:lnSpc>
                <a:spcPts val="1760"/>
              </a:lnSpc>
            </a:pPr>
            <a:r>
              <a:rPr dirty="0"/>
              <a:t>На</a:t>
            </a:r>
            <a:r>
              <a:rPr spc="-15" dirty="0"/>
              <a:t> </a:t>
            </a:r>
            <a:r>
              <a:rPr dirty="0"/>
              <a:t>кого</a:t>
            </a:r>
            <a:r>
              <a:rPr spc="-15" dirty="0"/>
              <a:t> </a:t>
            </a:r>
            <a:r>
              <a:rPr spc="-10" dirty="0"/>
              <a:t>направлена:</a:t>
            </a:r>
          </a:p>
          <a:p>
            <a:pPr marL="162560" marR="200660" algn="ctr">
              <a:lnSpc>
                <a:spcPts val="1720"/>
              </a:lnSpc>
              <a:spcBef>
                <a:spcPts val="85"/>
              </a:spcBef>
            </a:pPr>
            <a:r>
              <a:rPr dirty="0"/>
              <a:t>-</a:t>
            </a:r>
            <a:r>
              <a:rPr spc="-35" dirty="0"/>
              <a:t> </a:t>
            </a:r>
            <a:r>
              <a:rPr spc="-10" dirty="0"/>
              <a:t>несовершеннолетние,</a:t>
            </a:r>
            <a:r>
              <a:rPr spc="-25" dirty="0"/>
              <a:t> </a:t>
            </a:r>
            <a:r>
              <a:rPr dirty="0"/>
              <a:t>состоящие</a:t>
            </a:r>
            <a:r>
              <a:rPr spc="-25" dirty="0"/>
              <a:t> </a:t>
            </a:r>
            <a:r>
              <a:rPr dirty="0"/>
              <a:t>на</a:t>
            </a:r>
            <a:r>
              <a:rPr spc="-20" dirty="0"/>
              <a:t> </a:t>
            </a:r>
            <a:r>
              <a:rPr dirty="0"/>
              <a:t>различных</a:t>
            </a:r>
            <a:r>
              <a:rPr spc="-25" dirty="0"/>
              <a:t> </a:t>
            </a:r>
            <a:r>
              <a:rPr dirty="0"/>
              <a:t>формах</a:t>
            </a:r>
            <a:r>
              <a:rPr spc="-25" dirty="0"/>
              <a:t> </a:t>
            </a:r>
            <a:r>
              <a:rPr spc="-10" dirty="0"/>
              <a:t>профилактического</a:t>
            </a:r>
            <a:r>
              <a:rPr spc="-20" dirty="0"/>
              <a:t> </a:t>
            </a:r>
            <a:r>
              <a:rPr dirty="0"/>
              <a:t>учета,</a:t>
            </a:r>
            <a:r>
              <a:rPr spc="-25" dirty="0"/>
              <a:t> </a:t>
            </a:r>
            <a:r>
              <a:rPr dirty="0"/>
              <a:t>разделяющие</a:t>
            </a:r>
            <a:r>
              <a:rPr spc="-25" dirty="0"/>
              <a:t> </a:t>
            </a:r>
            <a:r>
              <a:rPr dirty="0"/>
              <a:t>идеи</a:t>
            </a:r>
            <a:r>
              <a:rPr spc="-20" dirty="0"/>
              <a:t> </a:t>
            </a:r>
            <a:r>
              <a:rPr spc="-10" dirty="0"/>
              <a:t>террористических, экстремистских,</a:t>
            </a:r>
            <a:r>
              <a:rPr spc="-5" dirty="0"/>
              <a:t> </a:t>
            </a:r>
            <a:r>
              <a:rPr spc="-10" dirty="0"/>
              <a:t>националистических</a:t>
            </a:r>
            <a:r>
              <a:rPr dirty="0"/>
              <a:t> организаций, </a:t>
            </a:r>
            <a:r>
              <a:rPr spc="-10" dirty="0"/>
              <a:t>деструктивных</a:t>
            </a:r>
            <a:r>
              <a:rPr dirty="0"/>
              <a:t> движений </a:t>
            </a:r>
            <a:r>
              <a:rPr spc="-10" dirty="0"/>
              <a:t>(субкультур);</a:t>
            </a:r>
          </a:p>
          <a:p>
            <a:pPr marR="37465" algn="ctr">
              <a:lnSpc>
                <a:spcPts val="1650"/>
              </a:lnSpc>
            </a:pPr>
            <a:r>
              <a:rPr dirty="0"/>
              <a:t>-</a:t>
            </a:r>
            <a:r>
              <a:rPr spc="-25" dirty="0"/>
              <a:t> </a:t>
            </a:r>
            <a:r>
              <a:rPr spc="-10" dirty="0"/>
              <a:t>несовершеннолетние</a:t>
            </a:r>
            <a:r>
              <a:rPr spc="-25" dirty="0"/>
              <a:t> </a:t>
            </a:r>
            <a:r>
              <a:rPr dirty="0"/>
              <a:t>из</a:t>
            </a:r>
            <a:r>
              <a:rPr spc="-20" dirty="0"/>
              <a:t> </a:t>
            </a:r>
            <a:r>
              <a:rPr dirty="0"/>
              <a:t>новых</a:t>
            </a:r>
            <a:r>
              <a:rPr spc="-25" dirty="0"/>
              <a:t> </a:t>
            </a:r>
            <a:r>
              <a:rPr dirty="0"/>
              <a:t>субъектов</a:t>
            </a:r>
            <a:r>
              <a:rPr spc="-20" dirty="0"/>
              <a:t> </a:t>
            </a:r>
            <a:r>
              <a:rPr dirty="0"/>
              <a:t>РФ</a:t>
            </a:r>
            <a:r>
              <a:rPr spc="-25" dirty="0"/>
              <a:t> </a:t>
            </a:r>
            <a:r>
              <a:rPr dirty="0"/>
              <a:t>или</a:t>
            </a:r>
            <a:r>
              <a:rPr spc="-20" dirty="0"/>
              <a:t> </a:t>
            </a:r>
            <a:r>
              <a:rPr dirty="0"/>
              <a:t>проживающие</a:t>
            </a:r>
            <a:r>
              <a:rPr spc="-25" dirty="0"/>
              <a:t> </a:t>
            </a:r>
            <a:r>
              <a:rPr dirty="0"/>
              <a:t>ранее</a:t>
            </a:r>
            <a:r>
              <a:rPr spc="-25" dirty="0"/>
              <a:t> </a:t>
            </a:r>
            <a:r>
              <a:rPr dirty="0"/>
              <a:t>на</a:t>
            </a:r>
            <a:r>
              <a:rPr spc="-20" dirty="0"/>
              <a:t> </a:t>
            </a:r>
            <a:r>
              <a:rPr spc="-10" dirty="0"/>
              <a:t>подконтрольных</a:t>
            </a:r>
            <a:r>
              <a:rPr spc="-25" dirty="0"/>
              <a:t> </a:t>
            </a:r>
            <a:r>
              <a:rPr dirty="0"/>
              <a:t>киевскому</a:t>
            </a:r>
            <a:r>
              <a:rPr spc="-20" dirty="0"/>
              <a:t> </a:t>
            </a:r>
            <a:r>
              <a:rPr dirty="0"/>
              <a:t>режиму</a:t>
            </a:r>
            <a:r>
              <a:rPr spc="-25" dirty="0"/>
              <a:t> </a:t>
            </a:r>
            <a:r>
              <a:rPr spc="-10" dirty="0"/>
              <a:t>территориях;</a:t>
            </a:r>
          </a:p>
          <a:p>
            <a:pPr marR="37465" algn="ctr">
              <a:lnSpc>
                <a:spcPts val="1725"/>
              </a:lnSpc>
            </a:pPr>
            <a:r>
              <a:rPr dirty="0"/>
              <a:t>-</a:t>
            </a:r>
            <a:r>
              <a:rPr spc="-50" dirty="0"/>
              <a:t> </a:t>
            </a:r>
            <a:r>
              <a:rPr dirty="0"/>
              <a:t>мигранты,</a:t>
            </a:r>
            <a:r>
              <a:rPr spc="-50" dirty="0"/>
              <a:t> </a:t>
            </a:r>
            <a:r>
              <a:rPr dirty="0"/>
              <a:t>иностранные</a:t>
            </a:r>
            <a:r>
              <a:rPr spc="-45" dirty="0"/>
              <a:t> </a:t>
            </a:r>
            <a:r>
              <a:rPr dirty="0"/>
              <a:t>граждане,</a:t>
            </a:r>
            <a:r>
              <a:rPr spc="-50" dirty="0"/>
              <a:t> </a:t>
            </a:r>
            <a:r>
              <a:rPr dirty="0"/>
              <a:t>прибывшие</a:t>
            </a:r>
            <a:r>
              <a:rPr spc="-4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РФ</a:t>
            </a:r>
            <a:r>
              <a:rPr spc="-45" dirty="0"/>
              <a:t> </a:t>
            </a:r>
            <a:r>
              <a:rPr dirty="0"/>
              <a:t>для</a:t>
            </a:r>
            <a:r>
              <a:rPr spc="-50" dirty="0"/>
              <a:t> </a:t>
            </a:r>
            <a:r>
              <a:rPr dirty="0"/>
              <a:t>проживания</a:t>
            </a:r>
            <a:r>
              <a:rPr spc="-45" dirty="0"/>
              <a:t> </a:t>
            </a:r>
            <a:r>
              <a:rPr dirty="0"/>
              <a:t>или</a:t>
            </a:r>
            <a:r>
              <a:rPr spc="-50" dirty="0"/>
              <a:t> </a:t>
            </a:r>
            <a:r>
              <a:rPr dirty="0"/>
              <a:t>трудовой</a:t>
            </a:r>
            <a:r>
              <a:rPr spc="-45" dirty="0"/>
              <a:t> </a:t>
            </a:r>
            <a:r>
              <a:rPr spc="-10" dirty="0"/>
              <a:t>деятельности;</a:t>
            </a:r>
          </a:p>
          <a:p>
            <a:pPr marR="37465" algn="ctr">
              <a:lnSpc>
                <a:spcPts val="1760"/>
              </a:lnSpc>
            </a:pPr>
            <a:r>
              <a:rPr dirty="0"/>
              <a:t>-</a:t>
            </a:r>
            <a:r>
              <a:rPr spc="-15" dirty="0"/>
              <a:t> </a:t>
            </a:r>
            <a:r>
              <a:rPr spc="-10" dirty="0"/>
              <a:t>несовершеннолетние,</a:t>
            </a:r>
            <a:r>
              <a:rPr spc="-15" dirty="0"/>
              <a:t> </a:t>
            </a:r>
            <a:r>
              <a:rPr dirty="0"/>
              <a:t>прибывшие</a:t>
            </a:r>
            <a:r>
              <a:rPr spc="-15" dirty="0"/>
              <a:t> </a:t>
            </a:r>
            <a:r>
              <a:rPr spc="-10" dirty="0"/>
              <a:t>(возвращенные)</a:t>
            </a:r>
            <a:r>
              <a:rPr spc="-15" dirty="0"/>
              <a:t> </a:t>
            </a:r>
            <a:r>
              <a:rPr dirty="0"/>
              <a:t>из</a:t>
            </a:r>
            <a:r>
              <a:rPr spc="-10" dirty="0"/>
              <a:t> </a:t>
            </a:r>
            <a:r>
              <a:rPr dirty="0"/>
              <a:t>зон</a:t>
            </a:r>
            <a:r>
              <a:rPr spc="-15" dirty="0"/>
              <a:t> </a:t>
            </a:r>
            <a:r>
              <a:rPr dirty="0"/>
              <a:t>вооруженных</a:t>
            </a:r>
            <a:r>
              <a:rPr spc="-15" dirty="0"/>
              <a:t> </a:t>
            </a:r>
            <a:r>
              <a:rPr spc="-10" dirty="0"/>
              <a:t>конфликтов.</a:t>
            </a:r>
          </a:p>
        </p:txBody>
      </p:sp>
      <p:sp>
        <p:nvSpPr>
          <p:cNvPr id="18" name="object 18"/>
          <p:cNvSpPr/>
          <p:nvPr/>
        </p:nvSpPr>
        <p:spPr>
          <a:xfrm>
            <a:off x="225000" y="4652279"/>
            <a:ext cx="534670" cy="405765"/>
          </a:xfrm>
          <a:custGeom>
            <a:avLst/>
            <a:gdLst/>
            <a:ahLst/>
            <a:cxnLst/>
            <a:rect l="l" t="t" r="r" b="b"/>
            <a:pathLst>
              <a:path w="534670" h="405764">
                <a:moveTo>
                  <a:pt x="331380" y="405719"/>
                </a:moveTo>
                <a:lnTo>
                  <a:pt x="0" y="405719"/>
                </a:lnTo>
                <a:lnTo>
                  <a:pt x="0" y="0"/>
                </a:lnTo>
                <a:lnTo>
                  <a:pt x="331380" y="0"/>
                </a:lnTo>
                <a:lnTo>
                  <a:pt x="534239" y="202859"/>
                </a:lnTo>
                <a:lnTo>
                  <a:pt x="331380" y="405719"/>
                </a:lnTo>
                <a:close/>
              </a:path>
            </a:pathLst>
          </a:custGeom>
          <a:solidFill>
            <a:srgbClr val="CC0066"/>
          </a:solidFill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83921" y="0"/>
            <a:ext cx="1067399" cy="974519"/>
          </a:xfrm>
          <a:prstGeom prst="rect">
            <a:avLst/>
          </a:prstGeom>
        </p:spPr>
      </p:pic>
      <p:pic>
        <p:nvPicPr>
          <p:cNvPr id="20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0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2262" y="207149"/>
            <a:ext cx="9709266" cy="672491"/>
          </a:xfrm>
          <a:prstGeom prst="rect">
            <a:avLst/>
          </a:prstGeom>
        </p:spPr>
        <p:txBody>
          <a:bodyPr vert="horz" wrap="square" lIns="0" tIns="300227" rIns="0" bIns="0" rtlCol="0">
            <a:spAutoFit/>
          </a:bodyPr>
          <a:lstStyle/>
          <a:p>
            <a:pPr marL="934719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Georgia" pitchFamily="18" charset="0"/>
              </a:rPr>
              <a:t>О</a:t>
            </a:r>
            <a:r>
              <a:rPr spc="-100" dirty="0">
                <a:latin typeface="Georgia" pitchFamily="18" charset="0"/>
              </a:rPr>
              <a:t> </a:t>
            </a:r>
            <a:r>
              <a:rPr spc="-10" dirty="0">
                <a:latin typeface="Georgia" pitchFamily="18" charset="0"/>
              </a:rPr>
              <a:t>деятельности</a:t>
            </a:r>
            <a:r>
              <a:rPr spc="-70" dirty="0">
                <a:latin typeface="Georgia" pitchFamily="18" charset="0"/>
              </a:rPr>
              <a:t> </a:t>
            </a:r>
            <a:r>
              <a:rPr spc="-10" dirty="0">
                <a:latin typeface="Georgia" pitchFamily="18" charset="0"/>
              </a:rPr>
              <a:t>советника</a:t>
            </a:r>
            <a:r>
              <a:rPr spc="-65" dirty="0">
                <a:latin typeface="Georgia" pitchFamily="18" charset="0"/>
              </a:rPr>
              <a:t> </a:t>
            </a:r>
            <a:r>
              <a:rPr dirty="0">
                <a:latin typeface="Georgia" pitchFamily="18" charset="0"/>
              </a:rPr>
              <a:t>директора</a:t>
            </a:r>
            <a:r>
              <a:rPr spc="-80" dirty="0">
                <a:latin typeface="Georgia" pitchFamily="18" charset="0"/>
              </a:rPr>
              <a:t> </a:t>
            </a:r>
            <a:r>
              <a:rPr dirty="0">
                <a:latin typeface="Georgia" pitchFamily="18" charset="0"/>
              </a:rPr>
              <a:t>по</a:t>
            </a:r>
            <a:r>
              <a:rPr spc="-80" dirty="0">
                <a:latin typeface="Georgia" pitchFamily="18" charset="0"/>
              </a:rPr>
              <a:t> </a:t>
            </a:r>
            <a:r>
              <a:rPr spc="-10" dirty="0">
                <a:latin typeface="Georgia" pitchFamily="18" charset="0"/>
              </a:rPr>
              <a:t>воспитанию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762755" y="1434083"/>
            <a:ext cx="4632960" cy="1457325"/>
            <a:chOff x="3762755" y="1434083"/>
            <a:chExt cx="4632960" cy="1457325"/>
          </a:xfrm>
        </p:grpSpPr>
        <p:sp>
          <p:nvSpPr>
            <p:cNvPr id="4" name="object 4"/>
            <p:cNvSpPr/>
            <p:nvPr/>
          </p:nvSpPr>
          <p:spPr>
            <a:xfrm>
              <a:off x="3762755" y="1434083"/>
              <a:ext cx="4632960" cy="1457325"/>
            </a:xfrm>
            <a:custGeom>
              <a:avLst/>
              <a:gdLst/>
              <a:ahLst/>
              <a:cxnLst/>
              <a:rect l="l" t="t" r="r" b="b"/>
              <a:pathLst>
                <a:path w="4632959" h="1457325">
                  <a:moveTo>
                    <a:pt x="4390136" y="0"/>
                  </a:moveTo>
                  <a:lnTo>
                    <a:pt x="242824" y="0"/>
                  </a:lnTo>
                  <a:lnTo>
                    <a:pt x="178308" y="8636"/>
                  </a:lnTo>
                  <a:lnTo>
                    <a:pt x="120269" y="33146"/>
                  </a:lnTo>
                  <a:lnTo>
                    <a:pt x="71120" y="71119"/>
                  </a:lnTo>
                  <a:lnTo>
                    <a:pt x="33147" y="120268"/>
                  </a:lnTo>
                  <a:lnTo>
                    <a:pt x="8636" y="178307"/>
                  </a:lnTo>
                  <a:lnTo>
                    <a:pt x="0" y="242824"/>
                  </a:lnTo>
                  <a:lnTo>
                    <a:pt x="0" y="1213992"/>
                  </a:lnTo>
                  <a:lnTo>
                    <a:pt x="8636" y="1278508"/>
                  </a:lnTo>
                  <a:lnTo>
                    <a:pt x="33147" y="1336548"/>
                  </a:lnTo>
                  <a:lnTo>
                    <a:pt x="71120" y="1385696"/>
                  </a:lnTo>
                  <a:lnTo>
                    <a:pt x="120269" y="1423669"/>
                  </a:lnTo>
                  <a:lnTo>
                    <a:pt x="178308" y="1448053"/>
                  </a:lnTo>
                  <a:lnTo>
                    <a:pt x="242824" y="1456816"/>
                  </a:lnTo>
                  <a:lnTo>
                    <a:pt x="4390136" y="1456816"/>
                  </a:lnTo>
                  <a:lnTo>
                    <a:pt x="4454652" y="1448053"/>
                  </a:lnTo>
                  <a:lnTo>
                    <a:pt x="4512691" y="1423669"/>
                  </a:lnTo>
                  <a:lnTo>
                    <a:pt x="4561840" y="1385696"/>
                  </a:lnTo>
                  <a:lnTo>
                    <a:pt x="4599813" y="1336548"/>
                  </a:lnTo>
                  <a:lnTo>
                    <a:pt x="4624324" y="1278508"/>
                  </a:lnTo>
                  <a:lnTo>
                    <a:pt x="4632960" y="1213992"/>
                  </a:lnTo>
                  <a:lnTo>
                    <a:pt x="4632960" y="242824"/>
                  </a:lnTo>
                  <a:lnTo>
                    <a:pt x="4624324" y="178307"/>
                  </a:lnTo>
                  <a:lnTo>
                    <a:pt x="4599813" y="120268"/>
                  </a:lnTo>
                  <a:lnTo>
                    <a:pt x="4561840" y="71119"/>
                  </a:lnTo>
                  <a:lnTo>
                    <a:pt x="4512691" y="33146"/>
                  </a:lnTo>
                  <a:lnTo>
                    <a:pt x="4454652" y="8636"/>
                  </a:lnTo>
                  <a:lnTo>
                    <a:pt x="4390136" y="0"/>
                  </a:lnTo>
                  <a:close/>
                </a:path>
              </a:pathLst>
            </a:custGeom>
            <a:solidFill>
              <a:srgbClr val="8A94F8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96867" y="1551431"/>
              <a:ext cx="3169920" cy="1223645"/>
            </a:xfrm>
            <a:custGeom>
              <a:avLst/>
              <a:gdLst/>
              <a:ahLst/>
              <a:cxnLst/>
              <a:rect l="l" t="t" r="r" b="b"/>
              <a:pathLst>
                <a:path w="3169920" h="1223645">
                  <a:moveTo>
                    <a:pt x="2966085" y="0"/>
                  </a:moveTo>
                  <a:lnTo>
                    <a:pt x="203835" y="0"/>
                  </a:lnTo>
                  <a:lnTo>
                    <a:pt x="139446" y="10413"/>
                  </a:lnTo>
                  <a:lnTo>
                    <a:pt x="83439" y="39369"/>
                  </a:lnTo>
                  <a:lnTo>
                    <a:pt x="39370" y="83438"/>
                  </a:lnTo>
                  <a:lnTo>
                    <a:pt x="10414" y="139445"/>
                  </a:lnTo>
                  <a:lnTo>
                    <a:pt x="0" y="203962"/>
                  </a:lnTo>
                  <a:lnTo>
                    <a:pt x="0" y="1019682"/>
                  </a:lnTo>
                  <a:lnTo>
                    <a:pt x="10414" y="1084071"/>
                  </a:lnTo>
                  <a:lnTo>
                    <a:pt x="39370" y="1140078"/>
                  </a:lnTo>
                  <a:lnTo>
                    <a:pt x="83439" y="1184275"/>
                  </a:lnTo>
                  <a:lnTo>
                    <a:pt x="139446" y="1213230"/>
                  </a:lnTo>
                  <a:lnTo>
                    <a:pt x="203835" y="1223644"/>
                  </a:lnTo>
                  <a:lnTo>
                    <a:pt x="2966085" y="1223644"/>
                  </a:lnTo>
                  <a:lnTo>
                    <a:pt x="3030474" y="1213230"/>
                  </a:lnTo>
                  <a:lnTo>
                    <a:pt x="3086481" y="1184275"/>
                  </a:lnTo>
                  <a:lnTo>
                    <a:pt x="3130550" y="1140078"/>
                  </a:lnTo>
                  <a:lnTo>
                    <a:pt x="3159506" y="1084071"/>
                  </a:lnTo>
                  <a:lnTo>
                    <a:pt x="3169920" y="1019682"/>
                  </a:lnTo>
                  <a:lnTo>
                    <a:pt x="3169920" y="203962"/>
                  </a:lnTo>
                  <a:lnTo>
                    <a:pt x="3159506" y="139445"/>
                  </a:lnTo>
                  <a:lnTo>
                    <a:pt x="3130550" y="83438"/>
                  </a:lnTo>
                  <a:lnTo>
                    <a:pt x="3086481" y="39369"/>
                  </a:lnTo>
                  <a:lnTo>
                    <a:pt x="3030474" y="10413"/>
                  </a:lnTo>
                  <a:lnTo>
                    <a:pt x="2966085" y="0"/>
                  </a:lnTo>
                  <a:close/>
                </a:path>
              </a:pathLst>
            </a:custGeom>
            <a:solidFill>
              <a:srgbClr val="8A94F8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172203" y="1744725"/>
            <a:ext cx="2632710" cy="9931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1905" algn="ctr">
              <a:lnSpc>
                <a:spcPct val="99000"/>
              </a:lnSpc>
              <a:spcBef>
                <a:spcPts val="114"/>
              </a:spcBef>
            </a:pPr>
            <a:r>
              <a:rPr sz="1600" spc="-35" dirty="0">
                <a:solidFill>
                  <a:srgbClr val="1F4E79"/>
                </a:solidFill>
                <a:latin typeface="Microsoft YaHei UI Light"/>
                <a:cs typeface="Microsoft YaHei UI Light"/>
              </a:rPr>
              <a:t>«</a:t>
            </a:r>
            <a:r>
              <a:rPr sz="1600" spc="-3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Навигаторы</a:t>
            </a:r>
            <a:r>
              <a:rPr sz="1600" spc="-2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3.0» Обязательное</a:t>
            </a:r>
            <a:r>
              <a:rPr sz="1600" spc="-3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заочное обучение</a:t>
            </a:r>
            <a:r>
              <a:rPr sz="1600" spc="-6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советников </a:t>
            </a:r>
            <a:r>
              <a:rPr sz="1600" spc="-2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директоров</a:t>
            </a:r>
            <a:r>
              <a:rPr sz="1600" spc="-5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по</a:t>
            </a:r>
            <a:r>
              <a:rPr sz="1600" spc="-4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воспитанию</a:t>
            </a:r>
            <a:endParaRPr sz="1600">
              <a:latin typeface="Microsoft YaHei UI Light"/>
              <a:cs typeface="Microsoft YaHei UI Ligh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3383" y="1693164"/>
            <a:ext cx="1045464" cy="104393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0" y="3195827"/>
            <a:ext cx="3891279" cy="1223645"/>
            <a:chOff x="0" y="3195827"/>
            <a:chExt cx="3891279" cy="1223645"/>
          </a:xfrm>
        </p:grpSpPr>
        <p:sp>
          <p:nvSpPr>
            <p:cNvPr id="9" name="object 9"/>
            <p:cNvSpPr/>
            <p:nvPr/>
          </p:nvSpPr>
          <p:spPr>
            <a:xfrm>
              <a:off x="0" y="3195827"/>
              <a:ext cx="3891279" cy="1223645"/>
            </a:xfrm>
            <a:custGeom>
              <a:avLst/>
              <a:gdLst/>
              <a:ahLst/>
              <a:cxnLst/>
              <a:rect l="l" t="t" r="r" b="b"/>
              <a:pathLst>
                <a:path w="3891279" h="1223645">
                  <a:moveTo>
                    <a:pt x="3686937" y="0"/>
                  </a:moveTo>
                  <a:lnTo>
                    <a:pt x="203847" y="0"/>
                  </a:lnTo>
                  <a:lnTo>
                    <a:pt x="139420" y="10413"/>
                  </a:lnTo>
                  <a:lnTo>
                    <a:pt x="83458" y="39370"/>
                  </a:lnTo>
                  <a:lnTo>
                    <a:pt x="39330" y="83438"/>
                  </a:lnTo>
                  <a:lnTo>
                    <a:pt x="10392" y="139446"/>
                  </a:lnTo>
                  <a:lnTo>
                    <a:pt x="0" y="203962"/>
                  </a:lnTo>
                  <a:lnTo>
                    <a:pt x="0" y="1019683"/>
                  </a:lnTo>
                  <a:lnTo>
                    <a:pt x="10392" y="1084072"/>
                  </a:lnTo>
                  <a:lnTo>
                    <a:pt x="39330" y="1140079"/>
                  </a:lnTo>
                  <a:lnTo>
                    <a:pt x="83458" y="1184275"/>
                  </a:lnTo>
                  <a:lnTo>
                    <a:pt x="139420" y="1213231"/>
                  </a:lnTo>
                  <a:lnTo>
                    <a:pt x="203847" y="1223645"/>
                  </a:lnTo>
                  <a:lnTo>
                    <a:pt x="3686937" y="1223645"/>
                  </a:lnTo>
                  <a:lnTo>
                    <a:pt x="3751326" y="1213231"/>
                  </a:lnTo>
                  <a:lnTo>
                    <a:pt x="3807333" y="1184275"/>
                  </a:lnTo>
                  <a:lnTo>
                    <a:pt x="3851402" y="1140079"/>
                  </a:lnTo>
                  <a:lnTo>
                    <a:pt x="3880358" y="1084072"/>
                  </a:lnTo>
                  <a:lnTo>
                    <a:pt x="3890772" y="1019683"/>
                  </a:lnTo>
                  <a:lnTo>
                    <a:pt x="3890772" y="203962"/>
                  </a:lnTo>
                  <a:lnTo>
                    <a:pt x="3880358" y="139446"/>
                  </a:lnTo>
                  <a:lnTo>
                    <a:pt x="3851402" y="83438"/>
                  </a:lnTo>
                  <a:lnTo>
                    <a:pt x="3807333" y="39370"/>
                  </a:lnTo>
                  <a:lnTo>
                    <a:pt x="3751326" y="10413"/>
                  </a:lnTo>
                  <a:lnTo>
                    <a:pt x="3686937" y="0"/>
                  </a:lnTo>
                  <a:close/>
                </a:path>
              </a:pathLst>
            </a:custGeom>
            <a:solidFill>
              <a:srgbClr val="8A94F8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100" y="3195827"/>
              <a:ext cx="2808605" cy="1223645"/>
            </a:xfrm>
            <a:custGeom>
              <a:avLst/>
              <a:gdLst/>
              <a:ahLst/>
              <a:cxnLst/>
              <a:rect l="l" t="t" r="r" b="b"/>
              <a:pathLst>
                <a:path w="2808605" h="1223645">
                  <a:moveTo>
                    <a:pt x="2604643" y="0"/>
                  </a:moveTo>
                  <a:lnTo>
                    <a:pt x="203898" y="0"/>
                  </a:lnTo>
                  <a:lnTo>
                    <a:pt x="139458" y="10413"/>
                  </a:lnTo>
                  <a:lnTo>
                    <a:pt x="83480" y="39370"/>
                  </a:lnTo>
                  <a:lnTo>
                    <a:pt x="39340" y="83438"/>
                  </a:lnTo>
                  <a:lnTo>
                    <a:pt x="10394" y="139446"/>
                  </a:lnTo>
                  <a:lnTo>
                    <a:pt x="0" y="203962"/>
                  </a:lnTo>
                  <a:lnTo>
                    <a:pt x="0" y="1019683"/>
                  </a:lnTo>
                  <a:lnTo>
                    <a:pt x="10394" y="1084072"/>
                  </a:lnTo>
                  <a:lnTo>
                    <a:pt x="39340" y="1140079"/>
                  </a:lnTo>
                  <a:lnTo>
                    <a:pt x="83480" y="1184275"/>
                  </a:lnTo>
                  <a:lnTo>
                    <a:pt x="139458" y="1213231"/>
                  </a:lnTo>
                  <a:lnTo>
                    <a:pt x="203898" y="1223645"/>
                  </a:lnTo>
                  <a:lnTo>
                    <a:pt x="2604643" y="1223645"/>
                  </a:lnTo>
                  <a:lnTo>
                    <a:pt x="2669159" y="1213231"/>
                  </a:lnTo>
                  <a:lnTo>
                    <a:pt x="2725039" y="1184275"/>
                  </a:lnTo>
                  <a:lnTo>
                    <a:pt x="2769235" y="1140079"/>
                  </a:lnTo>
                  <a:lnTo>
                    <a:pt x="2798191" y="1084072"/>
                  </a:lnTo>
                  <a:lnTo>
                    <a:pt x="2808605" y="1019683"/>
                  </a:lnTo>
                  <a:lnTo>
                    <a:pt x="2808605" y="203962"/>
                  </a:lnTo>
                  <a:lnTo>
                    <a:pt x="2798191" y="139446"/>
                  </a:lnTo>
                  <a:lnTo>
                    <a:pt x="2769235" y="83438"/>
                  </a:lnTo>
                  <a:lnTo>
                    <a:pt x="2725039" y="39370"/>
                  </a:lnTo>
                  <a:lnTo>
                    <a:pt x="2669159" y="10413"/>
                  </a:lnTo>
                  <a:lnTo>
                    <a:pt x="2604643" y="0"/>
                  </a:lnTo>
                  <a:close/>
                </a:path>
              </a:pathLst>
            </a:custGeom>
            <a:solidFill>
              <a:srgbClr val="B8BDFC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08584" y="3419347"/>
            <a:ext cx="24479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7980" marR="5080" indent="-3352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Реализация</a:t>
            </a:r>
            <a:r>
              <a:rPr sz="1600" spc="-5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Дней</a:t>
            </a:r>
            <a:r>
              <a:rPr sz="1600" spc="-9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единых действий</a:t>
            </a:r>
            <a:r>
              <a:rPr sz="1600" spc="-4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согласно</a:t>
            </a:r>
            <a:endParaRPr sz="1600">
              <a:latin typeface="Microsoft YaHei UI Light"/>
              <a:cs typeface="Microsoft YaHei UI Light"/>
            </a:endParaRPr>
          </a:p>
          <a:p>
            <a:pPr marL="38100">
              <a:lnSpc>
                <a:spcPct val="100000"/>
              </a:lnSpc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календарю</a:t>
            </a:r>
            <a:r>
              <a:rPr sz="1600" spc="-4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памятных</a:t>
            </a:r>
            <a:r>
              <a:rPr sz="1600" spc="-5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2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дат</a:t>
            </a:r>
            <a:endParaRPr sz="1600">
              <a:latin typeface="Microsoft YaHei UI Light"/>
              <a:cs typeface="Microsoft YaHei UI Ligh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6832" y="3285744"/>
            <a:ext cx="1043940" cy="104394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110228" y="3195827"/>
            <a:ext cx="3851275" cy="1223645"/>
            <a:chOff x="4110228" y="3195827"/>
            <a:chExt cx="3851275" cy="1223645"/>
          </a:xfrm>
        </p:grpSpPr>
        <p:sp>
          <p:nvSpPr>
            <p:cNvPr id="14" name="object 14"/>
            <p:cNvSpPr/>
            <p:nvPr/>
          </p:nvSpPr>
          <p:spPr>
            <a:xfrm>
              <a:off x="4110228" y="3195827"/>
              <a:ext cx="3851275" cy="1223645"/>
            </a:xfrm>
            <a:custGeom>
              <a:avLst/>
              <a:gdLst/>
              <a:ahLst/>
              <a:cxnLst/>
              <a:rect l="l" t="t" r="r" b="b"/>
              <a:pathLst>
                <a:path w="3851275" h="1223645">
                  <a:moveTo>
                    <a:pt x="3647186" y="0"/>
                  </a:moveTo>
                  <a:lnTo>
                    <a:pt x="203962" y="0"/>
                  </a:lnTo>
                  <a:lnTo>
                    <a:pt x="139446" y="10413"/>
                  </a:lnTo>
                  <a:lnTo>
                    <a:pt x="83438" y="39370"/>
                  </a:lnTo>
                  <a:lnTo>
                    <a:pt x="39370" y="83438"/>
                  </a:lnTo>
                  <a:lnTo>
                    <a:pt x="10413" y="139446"/>
                  </a:lnTo>
                  <a:lnTo>
                    <a:pt x="0" y="203962"/>
                  </a:lnTo>
                  <a:lnTo>
                    <a:pt x="0" y="1019683"/>
                  </a:lnTo>
                  <a:lnTo>
                    <a:pt x="10413" y="1084072"/>
                  </a:lnTo>
                  <a:lnTo>
                    <a:pt x="39370" y="1140079"/>
                  </a:lnTo>
                  <a:lnTo>
                    <a:pt x="83438" y="1184275"/>
                  </a:lnTo>
                  <a:lnTo>
                    <a:pt x="139446" y="1213231"/>
                  </a:lnTo>
                  <a:lnTo>
                    <a:pt x="203962" y="1223645"/>
                  </a:lnTo>
                  <a:lnTo>
                    <a:pt x="3647186" y="1223645"/>
                  </a:lnTo>
                  <a:lnTo>
                    <a:pt x="3711702" y="1213231"/>
                  </a:lnTo>
                  <a:lnTo>
                    <a:pt x="3767708" y="1184275"/>
                  </a:lnTo>
                  <a:lnTo>
                    <a:pt x="3811778" y="1140079"/>
                  </a:lnTo>
                  <a:lnTo>
                    <a:pt x="3840733" y="1084072"/>
                  </a:lnTo>
                  <a:lnTo>
                    <a:pt x="3851148" y="1019683"/>
                  </a:lnTo>
                  <a:lnTo>
                    <a:pt x="3851148" y="203962"/>
                  </a:lnTo>
                  <a:lnTo>
                    <a:pt x="3840733" y="139446"/>
                  </a:lnTo>
                  <a:lnTo>
                    <a:pt x="3811778" y="83438"/>
                  </a:lnTo>
                  <a:lnTo>
                    <a:pt x="3767708" y="39370"/>
                  </a:lnTo>
                  <a:lnTo>
                    <a:pt x="3711702" y="10413"/>
                  </a:lnTo>
                  <a:lnTo>
                    <a:pt x="3647186" y="0"/>
                  </a:lnTo>
                  <a:close/>
                </a:path>
              </a:pathLst>
            </a:custGeom>
            <a:solidFill>
              <a:srgbClr val="8A94F8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18960" y="3320795"/>
              <a:ext cx="1042416" cy="104393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110228" y="3195827"/>
              <a:ext cx="2808605" cy="1223645"/>
            </a:xfrm>
            <a:custGeom>
              <a:avLst/>
              <a:gdLst/>
              <a:ahLst/>
              <a:cxnLst/>
              <a:rect l="l" t="t" r="r" b="b"/>
              <a:pathLst>
                <a:path w="2808604" h="1223645">
                  <a:moveTo>
                    <a:pt x="2604643" y="0"/>
                  </a:moveTo>
                  <a:lnTo>
                    <a:pt x="203962" y="0"/>
                  </a:lnTo>
                  <a:lnTo>
                    <a:pt x="139446" y="10413"/>
                  </a:lnTo>
                  <a:lnTo>
                    <a:pt x="83438" y="39370"/>
                  </a:lnTo>
                  <a:lnTo>
                    <a:pt x="39370" y="83438"/>
                  </a:lnTo>
                  <a:lnTo>
                    <a:pt x="10413" y="139446"/>
                  </a:lnTo>
                  <a:lnTo>
                    <a:pt x="0" y="203962"/>
                  </a:lnTo>
                  <a:lnTo>
                    <a:pt x="0" y="1019683"/>
                  </a:lnTo>
                  <a:lnTo>
                    <a:pt x="10413" y="1084072"/>
                  </a:lnTo>
                  <a:lnTo>
                    <a:pt x="39370" y="1140079"/>
                  </a:lnTo>
                  <a:lnTo>
                    <a:pt x="83438" y="1184275"/>
                  </a:lnTo>
                  <a:lnTo>
                    <a:pt x="139446" y="1213231"/>
                  </a:lnTo>
                  <a:lnTo>
                    <a:pt x="203962" y="1223645"/>
                  </a:lnTo>
                  <a:lnTo>
                    <a:pt x="2604643" y="1223645"/>
                  </a:lnTo>
                  <a:lnTo>
                    <a:pt x="2669158" y="1213231"/>
                  </a:lnTo>
                  <a:lnTo>
                    <a:pt x="2725039" y="1184275"/>
                  </a:lnTo>
                  <a:lnTo>
                    <a:pt x="2769235" y="1140079"/>
                  </a:lnTo>
                  <a:lnTo>
                    <a:pt x="2798191" y="1084072"/>
                  </a:lnTo>
                  <a:lnTo>
                    <a:pt x="2808604" y="1019683"/>
                  </a:lnTo>
                  <a:lnTo>
                    <a:pt x="2808604" y="203962"/>
                  </a:lnTo>
                  <a:lnTo>
                    <a:pt x="2798191" y="139446"/>
                  </a:lnTo>
                  <a:lnTo>
                    <a:pt x="2769235" y="83438"/>
                  </a:lnTo>
                  <a:lnTo>
                    <a:pt x="2725039" y="39370"/>
                  </a:lnTo>
                  <a:lnTo>
                    <a:pt x="2669158" y="10413"/>
                  </a:lnTo>
                  <a:lnTo>
                    <a:pt x="2604643" y="0"/>
                  </a:lnTo>
                  <a:close/>
                </a:path>
              </a:pathLst>
            </a:custGeom>
            <a:solidFill>
              <a:srgbClr val="8A94F8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540377" y="3419347"/>
            <a:ext cx="1951989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979" marR="203835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Работа</a:t>
            </a:r>
            <a:r>
              <a:rPr sz="1600" spc="-7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в</a:t>
            </a:r>
            <a:r>
              <a:rPr sz="1600" spc="-5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2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рамках </a:t>
            </a:r>
            <a:r>
              <a:rPr sz="1600" spc="-2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РДДМ</a:t>
            </a:r>
            <a:endParaRPr sz="1600">
              <a:latin typeface="Microsoft YaHei UI Light"/>
              <a:cs typeface="Microsoft YaHei UI Light"/>
            </a:endParaRPr>
          </a:p>
          <a:p>
            <a:pPr algn="ctr">
              <a:lnSpc>
                <a:spcPct val="100000"/>
              </a:lnSpc>
            </a:pPr>
            <a:r>
              <a:rPr sz="1600" spc="-2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«Движения</a:t>
            </a:r>
            <a:r>
              <a:rPr sz="1600" spc="-5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Первых»</a:t>
            </a:r>
            <a:endParaRPr sz="1600">
              <a:latin typeface="Microsoft YaHei UI Light"/>
              <a:cs typeface="Microsoft YaHei UI Ligh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138159" y="3230879"/>
            <a:ext cx="3889375" cy="1223645"/>
            <a:chOff x="8138159" y="3230879"/>
            <a:chExt cx="3889375" cy="1223645"/>
          </a:xfrm>
        </p:grpSpPr>
        <p:sp>
          <p:nvSpPr>
            <p:cNvPr id="19" name="object 19"/>
            <p:cNvSpPr/>
            <p:nvPr/>
          </p:nvSpPr>
          <p:spPr>
            <a:xfrm>
              <a:off x="8138159" y="3230879"/>
              <a:ext cx="3889375" cy="1223645"/>
            </a:xfrm>
            <a:custGeom>
              <a:avLst/>
              <a:gdLst/>
              <a:ahLst/>
              <a:cxnLst/>
              <a:rect l="l" t="t" r="r" b="b"/>
              <a:pathLst>
                <a:path w="3889375" h="1223645">
                  <a:moveTo>
                    <a:pt x="3685032" y="0"/>
                  </a:moveTo>
                  <a:lnTo>
                    <a:pt x="203835" y="0"/>
                  </a:lnTo>
                  <a:lnTo>
                    <a:pt x="139446" y="10414"/>
                  </a:lnTo>
                  <a:lnTo>
                    <a:pt x="83439" y="39370"/>
                  </a:lnTo>
                  <a:lnTo>
                    <a:pt x="39370" y="83439"/>
                  </a:lnTo>
                  <a:lnTo>
                    <a:pt x="10414" y="139446"/>
                  </a:lnTo>
                  <a:lnTo>
                    <a:pt x="0" y="203962"/>
                  </a:lnTo>
                  <a:lnTo>
                    <a:pt x="0" y="1019683"/>
                  </a:lnTo>
                  <a:lnTo>
                    <a:pt x="10414" y="1084072"/>
                  </a:lnTo>
                  <a:lnTo>
                    <a:pt x="39370" y="1140079"/>
                  </a:lnTo>
                  <a:lnTo>
                    <a:pt x="83439" y="1184275"/>
                  </a:lnTo>
                  <a:lnTo>
                    <a:pt x="139446" y="1213231"/>
                  </a:lnTo>
                  <a:lnTo>
                    <a:pt x="203835" y="1223645"/>
                  </a:lnTo>
                  <a:lnTo>
                    <a:pt x="3685032" y="1223645"/>
                  </a:lnTo>
                  <a:lnTo>
                    <a:pt x="3749548" y="1213231"/>
                  </a:lnTo>
                  <a:lnTo>
                    <a:pt x="3805428" y="1184275"/>
                  </a:lnTo>
                  <a:lnTo>
                    <a:pt x="3849624" y="1140079"/>
                  </a:lnTo>
                  <a:lnTo>
                    <a:pt x="3878453" y="1084072"/>
                  </a:lnTo>
                  <a:lnTo>
                    <a:pt x="3888867" y="1019683"/>
                  </a:lnTo>
                  <a:lnTo>
                    <a:pt x="3888867" y="203962"/>
                  </a:lnTo>
                  <a:lnTo>
                    <a:pt x="3878453" y="139446"/>
                  </a:lnTo>
                  <a:lnTo>
                    <a:pt x="3849624" y="83439"/>
                  </a:lnTo>
                  <a:lnTo>
                    <a:pt x="3805428" y="39370"/>
                  </a:lnTo>
                  <a:lnTo>
                    <a:pt x="3749548" y="10414"/>
                  </a:lnTo>
                  <a:lnTo>
                    <a:pt x="3685032" y="0"/>
                  </a:lnTo>
                  <a:close/>
                </a:path>
              </a:pathLst>
            </a:custGeom>
            <a:solidFill>
              <a:srgbClr val="8A94F8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138159" y="3230879"/>
              <a:ext cx="2808605" cy="1223645"/>
            </a:xfrm>
            <a:custGeom>
              <a:avLst/>
              <a:gdLst/>
              <a:ahLst/>
              <a:cxnLst/>
              <a:rect l="l" t="t" r="r" b="b"/>
              <a:pathLst>
                <a:path w="2808604" h="1223645">
                  <a:moveTo>
                    <a:pt x="2604643" y="0"/>
                  </a:moveTo>
                  <a:lnTo>
                    <a:pt x="203962" y="0"/>
                  </a:lnTo>
                  <a:lnTo>
                    <a:pt x="139446" y="10414"/>
                  </a:lnTo>
                  <a:lnTo>
                    <a:pt x="83439" y="39370"/>
                  </a:lnTo>
                  <a:lnTo>
                    <a:pt x="39370" y="83439"/>
                  </a:lnTo>
                  <a:lnTo>
                    <a:pt x="10414" y="139446"/>
                  </a:lnTo>
                  <a:lnTo>
                    <a:pt x="0" y="203962"/>
                  </a:lnTo>
                  <a:lnTo>
                    <a:pt x="0" y="1019683"/>
                  </a:lnTo>
                  <a:lnTo>
                    <a:pt x="10414" y="1084072"/>
                  </a:lnTo>
                  <a:lnTo>
                    <a:pt x="39370" y="1140079"/>
                  </a:lnTo>
                  <a:lnTo>
                    <a:pt x="83439" y="1184275"/>
                  </a:lnTo>
                  <a:lnTo>
                    <a:pt x="139446" y="1213231"/>
                  </a:lnTo>
                  <a:lnTo>
                    <a:pt x="203962" y="1223645"/>
                  </a:lnTo>
                  <a:lnTo>
                    <a:pt x="2604643" y="1223645"/>
                  </a:lnTo>
                  <a:lnTo>
                    <a:pt x="2669159" y="1213231"/>
                  </a:lnTo>
                  <a:lnTo>
                    <a:pt x="2725039" y="1184275"/>
                  </a:lnTo>
                  <a:lnTo>
                    <a:pt x="2769235" y="1140079"/>
                  </a:lnTo>
                  <a:lnTo>
                    <a:pt x="2798191" y="1084072"/>
                  </a:lnTo>
                  <a:lnTo>
                    <a:pt x="2808605" y="1019683"/>
                  </a:lnTo>
                  <a:lnTo>
                    <a:pt x="2808605" y="203962"/>
                  </a:lnTo>
                  <a:lnTo>
                    <a:pt x="2798191" y="139446"/>
                  </a:lnTo>
                  <a:lnTo>
                    <a:pt x="2769235" y="83439"/>
                  </a:lnTo>
                  <a:lnTo>
                    <a:pt x="2725039" y="39370"/>
                  </a:lnTo>
                  <a:lnTo>
                    <a:pt x="2669159" y="10414"/>
                  </a:lnTo>
                  <a:lnTo>
                    <a:pt x="2604643" y="0"/>
                  </a:lnTo>
                  <a:close/>
                </a:path>
              </a:pathLst>
            </a:custGeom>
            <a:solidFill>
              <a:srgbClr val="8A94F8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627109" y="3575126"/>
            <a:ext cx="17976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16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Общешкольные</a:t>
            </a:r>
            <a:endParaRPr sz="1600">
              <a:latin typeface="Microsoft YaHei UI Light"/>
              <a:cs typeface="Microsoft YaHei UI Ligh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3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родительские</a:t>
            </a:r>
            <a:r>
              <a:rPr sz="1600" spc="-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2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чаты</a:t>
            </a:r>
            <a:endParaRPr sz="1600">
              <a:latin typeface="Microsoft YaHei UI Light"/>
              <a:cs typeface="Microsoft YaHei UI Light"/>
            </a:endParaRPr>
          </a:p>
        </p:txBody>
      </p:sp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83468" y="3320796"/>
            <a:ext cx="1043940" cy="1043939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1127760" y="4780788"/>
            <a:ext cx="4632960" cy="1457325"/>
            <a:chOff x="1127760" y="4780788"/>
            <a:chExt cx="4632960" cy="1457325"/>
          </a:xfrm>
        </p:grpSpPr>
        <p:sp>
          <p:nvSpPr>
            <p:cNvPr id="24" name="object 24"/>
            <p:cNvSpPr/>
            <p:nvPr/>
          </p:nvSpPr>
          <p:spPr>
            <a:xfrm>
              <a:off x="1127760" y="4780788"/>
              <a:ext cx="4632960" cy="1457325"/>
            </a:xfrm>
            <a:custGeom>
              <a:avLst/>
              <a:gdLst/>
              <a:ahLst/>
              <a:cxnLst/>
              <a:rect l="l" t="t" r="r" b="b"/>
              <a:pathLst>
                <a:path w="4632960" h="1457325">
                  <a:moveTo>
                    <a:pt x="4390136" y="0"/>
                  </a:moveTo>
                  <a:lnTo>
                    <a:pt x="242824" y="0"/>
                  </a:lnTo>
                  <a:lnTo>
                    <a:pt x="178308" y="8636"/>
                  </a:lnTo>
                  <a:lnTo>
                    <a:pt x="120268" y="33147"/>
                  </a:lnTo>
                  <a:lnTo>
                    <a:pt x="71120" y="71119"/>
                  </a:lnTo>
                  <a:lnTo>
                    <a:pt x="33146" y="120268"/>
                  </a:lnTo>
                  <a:lnTo>
                    <a:pt x="8674" y="178307"/>
                  </a:lnTo>
                  <a:lnTo>
                    <a:pt x="0" y="242824"/>
                  </a:lnTo>
                  <a:lnTo>
                    <a:pt x="0" y="1213980"/>
                  </a:lnTo>
                  <a:lnTo>
                    <a:pt x="8674" y="1278521"/>
                  </a:lnTo>
                  <a:lnTo>
                    <a:pt x="33146" y="1336522"/>
                  </a:lnTo>
                  <a:lnTo>
                    <a:pt x="71120" y="1385658"/>
                  </a:lnTo>
                  <a:lnTo>
                    <a:pt x="120268" y="1423631"/>
                  </a:lnTo>
                  <a:lnTo>
                    <a:pt x="178308" y="1448104"/>
                  </a:lnTo>
                  <a:lnTo>
                    <a:pt x="242824" y="1456778"/>
                  </a:lnTo>
                  <a:lnTo>
                    <a:pt x="4390136" y="1456778"/>
                  </a:lnTo>
                  <a:lnTo>
                    <a:pt x="4454652" y="1448104"/>
                  </a:lnTo>
                  <a:lnTo>
                    <a:pt x="4512691" y="1423631"/>
                  </a:lnTo>
                  <a:lnTo>
                    <a:pt x="4561840" y="1385658"/>
                  </a:lnTo>
                  <a:lnTo>
                    <a:pt x="4599813" y="1336522"/>
                  </a:lnTo>
                  <a:lnTo>
                    <a:pt x="4624324" y="1278521"/>
                  </a:lnTo>
                  <a:lnTo>
                    <a:pt x="4632960" y="1213980"/>
                  </a:lnTo>
                  <a:lnTo>
                    <a:pt x="4632960" y="242824"/>
                  </a:lnTo>
                  <a:lnTo>
                    <a:pt x="4624324" y="178307"/>
                  </a:lnTo>
                  <a:lnTo>
                    <a:pt x="4599813" y="120268"/>
                  </a:lnTo>
                  <a:lnTo>
                    <a:pt x="4561840" y="71119"/>
                  </a:lnTo>
                  <a:lnTo>
                    <a:pt x="4512691" y="33147"/>
                  </a:lnTo>
                  <a:lnTo>
                    <a:pt x="4454652" y="8636"/>
                  </a:lnTo>
                  <a:lnTo>
                    <a:pt x="4390136" y="0"/>
                  </a:lnTo>
                  <a:close/>
                </a:path>
              </a:pathLst>
            </a:custGeom>
            <a:solidFill>
              <a:srgbClr val="8A94F8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61872" y="4899660"/>
              <a:ext cx="3169920" cy="1222375"/>
            </a:xfrm>
            <a:custGeom>
              <a:avLst/>
              <a:gdLst/>
              <a:ahLst/>
              <a:cxnLst/>
              <a:rect l="l" t="t" r="r" b="b"/>
              <a:pathLst>
                <a:path w="3169920" h="1222375">
                  <a:moveTo>
                    <a:pt x="2966085" y="0"/>
                  </a:moveTo>
                  <a:lnTo>
                    <a:pt x="203834" y="0"/>
                  </a:lnTo>
                  <a:lnTo>
                    <a:pt x="139446" y="10413"/>
                  </a:lnTo>
                  <a:lnTo>
                    <a:pt x="83439" y="39242"/>
                  </a:lnTo>
                  <a:lnTo>
                    <a:pt x="39369" y="83438"/>
                  </a:lnTo>
                  <a:lnTo>
                    <a:pt x="10414" y="139319"/>
                  </a:lnTo>
                  <a:lnTo>
                    <a:pt x="0" y="203707"/>
                  </a:lnTo>
                  <a:lnTo>
                    <a:pt x="0" y="1018400"/>
                  </a:lnTo>
                  <a:lnTo>
                    <a:pt x="10414" y="1082776"/>
                  </a:lnTo>
                  <a:lnTo>
                    <a:pt x="39369" y="1138681"/>
                  </a:lnTo>
                  <a:lnTo>
                    <a:pt x="83439" y="1182776"/>
                  </a:lnTo>
                  <a:lnTo>
                    <a:pt x="139446" y="1211694"/>
                  </a:lnTo>
                  <a:lnTo>
                    <a:pt x="203834" y="1222082"/>
                  </a:lnTo>
                  <a:lnTo>
                    <a:pt x="2966085" y="1222082"/>
                  </a:lnTo>
                  <a:lnTo>
                    <a:pt x="3030474" y="1211694"/>
                  </a:lnTo>
                  <a:lnTo>
                    <a:pt x="3086480" y="1182776"/>
                  </a:lnTo>
                  <a:lnTo>
                    <a:pt x="3130550" y="1138681"/>
                  </a:lnTo>
                  <a:lnTo>
                    <a:pt x="3159505" y="1082776"/>
                  </a:lnTo>
                  <a:lnTo>
                    <a:pt x="3169919" y="1018400"/>
                  </a:lnTo>
                  <a:lnTo>
                    <a:pt x="3169919" y="203707"/>
                  </a:lnTo>
                  <a:lnTo>
                    <a:pt x="3159505" y="139319"/>
                  </a:lnTo>
                  <a:lnTo>
                    <a:pt x="3130550" y="83438"/>
                  </a:lnTo>
                  <a:lnTo>
                    <a:pt x="3086480" y="39242"/>
                  </a:lnTo>
                  <a:lnTo>
                    <a:pt x="3030474" y="10413"/>
                  </a:lnTo>
                  <a:lnTo>
                    <a:pt x="2966085" y="0"/>
                  </a:lnTo>
                  <a:close/>
                </a:path>
              </a:pathLst>
            </a:custGeom>
            <a:solidFill>
              <a:srgbClr val="8A94F8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478025" y="4878704"/>
            <a:ext cx="27374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Работа</a:t>
            </a:r>
            <a:r>
              <a:rPr sz="1600" spc="-10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в</a:t>
            </a:r>
            <a:r>
              <a:rPr sz="1600" spc="-7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рамках</a:t>
            </a:r>
            <a:r>
              <a:rPr sz="1600" spc="-7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реализации </a:t>
            </a:r>
            <a:r>
              <a:rPr sz="1600" spc="-2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программы</a:t>
            </a:r>
            <a:r>
              <a:rPr sz="1600" spc="-2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социальной</a:t>
            </a:r>
            <a:endParaRPr sz="1600">
              <a:latin typeface="Microsoft YaHei UI Light"/>
              <a:cs typeface="Microsoft YaHei UI Light"/>
            </a:endParaRPr>
          </a:p>
          <a:p>
            <a:pPr marL="12065" algn="ctr">
              <a:lnSpc>
                <a:spcPct val="100000"/>
              </a:lnSpc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активности</a:t>
            </a:r>
            <a:r>
              <a:rPr sz="1600" spc="-5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учащихся</a:t>
            </a:r>
            <a:endParaRPr sz="1600">
              <a:latin typeface="Microsoft YaHei UI Light"/>
              <a:cs typeface="Microsoft YaHei UI Light"/>
            </a:endParaRPr>
          </a:p>
          <a:p>
            <a:pPr marL="11430" algn="ctr">
              <a:lnSpc>
                <a:spcPct val="100000"/>
              </a:lnSpc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младших</a:t>
            </a:r>
            <a:r>
              <a:rPr sz="1600" spc="-8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школьников</a:t>
            </a:r>
            <a:endParaRPr sz="1600">
              <a:latin typeface="Microsoft YaHei UI Light"/>
              <a:cs typeface="Microsoft YaHei UI Light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«Орлята</a:t>
            </a:r>
            <a:r>
              <a:rPr sz="1600" spc="-114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России»</a:t>
            </a:r>
            <a:endParaRPr sz="1600">
              <a:latin typeface="Microsoft YaHei UI Light"/>
              <a:cs typeface="Microsoft YaHei UI Light"/>
            </a:endParaRPr>
          </a:p>
        </p:txBody>
      </p:sp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28388" y="4988052"/>
            <a:ext cx="1045463" cy="1045464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6417564" y="4780788"/>
            <a:ext cx="4632960" cy="1457325"/>
            <a:chOff x="6417564" y="4780788"/>
            <a:chExt cx="4632960" cy="1457325"/>
          </a:xfrm>
        </p:grpSpPr>
        <p:sp>
          <p:nvSpPr>
            <p:cNvPr id="29" name="object 29"/>
            <p:cNvSpPr/>
            <p:nvPr/>
          </p:nvSpPr>
          <p:spPr>
            <a:xfrm>
              <a:off x="6417564" y="4780788"/>
              <a:ext cx="4632960" cy="1457325"/>
            </a:xfrm>
            <a:custGeom>
              <a:avLst/>
              <a:gdLst/>
              <a:ahLst/>
              <a:cxnLst/>
              <a:rect l="l" t="t" r="r" b="b"/>
              <a:pathLst>
                <a:path w="4632959" h="1457325">
                  <a:moveTo>
                    <a:pt x="4390136" y="0"/>
                  </a:moveTo>
                  <a:lnTo>
                    <a:pt x="242824" y="0"/>
                  </a:lnTo>
                  <a:lnTo>
                    <a:pt x="178308" y="8636"/>
                  </a:lnTo>
                  <a:lnTo>
                    <a:pt x="120268" y="33147"/>
                  </a:lnTo>
                  <a:lnTo>
                    <a:pt x="71120" y="71119"/>
                  </a:lnTo>
                  <a:lnTo>
                    <a:pt x="33147" y="120268"/>
                  </a:lnTo>
                  <a:lnTo>
                    <a:pt x="8636" y="178307"/>
                  </a:lnTo>
                  <a:lnTo>
                    <a:pt x="0" y="242824"/>
                  </a:lnTo>
                  <a:lnTo>
                    <a:pt x="0" y="1213980"/>
                  </a:lnTo>
                  <a:lnTo>
                    <a:pt x="8636" y="1278521"/>
                  </a:lnTo>
                  <a:lnTo>
                    <a:pt x="33147" y="1336522"/>
                  </a:lnTo>
                  <a:lnTo>
                    <a:pt x="71120" y="1385658"/>
                  </a:lnTo>
                  <a:lnTo>
                    <a:pt x="120268" y="1423631"/>
                  </a:lnTo>
                  <a:lnTo>
                    <a:pt x="178308" y="1448104"/>
                  </a:lnTo>
                  <a:lnTo>
                    <a:pt x="242824" y="1456778"/>
                  </a:lnTo>
                  <a:lnTo>
                    <a:pt x="4390136" y="1456778"/>
                  </a:lnTo>
                  <a:lnTo>
                    <a:pt x="4454652" y="1448104"/>
                  </a:lnTo>
                  <a:lnTo>
                    <a:pt x="4512691" y="1423631"/>
                  </a:lnTo>
                  <a:lnTo>
                    <a:pt x="4561840" y="1385658"/>
                  </a:lnTo>
                  <a:lnTo>
                    <a:pt x="4599813" y="1336522"/>
                  </a:lnTo>
                  <a:lnTo>
                    <a:pt x="4624324" y="1278521"/>
                  </a:lnTo>
                  <a:lnTo>
                    <a:pt x="4632960" y="1213980"/>
                  </a:lnTo>
                  <a:lnTo>
                    <a:pt x="4632960" y="242824"/>
                  </a:lnTo>
                  <a:lnTo>
                    <a:pt x="4624324" y="178307"/>
                  </a:lnTo>
                  <a:lnTo>
                    <a:pt x="4599813" y="120268"/>
                  </a:lnTo>
                  <a:lnTo>
                    <a:pt x="4561840" y="71119"/>
                  </a:lnTo>
                  <a:lnTo>
                    <a:pt x="4512691" y="33147"/>
                  </a:lnTo>
                  <a:lnTo>
                    <a:pt x="4454652" y="8636"/>
                  </a:lnTo>
                  <a:lnTo>
                    <a:pt x="4390136" y="0"/>
                  </a:lnTo>
                  <a:close/>
                </a:path>
              </a:pathLst>
            </a:custGeom>
            <a:solidFill>
              <a:srgbClr val="8A94F8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53200" y="4899660"/>
              <a:ext cx="3168015" cy="1222375"/>
            </a:xfrm>
            <a:custGeom>
              <a:avLst/>
              <a:gdLst/>
              <a:ahLst/>
              <a:cxnLst/>
              <a:rect l="l" t="t" r="r" b="b"/>
              <a:pathLst>
                <a:path w="3168015" h="1222375">
                  <a:moveTo>
                    <a:pt x="2964179" y="0"/>
                  </a:moveTo>
                  <a:lnTo>
                    <a:pt x="203834" y="0"/>
                  </a:lnTo>
                  <a:lnTo>
                    <a:pt x="139446" y="10413"/>
                  </a:lnTo>
                  <a:lnTo>
                    <a:pt x="83439" y="39242"/>
                  </a:lnTo>
                  <a:lnTo>
                    <a:pt x="39370" y="83438"/>
                  </a:lnTo>
                  <a:lnTo>
                    <a:pt x="10414" y="139319"/>
                  </a:lnTo>
                  <a:lnTo>
                    <a:pt x="0" y="203707"/>
                  </a:lnTo>
                  <a:lnTo>
                    <a:pt x="0" y="1018400"/>
                  </a:lnTo>
                  <a:lnTo>
                    <a:pt x="10414" y="1082776"/>
                  </a:lnTo>
                  <a:lnTo>
                    <a:pt x="39370" y="1138681"/>
                  </a:lnTo>
                  <a:lnTo>
                    <a:pt x="83439" y="1182776"/>
                  </a:lnTo>
                  <a:lnTo>
                    <a:pt x="139446" y="1211694"/>
                  </a:lnTo>
                  <a:lnTo>
                    <a:pt x="203834" y="1222082"/>
                  </a:lnTo>
                  <a:lnTo>
                    <a:pt x="2964179" y="1222082"/>
                  </a:lnTo>
                  <a:lnTo>
                    <a:pt x="3028569" y="1211694"/>
                  </a:lnTo>
                  <a:lnTo>
                    <a:pt x="3084576" y="1182776"/>
                  </a:lnTo>
                  <a:lnTo>
                    <a:pt x="3128772" y="1138681"/>
                  </a:lnTo>
                  <a:lnTo>
                    <a:pt x="3157601" y="1082776"/>
                  </a:lnTo>
                  <a:lnTo>
                    <a:pt x="3168015" y="1018400"/>
                  </a:lnTo>
                  <a:lnTo>
                    <a:pt x="3168015" y="203707"/>
                  </a:lnTo>
                  <a:lnTo>
                    <a:pt x="3157601" y="139319"/>
                  </a:lnTo>
                  <a:lnTo>
                    <a:pt x="3128772" y="83438"/>
                  </a:lnTo>
                  <a:lnTo>
                    <a:pt x="3084576" y="39242"/>
                  </a:lnTo>
                  <a:lnTo>
                    <a:pt x="3028569" y="10413"/>
                  </a:lnTo>
                  <a:lnTo>
                    <a:pt x="2964179" y="0"/>
                  </a:lnTo>
                  <a:close/>
                </a:path>
              </a:pathLst>
            </a:custGeom>
            <a:solidFill>
              <a:srgbClr val="8A94F8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772402" y="5000371"/>
            <a:ext cx="2734310" cy="1000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Работа</a:t>
            </a:r>
            <a:r>
              <a:rPr sz="1600" spc="-9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в</a:t>
            </a:r>
            <a:r>
              <a:rPr sz="1600" spc="-5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рамках</a:t>
            </a:r>
            <a:r>
              <a:rPr sz="1600" spc="-6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реализации программы</a:t>
            </a:r>
            <a:r>
              <a:rPr sz="1600" spc="-9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социальной</a:t>
            </a:r>
            <a:endParaRPr sz="1600">
              <a:latin typeface="Microsoft YaHei UI Light"/>
              <a:cs typeface="Microsoft YaHei UI Light"/>
            </a:endParaRPr>
          </a:p>
          <a:p>
            <a:pPr marL="8255" algn="ctr">
              <a:lnSpc>
                <a:spcPct val="100000"/>
              </a:lnSpc>
            </a:pP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активности</a:t>
            </a:r>
            <a:r>
              <a:rPr sz="1600" spc="-4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дошкольников</a:t>
            </a:r>
            <a:endParaRPr sz="1600">
              <a:latin typeface="Microsoft YaHei UI Light"/>
              <a:cs typeface="Microsoft YaHei UI Light"/>
            </a:endParaRPr>
          </a:p>
          <a:p>
            <a:pPr marL="635" algn="ctr">
              <a:lnSpc>
                <a:spcPct val="100000"/>
              </a:lnSpc>
            </a:pP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«Орлята</a:t>
            </a:r>
            <a:r>
              <a:rPr sz="1600" spc="-8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-</a:t>
            </a:r>
            <a:r>
              <a:rPr sz="1600" spc="-35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 </a:t>
            </a:r>
            <a:r>
              <a:rPr sz="1600" spc="-10" dirty="0">
                <a:solidFill>
                  <a:srgbClr val="333D50"/>
                </a:solidFill>
                <a:latin typeface="Microsoft YaHei UI Light"/>
                <a:cs typeface="Microsoft YaHei UI Light"/>
              </a:rPr>
              <a:t>дошколята»</a:t>
            </a:r>
            <a:endParaRPr sz="1600">
              <a:latin typeface="Microsoft YaHei UI Light"/>
              <a:cs typeface="Microsoft YaHei UI Light"/>
            </a:endParaRPr>
          </a:p>
        </p:txBody>
      </p:sp>
      <p:pic>
        <p:nvPicPr>
          <p:cNvPr id="32" name="object 32" descr="C:\Users\Наталья\Downloads\37793fe99741393aa7da7c4cb59ccf39.pn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77043" y="4988052"/>
            <a:ext cx="1045463" cy="1045464"/>
          </a:xfrm>
          <a:prstGeom prst="rect">
            <a:avLst/>
          </a:prstGeom>
        </p:spPr>
      </p:pic>
      <p:sp>
        <p:nvSpPr>
          <p:cNvPr id="34" name="Прямоугольник с двумя скругленными противолежащими углами 33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96915" y="0"/>
            <a:ext cx="1025652" cy="1051560"/>
          </a:xfrm>
          <a:prstGeom prst="rect">
            <a:avLst/>
          </a:prstGeom>
        </p:spPr>
      </p:pic>
      <p:pic>
        <p:nvPicPr>
          <p:cNvPr id="35" name="флаг слева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1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696893" y="-169903"/>
            <a:ext cx="2695314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"/>
          <p:cNvSpPr/>
          <p:nvPr/>
        </p:nvSpPr>
        <p:spPr bwMode="auto">
          <a:xfrm>
            <a:off x="1208520" y="262670"/>
            <a:ext cx="7680433" cy="1156927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ДОКУМЕНТАЦИЯ ОО, </a:t>
            </a:r>
          </a:p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РЕГЛАМЕНТИРУЮЩАЯ ВОСПИТАТЕЛЬНУЮ РАБОТУ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7975" y="1911950"/>
            <a:ext cx="9080574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309"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Примерное  положение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штабе воспитательной работы,</a:t>
            </a:r>
          </a:p>
          <a:p>
            <a:pPr marL="285750" indent="-285750" defTabSz="914309">
              <a:lnSpc>
                <a:spcPct val="150000"/>
              </a:lnSpc>
              <a:buFontTx/>
              <a:buChar char="-"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Примерное положение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 совете профилактики правонарушений несовершеннолетних в ОО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,</a:t>
            </a:r>
          </a:p>
          <a:p>
            <a:pPr marL="285750" indent="-285750" algn="just" defTabSz="914309">
              <a:buFontTx/>
              <a:buChar char="-"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285750" indent="-285750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Примерное положение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 постановке на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внутришкольный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учёт и снятии с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внутришкольного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учёта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,</a:t>
            </a:r>
          </a:p>
          <a:p>
            <a:pPr defTabSz="914309"/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Примерное положение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 деятельности служб школьной медиации (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примерения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) в ОО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,</a:t>
            </a:r>
          </a:p>
          <a:p>
            <a:pPr defTabSz="914309">
              <a:lnSpc>
                <a:spcPct val="150000"/>
              </a:lnSpc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Р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екомендации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по организации индивидуальной профилактической работы в отношении несовершеннолетних и семей, состоящих на различных видах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профилактического учёта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6" t="10872" r="59839" b="9504"/>
          <a:stretch/>
        </p:blipFill>
        <p:spPr bwMode="auto">
          <a:xfrm>
            <a:off x="9839294" y="1539811"/>
            <a:ext cx="2410512" cy="331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2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696893" y="-169903"/>
            <a:ext cx="2695314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"/>
          <p:cNvSpPr/>
          <p:nvPr/>
        </p:nvSpPr>
        <p:spPr bwMode="auto">
          <a:xfrm>
            <a:off x="1291648" y="274545"/>
            <a:ext cx="7680433" cy="1156927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НОРМАТИВНАЯ ДОКУМЕНТАЦИЯ</a:t>
            </a:r>
          </a:p>
          <a:p>
            <a:pPr algn="ctr" defTabSz="914309">
              <a:defRPr/>
            </a:pPr>
            <a:r>
              <a:rPr lang="ru-RU" dirty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ШТАБА ВОСПИТАТЕЛЬНОЙ РАБОТЫ</a:t>
            </a:r>
          </a:p>
        </p:txBody>
      </p:sp>
      <p:sp>
        <p:nvSpPr>
          <p:cNvPr id="10" name="AutoShape 2" descr="ПРИКАЗ №585 от 26.08.2024 &quot;Об установлении платы на медицинские услуги  (работы)&quot; » КГБУЗ &quot;Норильская межрайонная поликлиника №1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3995" y="1933216"/>
            <a:ext cx="908057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1. Положение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 ШВР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 .</a:t>
            </a:r>
          </a:p>
          <a:p>
            <a:pPr indent="361950" algn="just"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2. Приказ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«О продлении деятельности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ШВР МАОУ СОШ № ___ в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20__-20__ учебном году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algn="just"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Приложения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 приказу:</a:t>
            </a:r>
          </a:p>
          <a:p>
            <a:pPr indent="361950" algn="just" defTabSz="914309">
              <a:lnSpc>
                <a:spcPct val="150000"/>
              </a:lnSpc>
            </a:pP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приложение 1 – «Состав ШВР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  в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20 /20 учебном году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»,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>
              <a:lnSpc>
                <a:spcPct val="150000"/>
              </a:lnSpc>
            </a:pP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приложение 2 – «График заседаний ШВР 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 в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20 /20 учебном году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indent="361950" algn="just"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3. Анализ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деятельности ШВР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МАОУ СОШ № ___ за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предыдущий год функционирования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ШВР.</a:t>
            </a:r>
          </a:p>
          <a:p>
            <a:pPr indent="361950" algn="just"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4. Протоколы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заседаний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ШВР.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6" t="10872" r="59839" b="9504"/>
          <a:stretch/>
        </p:blipFill>
        <p:spPr bwMode="auto">
          <a:xfrm>
            <a:off x="9839294" y="1539811"/>
            <a:ext cx="2410512" cy="331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696893" y="-169903"/>
            <a:ext cx="2695314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"/>
          <p:cNvSpPr/>
          <p:nvPr/>
        </p:nvSpPr>
        <p:spPr bwMode="auto">
          <a:xfrm>
            <a:off x="1552905" y="262670"/>
            <a:ext cx="7680433" cy="1156927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НОРМАТИВНАЯ ДОКУМЕНТАЦИЯ СОВЕТА </a:t>
            </a: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ПРОФИЛАКТИКИ ПРАВОНАРУШЕНИЙ  НЕСОВЕРШЕННОЛЕТНИХ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ПРИКАЗ №585 от 26.08.2024 &quot;Об установлении платы на медицинские услуги  (работы)&quot; » КГБУЗ &quot;Норильская межрайонная поликлиника №1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094" y="1747298"/>
            <a:ext cx="932604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1. Положение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 Совете профилактики правонарушений несовершеннолетних в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___.</a:t>
            </a:r>
          </a:p>
          <a:p>
            <a:pPr indent="361950" algn="just" defTabSz="914309">
              <a:buFontTx/>
              <a:buAutoNum type="arabicPeriod"/>
            </a:pPr>
            <a:endParaRPr lang="ru-RU" sz="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2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. Приказ «О продолжение деятельности Совета профилактики правонарушений несовершеннолетних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в МАОУ СОШ № ___ в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20 /20 учебном году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indent="361950" algn="just" defTabSz="914309"/>
            <a:endParaRPr lang="ru-RU" sz="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3. Приложения к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приказу: 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1. «Состав Совета профилактики правонарушений несовершеннолетних 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 20 /20 учебном году»; </a:t>
            </a:r>
            <a:endParaRPr lang="ru-RU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>
              <a:buFontTx/>
              <a:buChar char="-"/>
            </a:pPr>
            <a:endParaRPr lang="ru-RU" sz="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2. «График заседаний Совета профилактики правонарушений несовершеннолетних 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 20 /20 учебном году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indent="361950" algn="just" defTabSz="914309">
              <a:buFontTx/>
              <a:buChar char="-"/>
            </a:pPr>
            <a:endParaRPr lang="ru-RU" sz="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4. Анализ деятельности Совета профилактики правонарушений несовершеннолетних 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за предыдущий год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indent="361950" algn="just" defTabSz="914309"/>
            <a:endParaRPr lang="ru-RU" sz="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5. Протоколы заседаний Совета профилактики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несовершеннолетних.</a:t>
            </a:r>
          </a:p>
          <a:p>
            <a:pPr indent="361950" algn="just" defTabSz="914309"/>
            <a:endParaRPr lang="ru-RU" sz="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6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. Положение о постановке и снятии с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внутришкольного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учёта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indent="361950" algn="just" defTabSz="914309"/>
            <a:endParaRPr lang="ru-RU" sz="8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7. Личные дела несовершеннолетних, и (или) семей, состоящих на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учёте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6" t="10872" r="59839" b="9504"/>
          <a:stretch/>
        </p:blipFill>
        <p:spPr bwMode="auto">
          <a:xfrm>
            <a:off x="9839294" y="1539811"/>
            <a:ext cx="2410512" cy="331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5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696893" y="-169903"/>
            <a:ext cx="2695314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"/>
          <p:cNvSpPr/>
          <p:nvPr/>
        </p:nvSpPr>
        <p:spPr bwMode="auto">
          <a:xfrm>
            <a:off x="1362898" y="262670"/>
            <a:ext cx="7680433" cy="1156927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ДОКУМЕНТЫ </a:t>
            </a:r>
            <a:endParaRPr lang="ru-RU" dirty="0" smtClean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СЛУЖБЫ </a:t>
            </a:r>
            <a:r>
              <a:rPr lang="ru-RU" dirty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ШКОЛЬНОЙ МЕДИАЦИИ (ПРИМИРЕНИЯ</a:t>
            </a:r>
            <a:r>
              <a:rPr lang="ru-RU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ПРИКАЗ №585 от 26.08.2024 &quot;Об установлении платы на медицинские услуги  (работы)&quot; » КГБУЗ &quot;Норильская межрайонная поликлиника №1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094" y="2098173"/>
            <a:ext cx="93260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1. Приказ о создании службы школьной медиации (примирения) (СШМ) или Приказ «О продолжение деятельности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СШМ МАОУ СОШ № ___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 20 /20 учебном году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indent="361950" algn="just" defTabSz="914309"/>
            <a:endParaRPr lang="ru-RU" sz="11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2. Приложения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 приказу:</a:t>
            </a: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1 «Положение о СШМ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___». </a:t>
            </a: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2 «Состав СШМ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 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 20 /20 учебном году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3 – «План работы СШМ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 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 20 /20 учебном году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marL="285750" indent="-285750" algn="just" defTabSz="914309">
              <a:buFontTx/>
              <a:buChar char="-"/>
            </a:pPr>
            <a:endParaRPr lang="ru-RU" sz="11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3.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Журнал учёта обращений в службу школьной медиации (примирения) в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___.</a:t>
            </a:r>
          </a:p>
          <a:p>
            <a:pPr indent="361950" algn="just" defTabSz="914309"/>
            <a:endParaRPr lang="ru-RU" sz="11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4.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Статистический анализ деятельности СШМ за предыдущий год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6" t="10872" r="59839" b="9504"/>
          <a:stretch/>
        </p:blipFill>
        <p:spPr bwMode="auto">
          <a:xfrm>
            <a:off x="9839294" y="1539811"/>
            <a:ext cx="2410512" cy="331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3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 bwMode="auto">
          <a:xfrm>
            <a:off x="9294129" y="-192244"/>
            <a:ext cx="3088349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 extrusionOk="0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 bwMode="auto">
            <a:xfrm>
              <a:off x="0" y="-47625"/>
              <a:ext cx="1220089" cy="289608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628" y="2221319"/>
            <a:ext cx="2835350" cy="1351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12651" y="1100562"/>
            <a:ext cx="879312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1. Наличие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общешкольного плана работы по профилактике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табакокурения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, алкоголизма 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наркомании. Фактическая реализация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мероприятий плана, наличие подтверждающих документов (ссылки проведенного мероприятия в сети Интернет, фото мероприятий).</a:t>
            </a:r>
          </a:p>
          <a:p>
            <a:pPr algn="just" defTabSz="914309"/>
            <a:endParaRPr lang="ru-RU" sz="11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2.Наличие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плана совместной деятельности общеобразовательной организации и ГБУЗ «Наркологический диспансер» МЗ КК по профилактике наркомании, алкоголизма и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табакокурения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(дата согласования, печать, отметка о выполнении мероприятий, соответствие даты проведения мероприятия в плане с отметкой в межведомственном журнале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just" defTabSz="914309"/>
            <a:endParaRPr lang="ru-RU" sz="11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3. Наличие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плана совместной деятельности общеобразовательной организации и ПДН по профилактике наркомании, алкоголизма и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табакокурения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(дата согласования, печать, отметка о выполнении мероприятий, соответствие даты проведения мероприятия в плане с отметкой в межведомственном журнале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</a:p>
          <a:p>
            <a:pPr algn="just" defTabSz="914309"/>
            <a:endParaRPr lang="ru-RU" sz="11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4. Журнал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межведомственного взаимодействия в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ОО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с приложенными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справками.</a:t>
            </a:r>
          </a:p>
          <a:p>
            <a:pPr algn="just" defTabSz="914309"/>
            <a:endParaRPr lang="ru-RU" sz="11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5. Наличие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кабинета профилактики наркомании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(табличка, график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работы, наличие стендов,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методических 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материалов, подтверждение работы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9" name="Прямоугольник 2"/>
          <p:cNvSpPr/>
          <p:nvPr/>
        </p:nvSpPr>
        <p:spPr bwMode="auto">
          <a:xfrm>
            <a:off x="1552904" y="215168"/>
            <a:ext cx="7680433" cy="662363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АНТИНАРКО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 bwMode="auto">
          <a:xfrm>
            <a:off x="9294129" y="-192244"/>
            <a:ext cx="3088349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 extrusionOk="0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 bwMode="auto">
            <a:xfrm>
              <a:off x="0" y="-47625"/>
              <a:ext cx="1220089" cy="289608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411" y="1751677"/>
            <a:ext cx="3096067" cy="176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9811" y="6007970"/>
            <a:ext cx="84490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309"/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Методические рекомендации </a:t>
            </a:r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 </a:t>
            </a:r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организации работы педагогических работников, осуществляющих классное руководство </a:t>
            </a:r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</a:t>
            </a:r>
            <a:r>
              <a:rPr lang="ru-RU" sz="1400" b="1" dirty="0">
                <a:solidFill>
                  <a:srgbClr val="002060"/>
                </a:solidFill>
                <a:latin typeface="Georgia" panose="02040502050405020303" pitchFamily="18" charset="0"/>
              </a:rPr>
              <a:t>общеобразовательных </a:t>
            </a:r>
            <a:r>
              <a:rPr lang="ru-RU" sz="1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организациях (2020г.)</a:t>
            </a:r>
            <a:endParaRPr lang="ru-RU" sz="14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098" y="1751677"/>
            <a:ext cx="8754681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Методическое объединение классных руководителей:</a:t>
            </a:r>
          </a:p>
          <a:p>
            <a:pPr marL="342900" indent="-342900" defTabSz="914309">
              <a:lnSpc>
                <a:spcPct val="150000"/>
              </a:lnSpc>
              <a:buFontTx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Приказ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 деятельности МО классных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руководителей МАОУ СОШ № __ </a:t>
            </a:r>
          </a:p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 20  /20 учебный год.</a:t>
            </a:r>
          </a:p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Приложения:</a:t>
            </a:r>
          </a:p>
          <a:p>
            <a:pPr marL="285750" indent="-285750" defTabSz="914309"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Положение о МО классных руководителей.</a:t>
            </a:r>
          </a:p>
          <a:p>
            <a:pPr marL="285750" indent="-285750" defTabSz="914309"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Состав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МО: председатель,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заместитель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председателя,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члены.</a:t>
            </a:r>
          </a:p>
          <a:p>
            <a:pPr marL="285750" indent="-285750" defTabSz="914309"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План работы МО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классных руководителей.</a:t>
            </a:r>
          </a:p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2. Анализ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по итогам учебного года. </a:t>
            </a:r>
          </a:p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3. Протоколы.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Прямоугольник 2"/>
          <p:cNvSpPr/>
          <p:nvPr/>
        </p:nvSpPr>
        <p:spPr bwMode="auto">
          <a:xfrm>
            <a:off x="1522314" y="273132"/>
            <a:ext cx="7680433" cy="1254518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МЕТОДИЧЕСКОЕ ОБЪЕДИНЕНИЕ</a:t>
            </a:r>
          </a:p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КЛАССНЫХ  РУКОВОДИТЕЛЕЙ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 bwMode="auto">
          <a:xfrm>
            <a:off x="9294129" y="-192244"/>
            <a:ext cx="3088349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 extrusionOk="0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 bwMode="auto">
            <a:xfrm>
              <a:off x="0" y="-47625"/>
              <a:ext cx="1220089" cy="289608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411" y="1751677"/>
            <a:ext cx="3096067" cy="176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2"/>
          <p:cNvSpPr/>
          <p:nvPr/>
        </p:nvSpPr>
        <p:spPr bwMode="auto">
          <a:xfrm>
            <a:off x="1534190" y="261519"/>
            <a:ext cx="7680433" cy="648463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 ПОМОЩЬ КЛАССНОМУ  РУКОВОДИТЕЛЮ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3915" y="1140260"/>
            <a:ext cx="884628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Документация классного руководителя:</a:t>
            </a: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Данные об учащихся, список с контактными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данными.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Занятость во внеурочной деятельности,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учёт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успеваемости 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достижений.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	</a:t>
            </a: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Календарный план воспитательной работы (один раз в год – на основе общешкольного Календарного плана воспитательной работы).</a:t>
            </a: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Работа с родителями (список членов родительского совета класса), календарно-тематическое планирование собраний совета класса, протоколы и листы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учёта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посещаемости родителями собраний.</a:t>
            </a: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Ученическое самоуправление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класса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, сведения о работе ШУС класса (актив класса и распределение поручений между детьми).</a:t>
            </a: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Социальный паспорт класса (один раз в год – актуализация сведений о социальном статусе семьи и ребенка в начале учебного года).</a:t>
            </a: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Личные дела обучающихся (один раз в год – актуализация сведений (проставление отметок по итогам года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Техника безопасности (инструкции, журнал регистрации инструктажа по ТБ и ПДД).</a:t>
            </a:r>
          </a:p>
          <a:p>
            <a:pPr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Анализ воспитательной работы в классе (один раз в год – по итогам учебного года).</a:t>
            </a:r>
          </a:p>
        </p:txBody>
      </p:sp>
      <p:pic>
        <p:nvPicPr>
          <p:cNvPr id="9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0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 bwMode="auto">
          <a:xfrm>
            <a:off x="9294129" y="-192244"/>
            <a:ext cx="3088349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 bwMode="auto"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 extrusionOk="0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 bwMode="auto">
            <a:xfrm>
              <a:off x="0" y="-47625"/>
              <a:ext cx="1220089" cy="289608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tretch/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" name="Прямоугольник 2"/>
          <p:cNvSpPr/>
          <p:nvPr/>
        </p:nvSpPr>
        <p:spPr bwMode="auto">
          <a:xfrm>
            <a:off x="1581691" y="249643"/>
            <a:ext cx="7680433" cy="648463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КАНИКУЛЫ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969" y="2522243"/>
            <a:ext cx="2683209" cy="1858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5261" y="1047063"/>
            <a:ext cx="861479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Основные формы отдыха и занятости:</a:t>
            </a:r>
          </a:p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Лагеря труда и отдыха дневного пребывания (ЛТО).</a:t>
            </a:r>
          </a:p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Профильные лагеря  с дневным пребыванием (ЛДП)</a:t>
            </a:r>
          </a:p>
          <a:p>
            <a:pPr marL="285750" indent="-285750" defTabSz="914309"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Муниципальные выездные профильные смены.</a:t>
            </a:r>
          </a:p>
          <a:p>
            <a:pPr marL="285750" indent="-285750" defTabSz="914309"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Тематические  экспедиции, походы, экскурсии.</a:t>
            </a:r>
          </a:p>
          <a:p>
            <a:pPr marL="285750" indent="-285750" defTabSz="914309">
              <a:lnSpc>
                <a:spcPct val="150000"/>
              </a:lnSpc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ременное трудоустройство.</a:t>
            </a:r>
          </a:p>
          <a:p>
            <a:pPr defTabSz="914309"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 Дневные и вечерние площадки.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5454" y="4578650"/>
            <a:ext cx="83544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309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Единая федеральная программа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воспитательной работы для организаций отдыха детей и их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оздоровления, разработанная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Министерством просвещения Российской Федерации </a:t>
            </a:r>
          </a:p>
          <a:p>
            <a:pPr defTabSz="914309"/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9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696893" y="-169903"/>
            <a:ext cx="2695314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"/>
          <p:cNvSpPr/>
          <p:nvPr/>
        </p:nvSpPr>
        <p:spPr bwMode="auto">
          <a:xfrm>
            <a:off x="1790411" y="262670"/>
            <a:ext cx="7680433" cy="1156927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СОВЕТ РОДИТЕЛЕЙ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ПРИКАЗ №585 от 26.08.2024 &quot;Об установлении платы на медицинские услуги  (работы)&quot; » КГБУЗ &quot;Норильская межрайонная поликлиника №1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7975" y="1781555"/>
            <a:ext cx="89635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Федеральный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закон от 29.12.2012 N 273-ФЗ (ред. от 08.08.2024) «Об образовании в Российской Федерации» (с изм. и доп., вступ. в силу с 01.09.2024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 </a:t>
            </a: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Статья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26. Пункт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6.</a:t>
            </a:r>
          </a:p>
          <a:p>
            <a:pPr indent="361950" algn="just" defTabSz="914309"/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1. Совет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родителей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МАОУ СОШ № ___:</a:t>
            </a: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Приказ о создании Совета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родителей МАОУ СОШ № __ на 20  /20__ учебный год.</a:t>
            </a: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ПРИЛОЖЕНИЯ:</a:t>
            </a: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Положение о  Совете родителей.</a:t>
            </a: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План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работы или график проведения общешкольных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собраний.</a:t>
            </a:r>
          </a:p>
          <a:p>
            <a:pPr marL="285750" indent="-285750" algn="just" defTabSz="914309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Состав Совета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родителей.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Протоколы заседаний Совета родителей.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endParaRPr lang="ru-RU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2.Совет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отцов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(матерей)- если есть.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144" y="2195069"/>
            <a:ext cx="2536811" cy="215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55"/>
          <a:stretch/>
        </p:blipFill>
        <p:spPr bwMode="auto">
          <a:xfrm>
            <a:off x="7821224" y="5881713"/>
            <a:ext cx="1875669" cy="966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07460" y="6341270"/>
            <a:ext cx="4613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Единое содержание общего образования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93" y="5076675"/>
            <a:ext cx="125730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флаг слева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9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696893" y="-169903"/>
            <a:ext cx="2695314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"/>
          <p:cNvSpPr/>
          <p:nvPr/>
        </p:nvSpPr>
        <p:spPr bwMode="auto">
          <a:xfrm>
            <a:off x="1849787" y="298296"/>
            <a:ext cx="7680433" cy="1156927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СОВЕТ ОБУЧАЮЩИХСЯ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ПРИКАЗ №585 от 26.08.2024 &quot;Об установлении платы на медицинские услуги  (работы)&quot; » КГБУЗ &quot;Норильская межрайонная поликлиника №1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7975" y="1717309"/>
            <a:ext cx="896357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Деятельность Совета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обучающихся: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342900" indent="-342900" algn="just" defTabSz="914309">
              <a:buFontTx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Положение о Совете обучающихся. </a:t>
            </a:r>
          </a:p>
          <a:p>
            <a:pPr marL="342900" indent="-342900" algn="just" defTabSz="914309">
              <a:buFontTx/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Приказ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, план работы, протоколы, анализ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marL="342900" indent="-342900" algn="just" defTabSz="914309">
              <a:buFontTx/>
              <a:buAutoNum type="arabicPeriod"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Типы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моделей ученического самоуправления </a:t>
            </a: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1. Административная модель. Условное название «Совет обучающихся». </a:t>
            </a: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2. Игровая модель. В этой модели весь процесс самоуправления основан на игровой деятельности. </a:t>
            </a: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3. Раздельная административно-игровая модель. Эта модель опирается на ту же формальную концепцию самоуправления, что и административная модель. Несколько раз в год проводятся ролевые игры, позволяющие обучающимся взять на себя обязанности учителей. </a:t>
            </a:r>
          </a:p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4. Совмещенная административно-игровая модель. Эта модель представляет собой комбинацию первых двух моделей, но использует в основном игровые методы.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427" y="2351567"/>
            <a:ext cx="2118573" cy="165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696893" y="-169903"/>
            <a:ext cx="2695314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defTabSz="914309">
                <a:lnSpc>
                  <a:spcPts val="1772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"/>
          <p:cNvSpPr/>
          <p:nvPr/>
        </p:nvSpPr>
        <p:spPr bwMode="auto">
          <a:xfrm>
            <a:off x="1541029" y="333922"/>
            <a:ext cx="7680433" cy="1156927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 defTabSz="914309">
              <a:defRPr/>
            </a:pPr>
            <a:r>
              <a:rPr lang="ru-RU" dirty="0" smtClean="0">
                <a:solidFill>
                  <a:prstClr val="white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ДЕТСКИЕ ОБЩЕСТВЕННЫЕ ОБЪЕДИНЕНИЯ </a:t>
            </a:r>
            <a:endParaRPr lang="ru-RU" dirty="0">
              <a:solidFill>
                <a:prstClr val="white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ПРИКАЗ №585 от 26.08.2024 &quot;Об установлении платы на медицинские услуги  (работы)&quot; » КГБУЗ &quot;Норильская межрайонная поликлиника №1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09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5748" y="2163877"/>
            <a:ext cx="896357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 defTabSz="914309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Основные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документы детской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общественной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организации</a:t>
            </a: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1. Приказ о создании ДОО.</a:t>
            </a: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Приложения:</a:t>
            </a: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Программы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, в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т.ч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. программа деятельности детской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организации;</a:t>
            </a:r>
          </a:p>
          <a:p>
            <a:pPr marL="285750" indent="-2857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Списки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членов Совета или другого выборного органа с указанием обязанностей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каждого.</a:t>
            </a:r>
          </a:p>
          <a:p>
            <a:pPr indent="361950" algn="just" defTabSz="914309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План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работы детской организации на год (по четвертям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2. Протоколы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и акты (протоколы заседаний, решения выборного органа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3. Система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взаимодействия и сотрудничества (договора, в </a:t>
            </a:r>
            <a:r>
              <a:rPr lang="ru-RU" dirty="0" err="1">
                <a:solidFill>
                  <a:srgbClr val="002060"/>
                </a:solidFill>
                <a:latin typeface="Georgia" panose="02040502050405020303" pitchFamily="18" charset="0"/>
              </a:rPr>
              <a:t>т.ч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. договор между детской организацией и учреждением, в котором базируется организация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4. Корпоративная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культура (символика, ритуалы, традиции, положения об основных символах организации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 defTabSz="914309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5. Отчёт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 работе за год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(или анализ).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2191" y="2239992"/>
            <a:ext cx="2269809" cy="2269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9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696893" y="-169903"/>
            <a:ext cx="2695314" cy="7210151"/>
            <a:chOff x="0" y="0"/>
            <a:chExt cx="1220089" cy="28484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0089" cy="2848455"/>
            </a:xfrm>
            <a:custGeom>
              <a:avLst/>
              <a:gdLst/>
              <a:ahLst/>
              <a:cxnLst/>
              <a:rect l="l" t="t" r="r" b="b"/>
              <a:pathLst>
                <a:path w="1220089" h="2848455">
                  <a:moveTo>
                    <a:pt x="0" y="0"/>
                  </a:moveTo>
                  <a:lnTo>
                    <a:pt x="1220089" y="0"/>
                  </a:lnTo>
                  <a:lnTo>
                    <a:pt x="1220089" y="2848455"/>
                  </a:lnTo>
                  <a:lnTo>
                    <a:pt x="0" y="2848455"/>
                  </a:lnTo>
                  <a:close/>
                </a:path>
              </a:pathLst>
            </a:custGeom>
            <a:solidFill>
              <a:srgbClr val="08377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220089" cy="2896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2"/>
                </a:lnSpc>
              </a:pPr>
              <a:endParaRPr/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7" y="177800"/>
            <a:ext cx="11534775" cy="2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"/>
          <p:cNvSpPr/>
          <p:nvPr/>
        </p:nvSpPr>
        <p:spPr bwMode="auto">
          <a:xfrm>
            <a:off x="1636031" y="262671"/>
            <a:ext cx="7680433" cy="694260"/>
          </a:xfrm>
          <a:prstGeom prst="rect">
            <a:avLst/>
          </a:prstGeom>
          <a:solidFill>
            <a:srgbClr val="002060"/>
          </a:solidFill>
          <a:ln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>
              <a:defRPr/>
            </a:pPr>
            <a:r>
              <a:rPr lang="ru-RU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МОДУЛЬ</a:t>
            </a:r>
          </a:p>
          <a:p>
            <a:pPr algn="ctr">
              <a:defRPr/>
            </a:pPr>
            <a:r>
              <a:rPr lang="ru-RU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«ОРГАНИЗАЦИЯ ПРЕДМЕТНО-ПРОСТРАНСТВЕННОЙ СРЕДЫ» </a:t>
            </a:r>
            <a:endParaRPr lang="ru-RU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ПРИКАЗ №585 от 26.08.2024 &quot;Об установлении платы на медицинские услуги  (работы)&quot; » КГБУЗ &quot;Норильская межрайонная поликлиника №1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907" y="1534648"/>
            <a:ext cx="93260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Стенды </a:t>
            </a:r>
            <a:endParaRPr lang="ru-RU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285750" indent="7620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Закон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КК № 1539-КЗ (информация о законе, полезные советы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</a:p>
          <a:p>
            <a:pPr marL="285750" indent="7620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Советы психолога.</a:t>
            </a:r>
          </a:p>
          <a:p>
            <a:pPr marL="285750" indent="7620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Каникулы.</a:t>
            </a:r>
          </a:p>
          <a:p>
            <a:pPr marL="285750" indent="7620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здоровом образе жизни, спортивная жизнь школы,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ШСК.</a:t>
            </a:r>
          </a:p>
          <a:p>
            <a:pPr marL="285750" indent="7620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Памятки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КДН, антинаркотической комиссии, актуальные телефоны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служб.</a:t>
            </a:r>
          </a:p>
          <a:p>
            <a:pPr marL="285750" indent="7620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АНТИНАРКО.</a:t>
            </a:r>
          </a:p>
          <a:p>
            <a:pPr marL="285750" indent="7620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Стенд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для родителей и др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Стенд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о деятельности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ШВР:</a:t>
            </a:r>
          </a:p>
          <a:p>
            <a:pPr indent="361950" algn="just"/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Состав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и график работы членов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ШВР, план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работы (неделя, месяц, год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).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Расписание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кружков, секций,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клубов, детских общественных объединений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и т.д.</a:t>
            </a:r>
          </a:p>
          <a:p>
            <a:pPr indent="361950" algn="just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Расписание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работы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библиотеки.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Телефоны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экстренных служб; (правильность)</a:t>
            </a:r>
          </a:p>
          <a:p>
            <a:pPr indent="361950" algn="just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Т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елефон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доверия; </a:t>
            </a:r>
          </a:p>
          <a:p>
            <a:pPr indent="361950" algn="just"/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Новости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из жизни  школы  (фотографии мероприятий, информации и т.д.  эстетичность, актуальность, читаемость материала).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065" y="2422199"/>
            <a:ext cx="2386970" cy="151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3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60627" y="52769"/>
            <a:ext cx="10270744" cy="802014"/>
          </a:xfrm>
          <a:prstGeom prst="rect">
            <a:avLst/>
          </a:prstGeom>
        </p:spPr>
        <p:txBody>
          <a:bodyPr vert="horz" wrap="square" lIns="0" tIns="133858" rIns="0" bIns="0" rtlCol="0">
            <a:spAutoFit/>
          </a:bodyPr>
          <a:lstStyle/>
          <a:p>
            <a:pPr marL="4041775" marR="5080" indent="-3604895">
              <a:lnSpc>
                <a:spcPts val="2590"/>
              </a:lnSpc>
              <a:spcBef>
                <a:spcPts val="425"/>
              </a:spcBef>
            </a:pPr>
            <a:r>
              <a:rPr dirty="0">
                <a:latin typeface="Georgia" pitchFamily="18" charset="0"/>
              </a:rPr>
              <a:t>Задача:</a:t>
            </a:r>
            <a:r>
              <a:rPr spc="-140" dirty="0">
                <a:latin typeface="Georgia" pitchFamily="18" charset="0"/>
              </a:rPr>
              <a:t> </a:t>
            </a:r>
            <a:r>
              <a:rPr spc="-10" dirty="0">
                <a:latin typeface="Georgia" pitchFamily="18" charset="0"/>
              </a:rPr>
              <a:t>Реализация</a:t>
            </a:r>
            <a:r>
              <a:rPr spc="-125" dirty="0">
                <a:latin typeface="Georgia" pitchFamily="18" charset="0"/>
              </a:rPr>
              <a:t> </a:t>
            </a:r>
            <a:r>
              <a:rPr dirty="0">
                <a:latin typeface="Georgia" pitchFamily="18" charset="0"/>
              </a:rPr>
              <a:t>ключевых</a:t>
            </a:r>
            <a:r>
              <a:rPr spc="-130" dirty="0">
                <a:latin typeface="Georgia" pitchFamily="18" charset="0"/>
              </a:rPr>
              <a:t> </a:t>
            </a:r>
            <a:r>
              <a:rPr spc="-10" dirty="0" err="1">
                <a:latin typeface="Georgia" pitchFamily="18" charset="0"/>
              </a:rPr>
              <a:t>направлений</a:t>
            </a:r>
            <a:r>
              <a:rPr spc="-125" dirty="0">
                <a:latin typeface="Georgia" pitchFamily="18" charset="0"/>
              </a:rPr>
              <a:t> </a:t>
            </a:r>
            <a:r>
              <a:rPr lang="ru-RU" spc="-125" dirty="0" smtClean="0">
                <a:latin typeface="Georgia" pitchFamily="18" charset="0"/>
              </a:rPr>
              <a:t/>
            </a:r>
            <a:br>
              <a:rPr lang="ru-RU" spc="-125" dirty="0" smtClean="0">
                <a:latin typeface="Georgia" pitchFamily="18" charset="0"/>
              </a:rPr>
            </a:br>
            <a:r>
              <a:rPr spc="-10" dirty="0" err="1" smtClean="0">
                <a:latin typeface="Georgia" pitchFamily="18" charset="0"/>
              </a:rPr>
              <a:t>воспитательной</a:t>
            </a:r>
            <a:r>
              <a:rPr spc="-10" dirty="0" smtClean="0">
                <a:latin typeface="Georgia" pitchFamily="18" charset="0"/>
              </a:rPr>
              <a:t> </a:t>
            </a:r>
            <a:r>
              <a:rPr spc="-10" dirty="0">
                <a:latin typeface="Georgia" pitchFamily="18" charset="0"/>
              </a:rPr>
              <a:t>деятельности</a:t>
            </a:r>
          </a:p>
        </p:txBody>
      </p:sp>
      <p:pic>
        <p:nvPicPr>
          <p:cNvPr id="3" name="object 3" descr="http://www.qlink.ru/assets/templates/home/img/preimushestva/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913" y="4499634"/>
            <a:ext cx="527304" cy="527304"/>
          </a:xfrm>
          <a:prstGeom prst="rect">
            <a:avLst/>
          </a:prstGeom>
        </p:spPr>
      </p:pic>
      <p:pic>
        <p:nvPicPr>
          <p:cNvPr id="4" name="object 4" descr="http://www.qlink.ru/assets/templates/home/img/preimushestva/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611" y="3820667"/>
            <a:ext cx="527304" cy="527304"/>
          </a:xfrm>
          <a:prstGeom prst="rect">
            <a:avLst/>
          </a:prstGeom>
        </p:spPr>
      </p:pic>
      <p:pic>
        <p:nvPicPr>
          <p:cNvPr id="5" name="object 5" descr="http://www.qlink.ru/assets/templates/home/img/preimushestva/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763" y="3211068"/>
            <a:ext cx="527304" cy="527303"/>
          </a:xfrm>
          <a:prstGeom prst="rect">
            <a:avLst/>
          </a:prstGeom>
        </p:spPr>
      </p:pic>
      <p:pic>
        <p:nvPicPr>
          <p:cNvPr id="6" name="object 6" descr="http://www.qlink.ru/assets/templates/home/img/preimushestva/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191" y="2426150"/>
            <a:ext cx="527304" cy="52882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64158" y="1169923"/>
            <a:ext cx="9578340" cy="6024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12165" algn="l"/>
                <a:tab pos="1196340" algn="l"/>
                <a:tab pos="2335530" algn="l"/>
                <a:tab pos="3693160" algn="l"/>
                <a:tab pos="4645660" algn="l"/>
                <a:tab pos="5775325" algn="l"/>
                <a:tab pos="7138034" algn="l"/>
                <a:tab pos="7416800" algn="l"/>
                <a:tab pos="8863330" algn="l"/>
              </a:tabLst>
            </a:pP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Взять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25" dirty="0">
                <a:solidFill>
                  <a:srgbClr val="001F5F"/>
                </a:solidFill>
                <a:latin typeface="Arial"/>
                <a:cs typeface="Arial"/>
              </a:rPr>
              <a:t>на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контроль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размещение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рабочих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программ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воспитания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5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календарных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40" dirty="0">
                <a:solidFill>
                  <a:srgbClr val="001F5F"/>
                </a:solidFill>
                <a:latin typeface="Arial"/>
                <a:cs typeface="Arial"/>
              </a:rPr>
              <a:t>планов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/>
            <a:r>
              <a:rPr sz="1600" b="1" i="1" kern="0" spc="-55" dirty="0">
                <a:solidFill>
                  <a:srgbClr val="001F5F"/>
                </a:solidFill>
                <a:latin typeface="Arial"/>
                <a:cs typeface="Arial"/>
              </a:rPr>
              <a:t>воспитательной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55" dirty="0">
                <a:solidFill>
                  <a:srgbClr val="001F5F"/>
                </a:solidFill>
                <a:latin typeface="Arial"/>
                <a:cs typeface="Arial"/>
              </a:rPr>
              <a:t>работы</a:t>
            </a:r>
            <a:r>
              <a:rPr sz="1600" b="1" i="1" kern="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35" dirty="0">
                <a:solidFill>
                  <a:srgbClr val="001F5F"/>
                </a:solidFill>
                <a:latin typeface="Arial"/>
                <a:cs typeface="Arial"/>
              </a:rPr>
              <a:t>на</a:t>
            </a:r>
            <a:r>
              <a:rPr sz="1600" b="1" i="1" kern="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50" dirty="0">
                <a:solidFill>
                  <a:srgbClr val="001F5F"/>
                </a:solidFill>
                <a:latin typeface="Arial"/>
                <a:cs typeface="Arial"/>
              </a:rPr>
              <a:t>официальных</a:t>
            </a:r>
            <a:r>
              <a:rPr sz="1600" b="1" i="1" kern="0" spc="-4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55" dirty="0">
                <a:solidFill>
                  <a:srgbClr val="001F5F"/>
                </a:solidFill>
                <a:latin typeface="Arial"/>
                <a:cs typeface="Arial"/>
              </a:rPr>
              <a:t>сайтах</a:t>
            </a:r>
            <a:r>
              <a:rPr sz="1600" b="1" i="1" kern="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35" dirty="0">
                <a:solidFill>
                  <a:srgbClr val="FF0000"/>
                </a:solidFill>
                <a:latin typeface="Arial"/>
                <a:cs typeface="Arial"/>
              </a:rPr>
              <a:t>до</a:t>
            </a:r>
            <a:r>
              <a:rPr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30" dirty="0">
                <a:solidFill>
                  <a:srgbClr val="FF0000"/>
                </a:solidFill>
                <a:latin typeface="Arial"/>
                <a:cs typeface="Arial"/>
              </a:rPr>
              <a:t>31</a:t>
            </a:r>
            <a:r>
              <a:rPr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55" dirty="0">
                <a:solidFill>
                  <a:srgbClr val="FF0000"/>
                </a:solidFill>
                <a:latin typeface="Arial"/>
                <a:cs typeface="Arial"/>
              </a:rPr>
              <a:t>августа</a:t>
            </a:r>
            <a:r>
              <a:rPr sz="1600" b="1" i="1" kern="0" spc="-40" dirty="0">
                <a:solidFill>
                  <a:srgbClr val="FF0000"/>
                </a:solidFill>
                <a:latin typeface="Arial"/>
                <a:cs typeface="Arial"/>
              </a:rPr>
              <a:t> 2026</a:t>
            </a:r>
            <a:r>
              <a:rPr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25" dirty="0">
                <a:solidFill>
                  <a:srgbClr val="FF0000"/>
                </a:solidFill>
                <a:latin typeface="Arial"/>
                <a:cs typeface="Arial"/>
              </a:rPr>
              <a:t>г.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>
              <a:spcBef>
                <a:spcPts val="80"/>
              </a:spcBef>
            </a:pP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 marR="5080">
              <a:tabLst>
                <a:tab pos="1457325" algn="l"/>
                <a:tab pos="2809240" algn="l"/>
                <a:tab pos="3505835" algn="l"/>
                <a:tab pos="4833620" algn="l"/>
                <a:tab pos="5110480" algn="l"/>
                <a:tab pos="6168390" algn="l"/>
                <a:tab pos="7110730" algn="l"/>
                <a:tab pos="7375525" algn="l"/>
                <a:tab pos="7640955" algn="l"/>
                <a:tab pos="8768715" algn="l"/>
                <a:tab pos="9354185" algn="l"/>
              </a:tabLst>
            </a:pP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Продолжить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реализацию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курса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«Разговоры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50" dirty="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важном»,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начиная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FF0000"/>
                </a:solidFill>
                <a:latin typeface="Arial"/>
                <a:cs typeface="Arial"/>
              </a:rPr>
              <a:t>сентября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1600" b="1" i="1" kern="0" spc="-20" dirty="0">
                <a:solidFill>
                  <a:srgbClr val="FF0000"/>
                </a:solidFill>
                <a:latin typeface="Arial"/>
                <a:cs typeface="Arial"/>
              </a:rPr>
              <a:t>2026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г., еженедельно</a:t>
            </a:r>
            <a:r>
              <a:rPr sz="1600" b="1" i="1" kern="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40" dirty="0">
                <a:solidFill>
                  <a:srgbClr val="FF0000"/>
                </a:solidFill>
                <a:latin typeface="Arial"/>
                <a:cs typeface="Arial"/>
              </a:rPr>
              <a:t>по</a:t>
            </a:r>
            <a:r>
              <a:rPr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10" dirty="0">
                <a:solidFill>
                  <a:srgbClr val="FF0000"/>
                </a:solidFill>
                <a:latin typeface="Arial"/>
                <a:cs typeface="Arial"/>
              </a:rPr>
              <a:t>понедельникам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>
              <a:spcBef>
                <a:spcPts val="85"/>
              </a:spcBef>
            </a:pP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 marR="5080" algn="just"/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Продолжить</a:t>
            </a:r>
            <a:r>
              <a:rPr sz="1600" b="1" i="1" kern="0" spc="1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проведение</a:t>
            </a:r>
            <a:r>
              <a:rPr sz="1600" b="1" i="1" kern="0" spc="105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церемониала</a:t>
            </a:r>
            <a:r>
              <a:rPr sz="1600" b="1" i="1" kern="0" spc="105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поднятия</a:t>
            </a:r>
            <a:r>
              <a:rPr sz="1600" b="1" i="1" kern="0" spc="1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государственного</a:t>
            </a:r>
            <a:r>
              <a:rPr sz="1600" b="1" i="1" kern="0" spc="100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флага</a:t>
            </a:r>
            <a:r>
              <a:rPr sz="1600" b="1" i="1" kern="0" spc="95" dirty="0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1600" b="1" i="1" kern="0" spc="-20" dirty="0">
                <a:solidFill>
                  <a:srgbClr val="001F5F"/>
                </a:solidFill>
                <a:latin typeface="Arial"/>
                <a:cs typeface="Arial"/>
              </a:rPr>
              <a:t>Российской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Федерации</a:t>
            </a:r>
            <a:r>
              <a:rPr sz="1600" b="1" i="1" kern="0" spc="355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1600" b="1" i="1" kern="0" spc="360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флага</a:t>
            </a:r>
            <a:r>
              <a:rPr sz="1600" b="1" i="1" kern="0" spc="360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1600" b="1" i="1" kern="0" dirty="0" err="1">
                <a:solidFill>
                  <a:srgbClr val="001F5F"/>
                </a:solidFill>
                <a:latin typeface="Arial"/>
                <a:cs typeface="Arial"/>
              </a:rPr>
              <a:t>Краснодарского</a:t>
            </a:r>
            <a:r>
              <a:rPr sz="1600" b="1" i="1" kern="0" spc="365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1600" b="1" i="1" kern="0" dirty="0" err="1" smtClean="0">
                <a:solidFill>
                  <a:srgbClr val="001F5F"/>
                </a:solidFill>
                <a:latin typeface="Arial"/>
                <a:cs typeface="Arial"/>
              </a:rPr>
              <a:t>края</a:t>
            </a:r>
            <a:r>
              <a:rPr lang="ru-RU" sz="1600" b="1" i="1" kern="0" dirty="0" smtClean="0">
                <a:solidFill>
                  <a:srgbClr val="001F5F"/>
                </a:solidFill>
                <a:latin typeface="Arial"/>
                <a:cs typeface="Arial"/>
              </a:rPr>
              <a:t>, города Краснодара</a:t>
            </a:r>
            <a:r>
              <a:rPr sz="1600" b="1" i="1" kern="0" spc="355" dirty="0" smtClean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sz="1600" b="1" i="1" kern="0" spc="360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исполнением</a:t>
            </a:r>
            <a:r>
              <a:rPr sz="1600" b="1" i="1" kern="0" spc="360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гимнов,</a:t>
            </a:r>
            <a:r>
              <a:rPr sz="1600" b="1" i="1" kern="0" spc="360" dirty="0">
                <a:solidFill>
                  <a:srgbClr val="001F5F"/>
                </a:solidFill>
                <a:latin typeface="Arial"/>
                <a:cs typeface="Arial"/>
              </a:rPr>
              <a:t>   </a:t>
            </a:r>
            <a:r>
              <a:rPr sz="1600" b="1" i="1" kern="0" spc="-45" dirty="0">
                <a:solidFill>
                  <a:srgbClr val="001F5F"/>
                </a:solidFill>
                <a:latin typeface="Arial"/>
                <a:cs typeface="Arial"/>
              </a:rPr>
              <a:t>начиная 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600" b="1" i="1" kern="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600" b="1" i="1" kern="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сентября</a:t>
            </a:r>
            <a:r>
              <a:rPr sz="1600" b="1" i="1" kern="0" spc="-55" dirty="0">
                <a:solidFill>
                  <a:srgbClr val="FF0000"/>
                </a:solidFill>
                <a:latin typeface="Arial"/>
                <a:cs typeface="Arial"/>
              </a:rPr>
              <a:t> 2026</a:t>
            </a:r>
            <a:r>
              <a:rPr sz="1600" b="1" i="1" kern="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г.,</a:t>
            </a:r>
            <a:r>
              <a:rPr sz="1600" b="1" i="1" kern="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еженедельно </a:t>
            </a:r>
            <a:r>
              <a:rPr sz="1600" b="1" i="1" kern="0" spc="-45" dirty="0">
                <a:solidFill>
                  <a:srgbClr val="FF0000"/>
                </a:solidFill>
                <a:latin typeface="Arial"/>
                <a:cs typeface="Arial"/>
              </a:rPr>
              <a:t>по</a:t>
            </a:r>
            <a:r>
              <a:rPr sz="1600" b="1" i="1" kern="0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10" dirty="0">
                <a:solidFill>
                  <a:srgbClr val="FF0000"/>
                </a:solidFill>
                <a:latin typeface="Arial"/>
                <a:cs typeface="Arial"/>
              </a:rPr>
              <a:t>понедельникам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>
              <a:spcBef>
                <a:spcPts val="80"/>
              </a:spcBef>
            </a:pP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/>
            <a:r>
              <a:rPr sz="1600" b="1" i="1" kern="0" spc="-30" dirty="0">
                <a:solidFill>
                  <a:srgbClr val="001F5F"/>
                </a:solidFill>
                <a:latin typeface="Arial"/>
                <a:cs typeface="Arial"/>
              </a:rPr>
              <a:t>Обеспечить</a:t>
            </a:r>
            <a:r>
              <a:rPr sz="1600" b="1" i="1" kern="0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100%</a:t>
            </a:r>
            <a:r>
              <a:rPr sz="1600" b="1" i="1" kern="0" spc="15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охват</a:t>
            </a:r>
            <a:r>
              <a:rPr sz="1600" b="1" i="1" kern="0" spc="1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участия</a:t>
            </a:r>
            <a:r>
              <a:rPr sz="1600" b="1" i="1" kern="0" spc="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25" dirty="0">
                <a:solidFill>
                  <a:srgbClr val="001F5F"/>
                </a:solidFill>
                <a:latin typeface="Arial"/>
                <a:cs typeface="Arial"/>
              </a:rPr>
              <a:t>начальных</a:t>
            </a:r>
            <a:r>
              <a:rPr sz="1600" b="1" i="1" kern="0" spc="1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классов</a:t>
            </a:r>
            <a:r>
              <a:rPr sz="1600" b="1" i="1" kern="0" spc="11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600" b="1" i="1" kern="0" spc="1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25" dirty="0">
                <a:solidFill>
                  <a:srgbClr val="001F5F"/>
                </a:solidFill>
                <a:latin typeface="Arial"/>
                <a:cs typeface="Arial"/>
              </a:rPr>
              <a:t>программе</a:t>
            </a:r>
            <a:r>
              <a:rPr sz="1600" b="1" i="1" kern="0" spc="1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30" dirty="0">
                <a:solidFill>
                  <a:srgbClr val="001F5F"/>
                </a:solidFill>
                <a:latin typeface="Arial"/>
                <a:cs typeface="Arial"/>
              </a:rPr>
              <a:t>социальной</a:t>
            </a:r>
            <a:r>
              <a:rPr sz="1600" b="1" i="1" kern="0" spc="1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активности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/>
            <a:r>
              <a:rPr sz="1600" b="1" i="1" kern="0" spc="-60" dirty="0">
                <a:solidFill>
                  <a:srgbClr val="001F5F"/>
                </a:solidFill>
                <a:latin typeface="Arial"/>
                <a:cs typeface="Arial"/>
              </a:rPr>
              <a:t>«Орлята</a:t>
            </a:r>
            <a:r>
              <a:rPr sz="1600" b="1" i="1" kern="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55" dirty="0">
                <a:solidFill>
                  <a:srgbClr val="001F5F"/>
                </a:solidFill>
                <a:latin typeface="Arial"/>
                <a:cs typeface="Arial"/>
              </a:rPr>
              <a:t>России»,</a:t>
            </a:r>
            <a:r>
              <a:rPr sz="1600" b="1" i="1" kern="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60" dirty="0">
                <a:solidFill>
                  <a:srgbClr val="001F5F"/>
                </a:solidFill>
                <a:latin typeface="Arial"/>
                <a:cs typeface="Arial"/>
              </a:rPr>
              <a:t>начиная 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600" b="1" i="1" kern="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сентября </a:t>
            </a:r>
            <a:r>
              <a:rPr sz="1600" b="1" i="1" kern="0" spc="-55" dirty="0">
                <a:solidFill>
                  <a:srgbClr val="FF0000"/>
                </a:solidFill>
                <a:latin typeface="Arial"/>
                <a:cs typeface="Arial"/>
              </a:rPr>
              <a:t>2026 </a:t>
            </a:r>
            <a:r>
              <a:rPr sz="1600" b="1" i="1" kern="0" spc="-25" dirty="0">
                <a:solidFill>
                  <a:srgbClr val="FF0000"/>
                </a:solidFill>
                <a:latin typeface="Arial"/>
                <a:cs typeface="Arial"/>
              </a:rPr>
              <a:t>г.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tabLst>
                <a:tab pos="2086610" algn="l"/>
                <a:tab pos="3175000" algn="l"/>
                <a:tab pos="4605020" algn="l"/>
                <a:tab pos="6050915" algn="l"/>
                <a:tab pos="7372350" algn="l"/>
                <a:tab pos="8506460" algn="l"/>
              </a:tabLst>
            </a:pP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Активизировать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работу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первичных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отделений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Движения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первых,</a:t>
            </a: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	</a:t>
            </a:r>
            <a:r>
              <a:rPr sz="1600" b="1" i="1" kern="0" spc="-45" dirty="0">
                <a:solidFill>
                  <a:srgbClr val="001F5F"/>
                </a:solidFill>
                <a:latin typeface="Arial"/>
                <a:cs typeface="Arial"/>
              </a:rPr>
              <a:t>созданных</a:t>
            </a: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spcBef>
                <a:spcPts val="45"/>
              </a:spcBef>
            </a:pPr>
            <a:r>
              <a:rPr sz="1600" b="1" i="1" kern="0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600" b="1" i="1" kern="0" spc="-8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55" dirty="0">
                <a:solidFill>
                  <a:srgbClr val="001F5F"/>
                </a:solidFill>
                <a:latin typeface="Arial"/>
                <a:cs typeface="Arial"/>
              </a:rPr>
              <a:t>образовательных</a:t>
            </a:r>
            <a:r>
              <a:rPr sz="1600" b="1" i="1" kern="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55" dirty="0">
                <a:solidFill>
                  <a:srgbClr val="001F5F"/>
                </a:solidFill>
                <a:latin typeface="Arial"/>
                <a:cs typeface="Arial"/>
              </a:rPr>
              <a:t>организациях,</a:t>
            </a:r>
            <a:r>
              <a:rPr sz="1600" b="1" i="1" kern="0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spc="-55" dirty="0">
                <a:solidFill>
                  <a:srgbClr val="001F5F"/>
                </a:solidFill>
                <a:latin typeface="Arial"/>
                <a:cs typeface="Arial"/>
              </a:rPr>
              <a:t>начиная</a:t>
            </a:r>
            <a:r>
              <a:rPr sz="1600" b="1" i="1" kern="0" spc="-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600" b="1" i="1" kern="0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600" b="1" i="1" kern="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сентября </a:t>
            </a:r>
            <a:r>
              <a:rPr sz="1600" b="1" i="1" kern="0" spc="-40" dirty="0">
                <a:solidFill>
                  <a:srgbClr val="FF0000"/>
                </a:solidFill>
                <a:latin typeface="Arial"/>
                <a:cs typeface="Arial"/>
              </a:rPr>
              <a:t>2026</a:t>
            </a:r>
            <a:r>
              <a:rPr sz="1600" b="1" i="1" kern="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i="1" kern="0" spc="-25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1600" b="1" i="1" kern="0" spc="-2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ru-RU" sz="1600" b="1" i="1" kern="0" spc="-2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spcBef>
                <a:spcPts val="45"/>
              </a:spcBef>
            </a:pPr>
            <a:endParaRPr lang="ru-RU" sz="800" b="1" i="1" kern="0" spc="-2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spcBef>
                <a:spcPts val="95"/>
              </a:spcBef>
              <a:tabLst>
                <a:tab pos="812165" algn="l"/>
                <a:tab pos="1196340" algn="l"/>
                <a:tab pos="2335530" algn="l"/>
                <a:tab pos="3693160" algn="l"/>
                <a:tab pos="4645660" algn="l"/>
                <a:tab pos="5775325" algn="l"/>
                <a:tab pos="7138034" algn="l"/>
                <a:tab pos="7416800" algn="l"/>
                <a:tab pos="8863330" algn="l"/>
              </a:tabLst>
            </a:pPr>
            <a:r>
              <a:rPr lang="ru-RU"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Обновить и утвердить все положения, регламентирующие реализацию воспитательного процесса </a:t>
            </a:r>
            <a:r>
              <a:rPr lang="ru-RU" sz="1600" b="1" i="1" kern="0" spc="-35" dirty="0">
                <a:solidFill>
                  <a:srgbClr val="FF0000"/>
                </a:solidFill>
                <a:latin typeface="Arial"/>
                <a:cs typeface="Arial"/>
              </a:rPr>
              <a:t>до</a:t>
            </a:r>
            <a:r>
              <a:rPr lang="ru-RU"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sz="1600" b="1" i="1" kern="0" spc="-30" dirty="0">
                <a:solidFill>
                  <a:srgbClr val="FF0000"/>
                </a:solidFill>
                <a:latin typeface="Arial"/>
                <a:cs typeface="Arial"/>
              </a:rPr>
              <a:t>31</a:t>
            </a:r>
            <a:r>
              <a:rPr lang="ru-RU"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sz="1600" b="1" i="1" kern="0" spc="-55" dirty="0">
                <a:solidFill>
                  <a:srgbClr val="FF0000"/>
                </a:solidFill>
                <a:latin typeface="Arial"/>
                <a:cs typeface="Arial"/>
              </a:rPr>
              <a:t>августа</a:t>
            </a:r>
            <a:r>
              <a:rPr lang="ru-RU" sz="1600" b="1" i="1" kern="0" spc="-40" dirty="0">
                <a:solidFill>
                  <a:srgbClr val="FF0000"/>
                </a:solidFill>
                <a:latin typeface="Arial"/>
                <a:cs typeface="Arial"/>
              </a:rPr>
              <a:t> 2026</a:t>
            </a:r>
            <a:r>
              <a:rPr lang="ru-RU"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sz="1600" b="1" i="1" kern="0" spc="-25" dirty="0">
                <a:solidFill>
                  <a:srgbClr val="FF0000"/>
                </a:solidFill>
                <a:latin typeface="Arial"/>
                <a:cs typeface="Arial"/>
              </a:rPr>
              <a:t>г.</a:t>
            </a:r>
          </a:p>
          <a:p>
            <a:pPr marL="12700">
              <a:spcBef>
                <a:spcPts val="95"/>
              </a:spcBef>
              <a:tabLst>
                <a:tab pos="812165" algn="l"/>
                <a:tab pos="1196340" algn="l"/>
                <a:tab pos="2335530" algn="l"/>
                <a:tab pos="3693160" algn="l"/>
                <a:tab pos="4645660" algn="l"/>
                <a:tab pos="5775325" algn="l"/>
                <a:tab pos="7138034" algn="l"/>
                <a:tab pos="7416800" algn="l"/>
                <a:tab pos="8863330" algn="l"/>
              </a:tabLst>
            </a:pPr>
            <a:endParaRPr lang="ru-RU" sz="800" b="1" i="1" kern="0" spc="-25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spcBef>
                <a:spcPts val="95"/>
              </a:spcBef>
              <a:tabLst>
                <a:tab pos="812165" algn="l"/>
                <a:tab pos="1196340" algn="l"/>
                <a:tab pos="2335530" algn="l"/>
                <a:tab pos="3693160" algn="l"/>
                <a:tab pos="4645660" algn="l"/>
                <a:tab pos="5775325" algn="l"/>
                <a:tab pos="7138034" algn="l"/>
                <a:tab pos="7416800" algn="l"/>
                <a:tab pos="8863330" algn="l"/>
              </a:tabLst>
            </a:pPr>
            <a:r>
              <a:rPr lang="ru-RU" sz="1600" b="1" i="1" kern="0" spc="-25" dirty="0">
                <a:solidFill>
                  <a:srgbClr val="002060"/>
                </a:solidFill>
                <a:latin typeface="Arial"/>
                <a:cs typeface="Arial"/>
              </a:rPr>
              <a:t>Активизировать деятельность школьных </a:t>
            </a:r>
            <a:r>
              <a:rPr lang="ru-RU" sz="1600" b="1" i="1" kern="0" spc="-25" dirty="0" err="1">
                <a:solidFill>
                  <a:srgbClr val="002060"/>
                </a:solidFill>
                <a:latin typeface="Arial"/>
                <a:cs typeface="Arial"/>
              </a:rPr>
              <a:t>медиацентров</a:t>
            </a:r>
            <a:r>
              <a:rPr lang="ru-RU" sz="1600" b="1" i="1" kern="0" spc="-25" dirty="0">
                <a:solidFill>
                  <a:srgbClr val="002060"/>
                </a:solidFill>
                <a:latin typeface="Arial"/>
                <a:cs typeface="Arial"/>
              </a:rPr>
              <a:t>, школьных театров, школьных спортивных клубов, патриотических клубов.</a:t>
            </a:r>
          </a:p>
          <a:p>
            <a:pPr marL="12700">
              <a:spcBef>
                <a:spcPts val="95"/>
              </a:spcBef>
              <a:tabLst>
                <a:tab pos="812165" algn="l"/>
                <a:tab pos="1196340" algn="l"/>
                <a:tab pos="2335530" algn="l"/>
                <a:tab pos="3693160" algn="l"/>
                <a:tab pos="4645660" algn="l"/>
                <a:tab pos="5775325" algn="l"/>
                <a:tab pos="7138034" algn="l"/>
                <a:tab pos="7416800" algn="l"/>
                <a:tab pos="8863330" algn="l"/>
              </a:tabLst>
            </a:pPr>
            <a:endParaRPr lang="ru-RU" sz="800" b="1" i="1" kern="0" spc="-25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>
              <a:spcBef>
                <a:spcPts val="95"/>
              </a:spcBef>
              <a:tabLst>
                <a:tab pos="812165" algn="l"/>
                <a:tab pos="1196340" algn="l"/>
                <a:tab pos="2335530" algn="l"/>
                <a:tab pos="3693160" algn="l"/>
                <a:tab pos="4645660" algn="l"/>
                <a:tab pos="5775325" algn="l"/>
                <a:tab pos="7138034" algn="l"/>
                <a:tab pos="7416800" algn="l"/>
                <a:tab pos="8863330" algn="l"/>
              </a:tabLst>
            </a:pPr>
            <a:r>
              <a:rPr lang="ru-RU" sz="1600" b="1" i="1" kern="0" dirty="0">
                <a:solidFill>
                  <a:srgbClr val="001F5F"/>
                </a:solidFill>
                <a:latin typeface="Arial"/>
                <a:cs typeface="Arial"/>
              </a:rPr>
              <a:t>Обеспечить</a:t>
            </a:r>
            <a:r>
              <a:rPr lang="ru-RU" sz="1600" b="1" i="1" kern="0" spc="390" dirty="0">
                <a:solidFill>
                  <a:srgbClr val="001F5F"/>
                </a:solidFill>
                <a:latin typeface="Arial"/>
                <a:cs typeface="Arial"/>
              </a:rPr>
              <a:t>     </a:t>
            </a:r>
            <a:r>
              <a:rPr lang="ru-RU" sz="1600" b="1" i="1" kern="0" dirty="0">
                <a:solidFill>
                  <a:srgbClr val="001F5F"/>
                </a:solidFill>
                <a:latin typeface="Arial"/>
                <a:cs typeface="Arial"/>
              </a:rPr>
              <a:t>деятельность</a:t>
            </a:r>
            <a:r>
              <a:rPr lang="ru-RU" sz="1600" b="1" i="1" kern="0" spc="390" dirty="0">
                <a:solidFill>
                  <a:srgbClr val="001F5F"/>
                </a:solidFill>
                <a:latin typeface="Arial"/>
                <a:cs typeface="Arial"/>
              </a:rPr>
              <a:t>     </a:t>
            </a:r>
            <a:r>
              <a:rPr lang="ru-RU" sz="1600" b="1" i="1" kern="0" dirty="0">
                <a:solidFill>
                  <a:srgbClr val="001F5F"/>
                </a:solidFill>
                <a:latin typeface="Arial"/>
                <a:cs typeface="Arial"/>
              </a:rPr>
              <a:t>советников</a:t>
            </a:r>
            <a:r>
              <a:rPr lang="ru-RU" sz="1600" b="1" i="1" kern="0" spc="390" dirty="0">
                <a:solidFill>
                  <a:srgbClr val="001F5F"/>
                </a:solidFill>
                <a:latin typeface="Arial"/>
                <a:cs typeface="Arial"/>
              </a:rPr>
              <a:t>     </a:t>
            </a:r>
            <a:r>
              <a:rPr lang="ru-RU" sz="1600" b="1" i="1" kern="0" dirty="0">
                <a:solidFill>
                  <a:srgbClr val="001F5F"/>
                </a:solidFill>
                <a:latin typeface="Arial"/>
                <a:cs typeface="Arial"/>
              </a:rPr>
              <a:t>директоров</a:t>
            </a:r>
            <a:r>
              <a:rPr lang="ru-RU" sz="1600" b="1" i="1" kern="0" spc="390" dirty="0">
                <a:solidFill>
                  <a:srgbClr val="001F5F"/>
                </a:solidFill>
                <a:latin typeface="Arial"/>
                <a:cs typeface="Arial"/>
              </a:rPr>
              <a:t>     </a:t>
            </a:r>
            <a:r>
              <a:rPr lang="ru-RU" sz="1600" b="1" i="1" kern="0" dirty="0">
                <a:solidFill>
                  <a:srgbClr val="001F5F"/>
                </a:solidFill>
                <a:latin typeface="Arial"/>
                <a:cs typeface="Arial"/>
              </a:rPr>
              <a:t>по</a:t>
            </a:r>
            <a:r>
              <a:rPr lang="ru-RU" sz="1600" b="1" i="1" kern="0" spc="390" dirty="0">
                <a:solidFill>
                  <a:srgbClr val="001F5F"/>
                </a:solidFill>
                <a:latin typeface="Arial"/>
                <a:cs typeface="Arial"/>
              </a:rPr>
              <a:t>     </a:t>
            </a:r>
            <a:r>
              <a:rPr lang="ru-RU" sz="1600" b="1" i="1" kern="0" spc="-50" dirty="0">
                <a:solidFill>
                  <a:srgbClr val="001F5F"/>
                </a:solidFill>
                <a:latin typeface="Arial"/>
                <a:cs typeface="Arial"/>
              </a:rPr>
              <a:t>воспитанию </a:t>
            </a:r>
            <a:r>
              <a:rPr lang="ru-RU" sz="1600" b="1" i="1" kern="0" dirty="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lang="ru-RU"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600" b="1" i="1" kern="0" spc="-45" dirty="0">
                <a:solidFill>
                  <a:srgbClr val="001F5F"/>
                </a:solidFill>
                <a:latin typeface="Arial"/>
                <a:cs typeface="Arial"/>
              </a:rPr>
              <a:t>взаимодействию</a:t>
            </a:r>
            <a:r>
              <a:rPr lang="ru-RU" sz="1600" b="1" i="1" kern="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600" b="1" i="1" kern="0" dirty="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lang="ru-RU" sz="1600" b="1" i="1" kern="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600" b="1" i="1" kern="0" spc="-30" dirty="0">
                <a:solidFill>
                  <a:srgbClr val="001F5F"/>
                </a:solidFill>
                <a:latin typeface="Arial"/>
                <a:cs typeface="Arial"/>
              </a:rPr>
              <a:t>детскими</a:t>
            </a:r>
            <a:r>
              <a:rPr lang="ru-RU" sz="1600" b="1" i="1" kern="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600" b="1" i="1" kern="0" spc="-40" dirty="0">
                <a:solidFill>
                  <a:srgbClr val="001F5F"/>
                </a:solidFill>
                <a:latin typeface="Arial"/>
                <a:cs typeface="Arial"/>
              </a:rPr>
              <a:t>общественными</a:t>
            </a:r>
            <a:r>
              <a:rPr lang="ru-RU" sz="1600" b="1" i="1" kern="0" spc="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600" b="1" i="1" kern="0" spc="-45" dirty="0">
                <a:solidFill>
                  <a:srgbClr val="001F5F"/>
                </a:solidFill>
                <a:latin typeface="Arial"/>
                <a:cs typeface="Arial"/>
              </a:rPr>
              <a:t>объединениями,</a:t>
            </a:r>
            <a:r>
              <a:rPr lang="ru-RU" sz="1600" b="1" i="1" kern="0" spc="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600" b="1" i="1" kern="0" spc="-35" dirty="0">
                <a:solidFill>
                  <a:srgbClr val="001F5F"/>
                </a:solidFill>
                <a:latin typeface="Arial"/>
                <a:cs typeface="Arial"/>
              </a:rPr>
              <a:t>исключив</a:t>
            </a:r>
            <a:r>
              <a:rPr lang="ru-RU"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 наличие</a:t>
            </a:r>
            <a:r>
              <a:rPr lang="ru-RU" sz="1600" b="1" i="1" kern="0" spc="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600" b="1" i="1" kern="0" spc="-10" dirty="0">
                <a:solidFill>
                  <a:srgbClr val="001F5F"/>
                </a:solidFill>
                <a:latin typeface="Arial"/>
                <a:cs typeface="Arial"/>
              </a:rPr>
              <a:t>вакансий, </a:t>
            </a:r>
            <a:r>
              <a:rPr lang="ru-RU" sz="1600" b="1" i="1" kern="0" spc="-65" dirty="0">
                <a:solidFill>
                  <a:srgbClr val="001F5F"/>
                </a:solidFill>
                <a:latin typeface="Arial"/>
                <a:cs typeface="Arial"/>
              </a:rPr>
              <a:t>начиная</a:t>
            </a:r>
            <a:r>
              <a:rPr lang="ru-RU" sz="1600" b="1" i="1" kern="0" spc="-5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ru-RU" sz="1600" b="1" i="1" kern="0" dirty="0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lang="ru-RU" sz="1600" b="1" i="1" kern="0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sz="1600" b="1" i="1" kern="0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lang="ru-RU" sz="1600" b="1" i="1" kern="0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sz="1600" b="1" i="1" kern="0" spc="-50" dirty="0">
                <a:solidFill>
                  <a:srgbClr val="FF0000"/>
                </a:solidFill>
                <a:latin typeface="Arial"/>
                <a:cs typeface="Arial"/>
              </a:rPr>
              <a:t>сентября</a:t>
            </a:r>
            <a:r>
              <a:rPr lang="ru-RU" sz="1600" b="1" i="1" kern="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sz="1600" b="1" i="1" kern="0" spc="-55" dirty="0">
                <a:solidFill>
                  <a:srgbClr val="FF0000"/>
                </a:solidFill>
                <a:latin typeface="Arial"/>
                <a:cs typeface="Arial"/>
              </a:rPr>
              <a:t>2026</a:t>
            </a:r>
            <a:r>
              <a:rPr lang="ru-RU" sz="1600" b="1" i="1" kern="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ru-RU" sz="1600" b="1" i="1" kern="0" spc="-25" dirty="0">
                <a:solidFill>
                  <a:srgbClr val="FF0000"/>
                </a:solidFill>
                <a:latin typeface="Arial"/>
                <a:cs typeface="Arial"/>
              </a:rPr>
              <a:t>г.</a:t>
            </a:r>
            <a:endParaRPr lang="ru-RU"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>
              <a:spcBef>
                <a:spcPts val="45"/>
              </a:spcBef>
            </a:pP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16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515600" y="3599688"/>
            <a:ext cx="1676400" cy="2520950"/>
            <a:chOff x="10515600" y="3599688"/>
            <a:chExt cx="1676400" cy="252095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03636" y="3599688"/>
              <a:ext cx="1255776" cy="5440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15600" y="5362955"/>
              <a:ext cx="1676400" cy="7574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99655" y="4164760"/>
              <a:ext cx="900358" cy="1197052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779252" y="1620011"/>
            <a:ext cx="1280159" cy="71932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80419" y="2520695"/>
            <a:ext cx="1078991" cy="899159"/>
          </a:xfrm>
          <a:prstGeom prst="rect">
            <a:avLst/>
          </a:prstGeom>
        </p:spPr>
      </p:pic>
      <p:pic>
        <p:nvPicPr>
          <p:cNvPr id="15" name="object 15" descr="http://www.qlink.ru/assets/templates/home/img/preimushestva/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856" y="1141475"/>
            <a:ext cx="528828" cy="527303"/>
          </a:xfrm>
          <a:prstGeom prst="rect">
            <a:avLst/>
          </a:prstGeom>
        </p:spPr>
      </p:pic>
      <p:pic>
        <p:nvPicPr>
          <p:cNvPr id="16" name="object 16" descr="http://www.qlink.ru/assets/templates/home/img/preimushestva/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191" y="1812035"/>
            <a:ext cx="527304" cy="527303"/>
          </a:xfrm>
          <a:prstGeom prst="rect">
            <a:avLst/>
          </a:prstGeom>
        </p:spPr>
      </p:pic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676668" y="0"/>
            <a:ext cx="1025652" cy="1028700"/>
          </a:xfrm>
          <a:prstGeom prst="rect">
            <a:avLst/>
          </a:prstGeom>
        </p:spPr>
      </p:pic>
      <p:pic>
        <p:nvPicPr>
          <p:cNvPr id="19" name="флаг слева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  <p:pic>
        <p:nvPicPr>
          <p:cNvPr id="20" name="object 3" descr="http://www.qlink.ru/assets/templates/home/img/preimushestva/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763" y="5214365"/>
            <a:ext cx="527304" cy="527304"/>
          </a:xfrm>
          <a:prstGeom prst="rect">
            <a:avLst/>
          </a:prstGeom>
        </p:spPr>
      </p:pic>
      <p:pic>
        <p:nvPicPr>
          <p:cNvPr id="21" name="object 3" descr="http://www.qlink.ru/assets/templates/home/img/preimushestva/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255" y="6018596"/>
            <a:ext cx="527304" cy="52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368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64029" y="0"/>
            <a:ext cx="10536417" cy="1234281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Федеральный уровень методических ресурсов воспитания и профилактики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C265A96-80A7-4A66-8749-61B153B3A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758" y="1290531"/>
            <a:ext cx="11112211" cy="499369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Нормативные </a:t>
            </a: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документы и стратегии:</a:t>
            </a: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Стратегия развития воспитания в Российской федерации на период до 2030 </a:t>
            </a: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года;</a:t>
            </a:r>
            <a:endParaRPr lang="ru-RU" sz="1600" dirty="0">
              <a:latin typeface="Georgia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№273-ФЗ «Об образовании в Российской </a:t>
            </a: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Федерации;</a:t>
            </a: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Федеральный </a:t>
            </a: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закон от 24 июня 1999 г. N 120-ФЗ "Об основах системы профилактики безнадзорности и правонарушений несовершеннолетних" (с изменениями и дополнениями</a:t>
            </a: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). </a:t>
            </a:r>
          </a:p>
          <a:p>
            <a:pPr marL="0" indent="0" algn="just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Методические письма и рекомендации Минпросвещения России:</a:t>
            </a:r>
            <a:endParaRPr lang="ru-RU" sz="1600" b="1" dirty="0">
              <a:solidFill>
                <a:srgbClr val="002060"/>
              </a:solidFill>
              <a:latin typeface="Georgia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Письмо Министерства просвещения Российской Федерации от 8 октября 2024 г. № 07-4851 «О методических рекомендациях» </a:t>
            </a: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Письмо от 28 октября 2024 г. № АБ-3169/07 «Организация межведомственного взаимодействия при реализации мероприятий по раннему выявлению незаконного потребления наркотических средств и психотропных веществ». </a:t>
            </a: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Письмо от 10 апреля 2025 г. № 07-1613 «Алгоритмы деятельности педагога-психолога (психолога в сфере образования) по оказанию психологической помощи участникам образовательных отношений». </a:t>
            </a: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Письмо </a:t>
            </a: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от 11 ноября 2024 г. № 07-5429 «Выявление признаков нарушения настроения и </a:t>
            </a:r>
            <a:endParaRPr lang="ru-RU" sz="1600" dirty="0" smtClean="0">
              <a:latin typeface="Georgia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    тревоги </a:t>
            </a: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в детском и подростковом возрасте». </a:t>
            </a:r>
            <a:endParaRPr lang="ru-RU" sz="1600" dirty="0" smtClean="0">
              <a:latin typeface="Georgia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24000"/>
              </a:lnSpc>
              <a:spcBef>
                <a:spcPts val="0"/>
              </a:spcBef>
            </a:pP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Минпросвещения </a:t>
            </a: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России от 24.07.2025 N АБ-2700/07 "О направлении методического </a:t>
            </a: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письма«</a:t>
            </a:r>
          </a:p>
          <a:p>
            <a:pPr marL="0" indent="0" algn="just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    </a:t>
            </a: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(вместе с "Методическим письмом "Профилактика суицидального поведения несовершеннолетних в </a:t>
            </a:r>
            <a:endParaRPr lang="ru-RU" sz="1600" dirty="0" smtClean="0">
              <a:latin typeface="Georgia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4000"/>
              </a:lnSpc>
              <a:spcBef>
                <a:spcPts val="0"/>
              </a:spcBef>
              <a:buNone/>
            </a:pP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   образовательных </a:t>
            </a:r>
            <a:r>
              <a:rPr lang="ru-RU" sz="1600" dirty="0">
                <a:latin typeface="Georgia" pitchFamily="18" charset="0"/>
                <a:cs typeface="Arial" panose="020B0604020202020204" pitchFamily="34" charset="0"/>
              </a:rPr>
              <a:t>организациях: формирование позитивного мышления и ответственного поведения</a:t>
            </a:r>
            <a:r>
              <a:rPr lang="ru-RU" sz="1600" dirty="0" smtClean="0">
                <a:latin typeface="Georgia" pitchFamily="18" charset="0"/>
                <a:cs typeface="Arial" panose="020B0604020202020204" pitchFamily="34" charset="0"/>
              </a:rPr>
              <a:t>"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267" y="4431974"/>
            <a:ext cx="2252133" cy="2252133"/>
          </a:xfrm>
          <a:prstGeom prst="rect">
            <a:avLst/>
          </a:prstGeom>
        </p:spPr>
      </p:pic>
      <p:pic>
        <p:nvPicPr>
          <p:cNvPr id="5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1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871038" y="189989"/>
            <a:ext cx="9144000" cy="60880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Региональный уровень методических ресурсов воспитания и профилактики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C0AEFC6-98D9-440B-8492-624BBA27D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92" y="1300691"/>
            <a:ext cx="11754908" cy="524404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35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    </a:t>
            </a:r>
            <a:r>
              <a:rPr lang="ru-RU" sz="5500" b="1" i="1" dirty="0">
                <a:solidFill>
                  <a:srgbClr val="002060"/>
                </a:solidFill>
                <a:latin typeface="Georgia" pitchFamily="18" charset="0"/>
                <a:cs typeface="Arial" panose="020B0604020202020204" pitchFamily="34" charset="0"/>
              </a:rPr>
              <a:t>Нормативно-правовая база: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Закон Краснодарского края № 1539-КЗ «О мерах по профилактике безнадзорности и правонарушений несовершеннолетних в Краснодарском крае»;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Постановление главы администрации (губернатора) Краснодарского края от 22 марта 2019 г. N 150 "О мерах по профилактике преступлений несовершеннолетних и в отношении детей, жестокого обращения с ними, выявлению семейного неблагополучия, предупреждению травматизма и суицидального поведения несовершеннолетних; 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Постановление </a:t>
            </a:r>
            <a:r>
              <a:rPr lang="ru-RU" sz="5600" dirty="0" err="1">
                <a:latin typeface="Georgia" pitchFamily="18" charset="0"/>
                <a:cs typeface="Arial" panose="020B0604020202020204" pitchFamily="34" charset="0"/>
              </a:rPr>
              <a:t>КДНиЗП</a:t>
            </a: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 при администрации Краснодарского края от 27.12.2017 № 4/3 — порядок межведомственного взаимодействия по организации индивидуальной профилактической работы в отношении несовершеннолетних и семей, находящихся в социально опасном положении;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Постановление </a:t>
            </a:r>
            <a:r>
              <a:rPr lang="ru-RU" sz="5600" dirty="0" err="1">
                <a:latin typeface="Georgia" pitchFamily="18" charset="0"/>
                <a:cs typeface="Arial" panose="020B0604020202020204" pitchFamily="34" charset="0"/>
              </a:rPr>
              <a:t>КДНиЗП</a:t>
            </a: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 при администрации Краснодарского края от 24.10.2014 № 3/8 (в действующей редакции) — порядок межведомственного взаимодействия при возникновении чрезвычайного происшествия с несовершеннолетним;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Постановление </a:t>
            </a:r>
            <a:r>
              <a:rPr lang="ru-RU" sz="5600" dirty="0" err="1">
                <a:latin typeface="Georgia" pitchFamily="18" charset="0"/>
                <a:cs typeface="Arial" panose="020B0604020202020204" pitchFamily="34" charset="0"/>
              </a:rPr>
              <a:t>КДНиЗП</a:t>
            </a: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 при администрации Краснодарского края от 22.09.2021 № 4/1 «О профилактике суицидов несовершеннолетних и мерах по их предупреждению»; 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Постановление </a:t>
            </a:r>
            <a:r>
              <a:rPr lang="ru-RU" sz="5600" dirty="0" err="1">
                <a:latin typeface="Georgia" pitchFamily="18" charset="0"/>
                <a:cs typeface="Arial" panose="020B0604020202020204" pitchFamily="34" charset="0"/>
              </a:rPr>
              <a:t>КДНиЗП</a:t>
            </a: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 при администрации Краснодарского края от 17.03.2026 № 2/1;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Постановление </a:t>
            </a:r>
            <a:r>
              <a:rPr lang="ru-RU" sz="5600" dirty="0" err="1">
                <a:latin typeface="Georgia" pitchFamily="18" charset="0"/>
                <a:cs typeface="Arial" panose="020B0604020202020204" pitchFamily="34" charset="0"/>
              </a:rPr>
              <a:t>КДНиЗП</a:t>
            </a: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 при администрации Краснодарского края от 17.03.2026 № 2/2 «Об утверждении Порядка раннего выявления детского и семейного неблагополучия на территории Краснодарского края»;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Постановление </a:t>
            </a:r>
            <a:r>
              <a:rPr lang="ru-RU" sz="5600" dirty="0" err="1">
                <a:latin typeface="Georgia" pitchFamily="18" charset="0"/>
                <a:cs typeface="Arial" panose="020B0604020202020204" pitchFamily="34" charset="0"/>
              </a:rPr>
              <a:t>КДНиЗП</a:t>
            </a: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 при администрации Краснодарского края от 11.12.2025 № 5/1;</a:t>
            </a:r>
          </a:p>
          <a:p>
            <a:pPr algn="just">
              <a:lnSpc>
                <a:spcPct val="144000"/>
              </a:lnSpc>
              <a:spcBef>
                <a:spcPts val="0"/>
              </a:spcBef>
            </a:pP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Постановление </a:t>
            </a:r>
            <a:r>
              <a:rPr lang="ru-RU" sz="5600" dirty="0" err="1">
                <a:latin typeface="Georgia" pitchFamily="18" charset="0"/>
                <a:cs typeface="Arial" panose="020B0604020202020204" pitchFamily="34" charset="0"/>
              </a:rPr>
              <a:t>КДНиЗП</a:t>
            </a:r>
            <a:r>
              <a:rPr lang="ru-RU" sz="5600" dirty="0">
                <a:latin typeface="Georgia" pitchFamily="18" charset="0"/>
                <a:cs typeface="Arial" panose="020B0604020202020204" pitchFamily="34" charset="0"/>
              </a:rPr>
              <a:t> при администрации Краснодарского края от 19.12.2023 № 8/2 — комплексный план мероприятий на 2024–2026 годы по профилактике правонарушений несовершеннолетних и в отношении детей, жестокого обращения, нарушений половой неприкосновенности, семейного неблагополучия, травматизма и суицидального поведения.</a:t>
            </a:r>
          </a:p>
          <a:p>
            <a:pPr marL="0" indent="0">
              <a:buNone/>
            </a:pPr>
            <a:endParaRPr lang="ru-RU" sz="4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/>
          </a:p>
        </p:txBody>
      </p:sp>
      <p:pic>
        <p:nvPicPr>
          <p:cNvPr id="5" name="флаг слев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356" y="1711534"/>
            <a:ext cx="4339847" cy="2441403"/>
          </a:xfrm>
          <a:prstGeom prst="rect">
            <a:avLst/>
          </a:prstGeom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147156" y="336859"/>
            <a:ext cx="10679970" cy="60880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Федеральный уровень методических ресурсов </a:t>
            </a:r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воспитания и </a:t>
            </a:r>
            <a:r>
              <a:rPr lang="ru-RU" sz="28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профилактики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C0AEFC6-98D9-440B-8492-624BBA27D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73" y="1392964"/>
            <a:ext cx="11382998" cy="49565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i="1" dirty="0">
                <a:solidFill>
                  <a:srgbClr val="002060"/>
                </a:solidFill>
              </a:rPr>
              <a:t>Материалы крупных проектов и движений</a:t>
            </a:r>
            <a:r>
              <a:rPr lang="ru-RU" sz="1600" b="1" i="1" dirty="0" smtClean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b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78" y="2078847"/>
            <a:ext cx="1636518" cy="16365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777" y="2118947"/>
            <a:ext cx="1626578" cy="162657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5122" y="3903785"/>
            <a:ext cx="3446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https://xn--90acagbhgpca7c8c7f.xn--p1ai/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1322" y="3912578"/>
            <a:ext cx="4484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https://www.xn--b1adeawvbbbfnhgog5d9dg.xn--p1ai/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15400" y="3719146"/>
            <a:ext cx="30069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https://xn--80aapampemcchfmo7a3c9ehj.xn--p1ai/new-projects/molodezh-i-deti/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92" y="4413738"/>
            <a:ext cx="2092568" cy="209256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387360"/>
            <a:ext cx="2080848" cy="20808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69" y="4404945"/>
            <a:ext cx="2080846" cy="2080846"/>
          </a:xfrm>
          <a:prstGeom prst="rect">
            <a:avLst/>
          </a:prstGeom>
        </p:spPr>
      </p:pic>
      <p:pic>
        <p:nvPicPr>
          <p:cNvPr id="18" name="флаг слева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7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0160" y="256182"/>
            <a:ext cx="10623665" cy="608806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Федеральный и региональный уровни методических ресурсов воспитания и профилактики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239" y="1479685"/>
            <a:ext cx="4211516" cy="42115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96669" y="5894401"/>
            <a:ext cx="5398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https://disk.yandex.ru/d/rrT1oH61tXNMGg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3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809" y="1965812"/>
            <a:ext cx="2064727" cy="2064727"/>
          </a:xfrm>
          <a:prstGeom prst="rect">
            <a:avLst/>
          </a:prstGeom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733425" y="391319"/>
            <a:ext cx="9144000" cy="60880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C0AEFC6-98D9-440B-8492-624BBA27D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905" y="1582617"/>
            <a:ext cx="10515600" cy="4585555"/>
          </a:xfrm>
        </p:spPr>
        <p:txBody>
          <a:bodyPr>
            <a:normAutofit/>
          </a:bodyPr>
          <a:lstStyle/>
          <a:p>
            <a:pPr marL="0" indent="447675" algn="ctr">
              <a:buNone/>
            </a:pPr>
            <a:r>
              <a:rPr lang="ru-RU" sz="1600" b="1" dirty="0"/>
              <a:t> </a:t>
            </a:r>
            <a:endParaRPr lang="ru-RU" sz="14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447675">
              <a:buNone/>
            </a:pPr>
            <a:endParaRPr lang="ru-RU" sz="1400" b="1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447675">
              <a:buNone/>
            </a:pPr>
            <a:endParaRPr lang="ru-RU" sz="14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613" y="3875395"/>
            <a:ext cx="2514599" cy="25145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285" y="3884185"/>
            <a:ext cx="2505809" cy="25058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60" y="3875395"/>
            <a:ext cx="2494085" cy="24940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152" y="3890049"/>
            <a:ext cx="2499945" cy="24999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686" y="2295936"/>
            <a:ext cx="1666875" cy="14573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05" y="2177117"/>
            <a:ext cx="1568406" cy="15684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34" y="2169379"/>
            <a:ext cx="1557702" cy="158388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05326" y="252648"/>
            <a:ext cx="954780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7675" algn="ctr"/>
            <a:r>
              <a:rPr lang="ru-RU" sz="2800" b="1" dirty="0">
                <a:solidFill>
                  <a:srgbClr val="002060"/>
                </a:solidFill>
                <a:latin typeface="Georgia" pitchFamily="18" charset="0"/>
                <a:ea typeface="+mj-ea"/>
                <a:cs typeface="Times New Roman" panose="02020603050405020304" pitchFamily="18" charset="0"/>
              </a:rPr>
              <a:t>Методические материалы и рекомендации. </a:t>
            </a:r>
            <a:endParaRPr lang="ru-RU" sz="2800" b="1" dirty="0" smtClean="0">
              <a:solidFill>
                <a:srgbClr val="002060"/>
              </a:solidFill>
              <a:latin typeface="Georgia" pitchFamily="18" charset="0"/>
              <a:ea typeface="+mj-ea"/>
              <a:cs typeface="Times New Roman" panose="02020603050405020304" pitchFamily="18" charset="0"/>
            </a:endParaRPr>
          </a:p>
          <a:p>
            <a:pPr indent="447675" algn="ctr"/>
            <a:r>
              <a:rPr lang="ru-RU" sz="2800" b="1" dirty="0" smtClean="0">
                <a:solidFill>
                  <a:srgbClr val="002060"/>
                </a:solidFill>
                <a:latin typeface="Georgia" pitchFamily="18" charset="0"/>
                <a:ea typeface="+mj-ea"/>
                <a:cs typeface="Times New Roman" panose="02020603050405020304" pitchFamily="18" charset="0"/>
              </a:rPr>
              <a:t>Специализированные </a:t>
            </a:r>
            <a:r>
              <a:rPr lang="ru-RU" sz="2800" b="1" dirty="0">
                <a:solidFill>
                  <a:srgbClr val="002060"/>
                </a:solidFill>
                <a:latin typeface="Georgia" pitchFamily="18" charset="0"/>
                <a:ea typeface="+mj-ea"/>
                <a:cs typeface="Times New Roman" panose="02020603050405020304" pitchFamily="18" charset="0"/>
              </a:rPr>
              <a:t>центры.</a:t>
            </a:r>
          </a:p>
        </p:txBody>
      </p:sp>
      <p:pic>
        <p:nvPicPr>
          <p:cNvPr id="13" name="флаг слева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0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4692" y="0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МР по 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оказанию </a:t>
            </a:r>
            <a:r>
              <a:rPr lang="ru-RU" b="1" dirty="0" err="1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допсихологической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 помощи участникам образовательных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отношений</a:t>
            </a:r>
            <a:endParaRPr lang="ru-RU" b="1" dirty="0">
              <a:solidFill>
                <a:srgbClr val="00206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157" y="1218883"/>
            <a:ext cx="3749661" cy="53241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667" y="1898920"/>
            <a:ext cx="3964093" cy="3964093"/>
          </a:xfrm>
          <a:prstGeom prst="rect">
            <a:avLst/>
          </a:prstGeom>
        </p:spPr>
      </p:pic>
      <p:pic>
        <p:nvPicPr>
          <p:cNvPr id="5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098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0947" y="0"/>
            <a:ext cx="10515600" cy="132556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Пособие по профилактике терроризма и </a:t>
            </a:r>
            <a:r>
              <a:rPr lang="ru-RU" sz="3600" b="1" dirty="0" err="1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радикализации</a:t>
            </a:r>
            <a:endParaRPr lang="ru-RU" sz="3600" b="1" dirty="0">
              <a:solidFill>
                <a:srgbClr val="002060"/>
              </a:solidFill>
              <a:latin typeface="Georgia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1757635"/>
            <a:ext cx="4277360" cy="42773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5" y="1213803"/>
            <a:ext cx="3784602" cy="5365024"/>
          </a:xfrm>
          <a:prstGeom prst="rect">
            <a:avLst/>
          </a:prstGeom>
        </p:spPr>
      </p:pic>
      <p:pic>
        <p:nvPicPr>
          <p:cNvPr id="5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829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4698" y="0"/>
            <a:ext cx="10515600" cy="132556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Сборник методических материалов по вопросам профилактики угроз половой неприкосновенности несовершеннолетних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68" y="1218882"/>
            <a:ext cx="3802204" cy="53512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093" y="1684865"/>
            <a:ext cx="4425667" cy="4425667"/>
          </a:xfrm>
          <a:prstGeom prst="rect">
            <a:avLst/>
          </a:prstGeom>
        </p:spPr>
      </p:pic>
      <p:pic>
        <p:nvPicPr>
          <p:cNvPr id="7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362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9067" y="0"/>
            <a:ext cx="10515600" cy="132556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МР по </a:t>
            </a:r>
            <a:r>
              <a:rPr lang="ru-RU" sz="24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комплексному сопровождению обучающихся,</a:t>
            </a:r>
            <a:br>
              <a:rPr lang="ru-RU" sz="24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переживших психотравмирующие события 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условиях боевых действий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693" y="1879598"/>
            <a:ext cx="4047067" cy="40470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34" y="1218883"/>
            <a:ext cx="3800597" cy="5368184"/>
          </a:xfrm>
          <a:prstGeom prst="rect">
            <a:avLst/>
          </a:prstGeom>
        </p:spPr>
      </p:pic>
      <p:pic>
        <p:nvPicPr>
          <p:cNvPr id="5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458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196" y="249382"/>
            <a:ext cx="10515600" cy="132556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Рекомендации по организации просветительских мероприятий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профилактике использования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ненормативной лексики в детско-подростковой среде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для обучающихся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их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родителей (законных представителей), 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педагогических работников </a:t>
            </a:r>
            <a:b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sz="20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организаций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493" y="1784291"/>
            <a:ext cx="4250267" cy="42502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" y="1339645"/>
            <a:ext cx="3757353" cy="5301904"/>
          </a:xfrm>
          <a:prstGeom prst="rect">
            <a:avLst/>
          </a:prstGeom>
        </p:spPr>
      </p:pic>
      <p:pic>
        <p:nvPicPr>
          <p:cNvPr id="7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618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5916" y="420584"/>
            <a:ext cx="10515600" cy="1325563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Методическое письмо по проведению в образовательных 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организациях с </a:t>
            </a: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обучающимися профилактических мероприятий, направленных на 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формирование у </a:t>
            </a: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них позитивного мышления, принципов здорового образа жизни, 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предупреждение суицидального </a:t>
            </a: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поведения (для руководителей, педагогов-психологов (психологов</a:t>
            </a:r>
            <a:b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в сфере образования), социальных педагогов, классных руководителей и 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иных педагогических </a:t>
            </a: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работников общеобразовательных и 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профессиональных образовательных </a:t>
            </a:r>
            <a:r>
              <a:rPr lang="ru-RU" sz="16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организаций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067" y="2025024"/>
            <a:ext cx="4055533" cy="40555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930531"/>
            <a:ext cx="3085254" cy="4343953"/>
          </a:xfrm>
          <a:prstGeom prst="rect">
            <a:avLst/>
          </a:prstGeom>
        </p:spPr>
      </p:pic>
      <p:pic>
        <p:nvPicPr>
          <p:cNvPr id="5" name="флаг слев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022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МР по </a:t>
            </a:r>
            <a:r>
              <a:rPr lang="ru-RU" sz="32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работе в школах с </a:t>
            </a:r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детьми</a:t>
            </a:r>
            <a:b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участников СВО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27" y="1218881"/>
            <a:ext cx="2730911" cy="38481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401" y="1218881"/>
            <a:ext cx="2731506" cy="38481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771" y="1218882"/>
            <a:ext cx="2738879" cy="3848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89" y="5066982"/>
            <a:ext cx="1697785" cy="16977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788" y="5031104"/>
            <a:ext cx="1718945" cy="17189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AF8F8"/>
              </a:clrFrom>
              <a:clrTo>
                <a:srgbClr val="FA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867" y="5066982"/>
            <a:ext cx="1683067" cy="1683067"/>
          </a:xfrm>
          <a:prstGeom prst="rect">
            <a:avLst/>
          </a:prstGeom>
        </p:spPr>
      </p:pic>
      <p:pic>
        <p:nvPicPr>
          <p:cNvPr id="11" name="флаг слева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53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775"/>
            <a:ext cx="12192000" cy="7148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19405"/>
            <a:ext cx="3386905" cy="455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899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предметы справа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726832" y="27384"/>
            <a:ext cx="6858000" cy="6858000"/>
          </a:xfrm>
          <a:prstGeom prst="rect">
            <a:avLst/>
          </a:prstGeom>
        </p:spPr>
      </p:pic>
      <p:pic>
        <p:nvPicPr>
          <p:cNvPr id="4" name="предм слева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-89925" y="12725"/>
            <a:ext cx="6858000" cy="6858000"/>
          </a:xfrm>
          <a:prstGeom prst="rect">
            <a:avLst/>
          </a:prstGeom>
        </p:spPr>
      </p:pic>
      <p:sp>
        <p:nvSpPr>
          <p:cNvPr id="13" name="белый прямоуг"/>
          <p:cNvSpPr/>
          <p:nvPr/>
        </p:nvSpPr>
        <p:spPr bwMode="auto">
          <a:xfrm>
            <a:off x="2927647" y="1316766"/>
            <a:ext cx="8748415" cy="35600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9" tIns="60954" rIns="121909" bIns="60954" rtlCol="0" anchor="ctr"/>
          <a:lstStyle/>
          <a:p>
            <a:pPr algn="ctr" defTabSz="1219080">
              <a:defRPr/>
            </a:pPr>
            <a:endParaRPr lang="ru-RU" sz="2400" b="1" kern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8" name="Заголовок"/>
          <p:cNvSpPr txBox="1"/>
          <p:nvPr/>
        </p:nvSpPr>
        <p:spPr bwMode="auto">
          <a:xfrm>
            <a:off x="3089693" y="1865689"/>
            <a:ext cx="8830758" cy="2523756"/>
          </a:xfrm>
          <a:prstGeom prst="rect">
            <a:avLst/>
          </a:prstGeom>
          <a:noFill/>
        </p:spPr>
        <p:txBody>
          <a:bodyPr wrap="square" lIns="121909" tIns="60954" rIns="121909" bIns="60954" rtlCol="0">
            <a:spAutoFit/>
          </a:bodyPr>
          <a:lstStyle/>
          <a:p>
            <a:pPr algn="ctr"/>
            <a:r>
              <a:rPr lang="ru-RU" sz="3600" b="1" dirty="0" smtClean="0"/>
              <a:t> </a:t>
            </a:r>
            <a:r>
              <a:rPr lang="ru-RU" sz="3400" b="1" dirty="0" smtClean="0">
                <a:solidFill>
                  <a:srgbClr val="002060"/>
                </a:solidFill>
                <a:latin typeface="Georgia" pitchFamily="18" charset="0"/>
              </a:rPr>
              <a:t>«ВОСПИТАНИЕ – СТРАТЕГИЧЕСКАЯ ЗАДАЧА СОВРЕМЕННОГО ОБРАЗОВАНИЯ»</a:t>
            </a:r>
          </a:p>
          <a:p>
            <a:pPr algn="ctr"/>
            <a:endParaRPr lang="ru-RU" sz="3200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/>
            <a:r>
              <a:rPr lang="ru-RU" sz="2000" b="1" kern="0" dirty="0" smtClean="0">
                <a:solidFill>
                  <a:srgbClr val="002060"/>
                </a:solidFill>
                <a:latin typeface="Georgia" pitchFamily="18" charset="0"/>
              </a:rPr>
              <a:t>августовская сессия</a:t>
            </a:r>
            <a:endParaRPr lang="ru-RU" sz="2000" b="1" kern="0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" name="флаг слева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-48681" y="-342898"/>
            <a:ext cx="6318097" cy="8503905"/>
          </a:xfrm>
          <a:prstGeom prst="rect">
            <a:avLst/>
          </a:prstGeom>
        </p:spPr>
      </p:pic>
      <p:pic>
        <p:nvPicPr>
          <p:cNvPr id="16" name="ниж. флаг" hidden="1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6680055" y="1796819"/>
            <a:ext cx="5525535" cy="5088567"/>
          </a:xfrm>
          <a:prstGeom prst="rect">
            <a:avLst/>
          </a:prstGeom>
        </p:spPr>
      </p:pic>
      <p:pic>
        <p:nvPicPr>
          <p:cNvPr id="12" name="лого 1"/>
          <p:cNvPicPr>
            <a:picLocks noChangeAspect="1"/>
          </p:cNvPicPr>
          <p:nvPr/>
        </p:nvPicPr>
        <p:blipFill>
          <a:blip r:embed="rId5" cstate="print"/>
          <a:stretch/>
        </p:blipFill>
        <p:spPr bwMode="auto">
          <a:xfrm>
            <a:off x="9256564" y="292158"/>
            <a:ext cx="778588" cy="6470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046720" y="5918662"/>
            <a:ext cx="2510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21.08.2026</a:t>
            </a:r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8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57904" y="266008"/>
            <a:ext cx="577535" cy="73152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4599" y="218855"/>
            <a:ext cx="778673" cy="77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2043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3214</Words>
  <Application>Microsoft Office PowerPoint</Application>
  <PresentationFormat>Произвольный</PresentationFormat>
  <Paragraphs>511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46</vt:i4>
      </vt:variant>
    </vt:vector>
  </HeadingPairs>
  <TitlesOfParts>
    <vt:vector size="54" baseType="lpstr">
      <vt:lpstr>Тема Office</vt:lpstr>
      <vt:lpstr>1_Тема Office</vt:lpstr>
      <vt:lpstr>1_Office Theme</vt:lpstr>
      <vt:lpstr>2_Office Theme</vt:lpstr>
      <vt:lpstr>3_Office Theme</vt:lpstr>
      <vt:lpstr>4_Office Theme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Нормативная рамка воспитательной и профилактической работы</vt:lpstr>
      <vt:lpstr>Презентация PowerPoint</vt:lpstr>
      <vt:lpstr>Новый концептуальный акцент: профилактика как система ранней помощи</vt:lpstr>
      <vt:lpstr>Развитие воспитывающего пространства</vt:lpstr>
      <vt:lpstr>Презентация PowerPoint</vt:lpstr>
      <vt:lpstr>Новые федеральные решения в воспитательной работе на 2026 г.</vt:lpstr>
      <vt:lpstr>Новые федеральные решения в воспитательной работе на 2026 г.</vt:lpstr>
      <vt:lpstr>Презентация PowerPoint</vt:lpstr>
      <vt:lpstr>Торжественная линейка.  Первый звонок.</vt:lpstr>
      <vt:lpstr>Проектирование модуля «Профилактика и безопасность» РПВ ОО</vt:lpstr>
      <vt:lpstr>Проектирование модуля «Профилактика и безопасность» РПВ ОО</vt:lpstr>
      <vt:lpstr>Навигаторы профилактики</vt:lpstr>
      <vt:lpstr>Подходы к совершенствованию организации профилактической работы в рамках Комплексного плана противодействия идеологии терроризма Нормативно-правовое обеспечение деятельности.  </vt:lpstr>
      <vt:lpstr>Комплексный план противодействия идеологии  терроризма</vt:lpstr>
      <vt:lpstr>О деятельности советника директора по воспитанию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Задача: Реализация ключевых направлений  воспитательной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МР по оказанию допсихологической помощи участникам образовательных отношений</vt:lpstr>
      <vt:lpstr>Пособие по профилактике терроризма и радикализации</vt:lpstr>
      <vt:lpstr>Сборник методических материалов по вопросам профилактики угроз половой неприкосновенности несовершеннолетних</vt:lpstr>
      <vt:lpstr>МР по комплексному сопровождению обучающихся, переживших психотравмирующие события  в условиях боевых действий </vt:lpstr>
      <vt:lpstr>Рекомендации по организации просветительских мероприятий по профилактике использования ненормативной лексики в детско-подростковой среде для обучающихся,  их родителей (законных представителей), педагогических работников  образовательных организаций </vt:lpstr>
      <vt:lpstr>Методическое письмо по проведению в образовательных организациях с обучающимися профилактических мероприятий, направленных на формирование у них позитивного мышления, принципов здорового образа жизни, предупреждение суицидального поведения (для руководителей, педагогов-психологов (психологов в сфере образования), социальных педагогов, классных руководителей и иных педагогических работников общеобразовательных и профессиональных образовательных организаций</vt:lpstr>
      <vt:lpstr>МР по работе в школах с детьми  участников СВО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Nataliya</dc:creator>
  <cp:lastModifiedBy>Gerasimenko</cp:lastModifiedBy>
  <cp:revision>190</cp:revision>
  <dcterms:created xsi:type="dcterms:W3CDTF">2023-09-27T20:54:27Z</dcterms:created>
  <dcterms:modified xsi:type="dcterms:W3CDTF">2026-08-20T12:10:02Z</dcterms:modified>
</cp:coreProperties>
</file>