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49" r:id="rId2"/>
  </p:sldMasterIdLst>
  <p:sldIdLst>
    <p:sldId id="256" r:id="rId3"/>
    <p:sldId id="272" r:id="rId4"/>
    <p:sldId id="258" r:id="rId5"/>
    <p:sldId id="259" r:id="rId6"/>
    <p:sldId id="260" r:id="rId7"/>
    <p:sldId id="261" r:id="rId8"/>
    <p:sldId id="274" r:id="rId9"/>
    <p:sldId id="263" r:id="rId10"/>
    <p:sldId id="264" r:id="rId11"/>
    <p:sldId id="265" r:id="rId12"/>
    <p:sldId id="266" r:id="rId13"/>
    <p:sldId id="273" r:id="rId14"/>
    <p:sldId id="268" r:id="rId15"/>
    <p:sldId id="269" r:id="rId16"/>
    <p:sldId id="270" r:id="rId17"/>
    <p:sldId id="271" r:id="rId18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2070" y="-9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defPPr/>
            <a:lvl1pPr lvl="0" algn="ctr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defPPr/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16" name="Shape 1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10.08.2026</a:t>
            </a:r>
          </a:p>
        </p:txBody>
      </p:sp>
      <p:sp>
        <p:nvSpPr>
          <p:cNvPr id="17" name="Shape 1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34" name="Shape 13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10.08.2026</a:t>
            </a:r>
          </a:p>
        </p:txBody>
      </p:sp>
      <p:sp>
        <p:nvSpPr>
          <p:cNvPr id="135" name="Shape 135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10.08.2026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10.08.2026</a:t>
            </a:r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21" name="Shape 121"/>
          <p:cNvSpPr txBox="1">
            <a:spLocks noGrp="1"/>
          </p:cNvSpPr>
          <p:nvPr>
            <p:ph type="body" idx="5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22" name="Shape 1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10.08.2026</a:t>
            </a:r>
          </a:p>
        </p:txBody>
      </p:sp>
      <p:sp>
        <p:nvSpPr>
          <p:cNvPr id="123" name="Shape 12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10.08.2026</a:t>
            </a:r>
          </a:p>
        </p:txBody>
      </p:sp>
      <p:sp>
        <p:nvSpPr>
          <p:cNvPr id="139" name="Shape 13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12" name="Shape 112"/>
          <p:cNvSpPr txBox="1">
            <a:spLocks noGrp="1"/>
          </p:cNvSpPr>
          <p:nvPr>
            <p:ph type="body" idx="5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13" name="Shape 113"/>
          <p:cNvSpPr txBox="1">
            <a:spLocks noGrp="1"/>
          </p:cNvSpPr>
          <p:nvPr>
            <p:ph type="body" idx="8"/>
          </p:nvPr>
        </p:nvSpPr>
        <p:spPr>
          <a:xfrm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14" name="Shape 114"/>
          <p:cNvSpPr txBox="1">
            <a:spLocks noGrp="1"/>
          </p:cNvSpPr>
          <p:nvPr>
            <p:ph type="body" idx="9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15" name="Shape 11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10.08.2026</a:t>
            </a:r>
          </a:p>
        </p:txBody>
      </p:sp>
      <p:sp>
        <p:nvSpPr>
          <p:cNvPr id="116" name="Shape 1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88" name="Shape 88"/>
          <p:cNvSpPr txBox="1">
            <a:spLocks noGrp="1"/>
          </p:cNvSpPr>
          <p:nvPr>
            <p:ph type="body" idx="5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10.08.2026</a:t>
            </a:r>
          </a:p>
        </p:txBody>
      </p:sp>
      <p:sp>
        <p:nvSpPr>
          <p:cNvPr id="90" name="Shape 9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5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36" name="Shape 3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10.08.2026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28" name="Shape 12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10.08.2026</a:t>
            </a:r>
          </a:p>
        </p:txBody>
      </p:sp>
      <p:sp>
        <p:nvSpPr>
          <p:cNvPr id="129" name="Shape 12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30" name="Shape 1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82" name="Shape 8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10.08.2026</a:t>
            </a:r>
          </a:p>
        </p:txBody>
      </p:sp>
      <p:sp>
        <p:nvSpPr>
          <p:cNvPr id="83" name="Shape 8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title" idx="2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defPPr/>
            <a:lvl1pPr lvl="0" algn="ctr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143" name="Shape 143"/>
          <p:cNvSpPr txBox="1">
            <a:spLocks noGrp="1"/>
          </p:cNvSpPr>
          <p:nvPr>
            <p:ph type="subTitle" idx="3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defPPr/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144" name="Shape 14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10.08.2026</a:t>
            </a:r>
          </a:p>
        </p:txBody>
      </p:sp>
      <p:sp>
        <p:nvSpPr>
          <p:cNvPr id="145" name="Shape 145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46" name="Shape 14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68" name="Shape 68"/>
          <p:cNvSpPr txBox="1"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10.08.2026</a:t>
            </a:r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 idx="2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99" name="Shape 99"/>
          <p:cNvSpPr txBox="1">
            <a:spLocks noGrp="1"/>
          </p:cNvSpPr>
          <p:nvPr>
            <p:ph type="body" idx="3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00" name="Shape 10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10.08.2026</a:t>
            </a:r>
          </a:p>
        </p:txBody>
      </p:sp>
      <p:sp>
        <p:nvSpPr>
          <p:cNvPr id="101" name="Shape 10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2" name="Shape 10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94" name="Shape 9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10.08.2026</a:t>
            </a:r>
          </a:p>
        </p:txBody>
      </p:sp>
      <p:sp>
        <p:nvSpPr>
          <p:cNvPr id="95" name="Shape 95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6" name="Shape 9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body" idx="3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75" name="Shape 75"/>
          <p:cNvSpPr txBox="1">
            <a:spLocks noGrp="1"/>
          </p:cNvSpPr>
          <p:nvPr>
            <p:ph type="body" idx="4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76" name="Shape 7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10.08.2026</a:t>
            </a:r>
          </a:p>
        </p:txBody>
      </p:sp>
      <p:sp>
        <p:nvSpPr>
          <p:cNvPr id="77" name="Shape 7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10.08.2026</a:t>
            </a:r>
          </a:p>
        </p:txBody>
      </p:sp>
      <p:sp>
        <p:nvSpPr>
          <p:cNvPr id="149" name="Shape 14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50" name="Shape 15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 idx="2"/>
          </p:nvPr>
        </p:nvSpPr>
        <p:spPr>
          <a:xfrm>
            <a:off x="839788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1" name="Shape 41"/>
          <p:cNvSpPr txBox="1">
            <a:spLocks noGrp="1"/>
          </p:cNvSpPr>
          <p:nvPr>
            <p:ph type="body" idx="3"/>
          </p:nvPr>
        </p:nvSpPr>
        <p:spPr>
          <a:xfrm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42" name="Shape 42"/>
          <p:cNvSpPr txBox="1">
            <a:spLocks noGrp="1"/>
          </p:cNvSpPr>
          <p:nvPr>
            <p:ph type="body" idx="4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body" idx="6"/>
          </p:nvPr>
        </p:nvSpPr>
        <p:spPr>
          <a:xfrm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44" name="Shape 44"/>
          <p:cNvSpPr txBox="1">
            <a:spLocks noGrp="1"/>
          </p:cNvSpPr>
          <p:nvPr>
            <p:ph type="body" idx="7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5" name="Shape 45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10.08.2026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 idx="2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21" name="Shape 21"/>
          <p:cNvSpPr txBox="1">
            <a:spLocks noGrp="1"/>
          </p:cNvSpPr>
          <p:nvPr>
            <p:ph type="body" idx="3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2" name="Shape 22"/>
          <p:cNvSpPr txBox="1">
            <a:spLocks noGrp="1"/>
          </p:cNvSpPr>
          <p:nvPr>
            <p:ph type="body" idx="4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10.08.2026</a:t>
            </a:r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 idx="2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body" idx="3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4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10.08.2026</a:t>
            </a:r>
          </a:p>
        </p:txBody>
      </p:sp>
      <p:sp>
        <p:nvSpPr>
          <p:cNvPr id="58" name="Shape 5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105" name="Shape 105"/>
          <p:cNvSpPr txBox="1">
            <a:spLocks noGrp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06" name="Shape 10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10.08.2026</a:t>
            </a:r>
          </a:p>
        </p:txBody>
      </p:sp>
      <p:sp>
        <p:nvSpPr>
          <p:cNvPr id="107" name="Shape 10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 idx="2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62" name="Shape 62"/>
          <p:cNvSpPr txBox="1">
            <a:spLocks noGrp="1"/>
          </p:cNvSpPr>
          <p:nvPr>
            <p:ph type="body" idx="3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10.08.2026</a:t>
            </a:r>
          </a:p>
        </p:txBody>
      </p:sp>
      <p:sp>
        <p:nvSpPr>
          <p:cNvPr id="64" name="Shape 6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Образец заголовка</a:t>
            </a:r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Shape 4"/>
          <p:cNvSpPr txBox="1"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10.08.2026</a:t>
            </a:r>
          </a:p>
        </p:txBody>
      </p:sp>
      <p:sp>
        <p:nvSpPr>
          <p:cNvPr id="5" name="Shape 5"/>
          <p:cNvSpPr txBox="1"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defPPr/>
      <a:lvl1pPr lvl="0"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title" idx="2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Образец заголовка</a:t>
            </a:r>
          </a:p>
        </p:txBody>
      </p:sp>
      <p:sp>
        <p:nvSpPr>
          <p:cNvPr id="9" name="Shape 9"/>
          <p:cNvSpPr txBox="1">
            <a:spLocks noGrp="1"/>
          </p:cNvSpPr>
          <p:nvPr>
            <p:ph type="body" idx="3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0" name="Shape 10"/>
          <p:cNvSpPr txBox="1"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10.08.2026</a:t>
            </a:r>
          </a:p>
        </p:txBody>
      </p:sp>
      <p:sp>
        <p:nvSpPr>
          <p:cNvPr id="11" name="Shape 11"/>
          <p:cNvSpPr txBox="1"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>
                <a:solidFill>
                  <a:srgbClr val="000000">
                    <a:tint val="75000"/>
                  </a:srgbClr>
                </a:solidFill>
              </a:rP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defPPr/>
      <a:lvl1pPr lvl="0"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jpeg"/><Relationship Id="rId7" Type="http://schemas.openxmlformats.org/officeDocument/2006/relationships/image" Target="../media/image3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Picture 153"/>
          <p:cNvPicPr/>
          <p:nvPr/>
        </p:nvPicPr>
        <p:blipFill>
          <a:blip r:embed="rId2"/>
          <a:stretch/>
        </p:blipFill>
        <p:spPr>
          <a:xfrm>
            <a:off x="6737106" y="35719"/>
            <a:ext cx="6858001" cy="6858000"/>
          </a:xfrm>
          <a:prstGeom prst="rect">
            <a:avLst/>
          </a:prstGeom>
        </p:spPr>
      </p:pic>
      <p:pic>
        <p:nvPicPr>
          <p:cNvPr id="155" name="Picture 155"/>
          <p:cNvPicPr/>
          <p:nvPr/>
        </p:nvPicPr>
        <p:blipFill>
          <a:blip r:embed="rId2"/>
          <a:stretch/>
        </p:blipFill>
        <p:spPr>
          <a:xfrm>
            <a:off x="-89925" y="12725"/>
            <a:ext cx="6858000" cy="6858000"/>
          </a:xfrm>
          <a:prstGeom prst="rect">
            <a:avLst/>
          </a:prstGeom>
        </p:spPr>
      </p:pic>
      <p:sp>
        <p:nvSpPr>
          <p:cNvPr id="156" name="Shape 156"/>
          <p:cNvSpPr/>
          <p:nvPr/>
        </p:nvSpPr>
        <p:spPr>
          <a:xfrm>
            <a:off x="2927647" y="1316766"/>
            <a:ext cx="8748415" cy="3963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121908" tIns="60954" rIns="121908" bIns="60954" anchor="ctr">
            <a:noAutofit/>
          </a:bodyPr>
          <a:lstStyle/>
          <a:p>
            <a:pPr marL="0" indent="0" algn="ctr"/>
            <a:endParaRPr sz="24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 txBox="1"/>
          <p:nvPr/>
        </p:nvSpPr>
        <p:spPr>
          <a:xfrm>
            <a:off x="2817997" y="1786029"/>
            <a:ext cx="9239848" cy="1655696"/>
          </a:xfrm>
          <a:prstGeom prst="rect">
            <a:avLst/>
          </a:prstGeom>
          <a:noFill/>
        </p:spPr>
        <p:txBody>
          <a:bodyPr wrap="square" lIns="121908" tIns="60954" rIns="121908" bIns="60954">
            <a:noAutofit/>
          </a:bodyPr>
          <a:lstStyle/>
          <a:p>
            <a:pPr marL="0" indent="0" algn="ctr"/>
            <a:r>
              <a:rPr sz="4000" b="1" dirty="0">
                <a:solidFill>
                  <a:srgbClr val="002060"/>
                </a:solidFill>
                <a:latin typeface="Georgia" panose="02040502050405020303" pitchFamily="18" charset="0"/>
              </a:rPr>
              <a:t>«</a:t>
            </a:r>
            <a:r>
              <a:rPr sz="40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Воспитание</a:t>
            </a:r>
            <a:r>
              <a:rPr sz="4000" b="1" dirty="0">
                <a:solidFill>
                  <a:srgbClr val="002060"/>
                </a:solidFill>
                <a:latin typeface="Georgia" panose="02040502050405020303" pitchFamily="18" charset="0"/>
              </a:rPr>
              <a:t> – </a:t>
            </a:r>
            <a:r>
              <a:rPr sz="40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стратегическая</a:t>
            </a:r>
            <a:r>
              <a:rPr sz="4000" b="1" dirty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sz="40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задача</a:t>
            </a:r>
            <a:r>
              <a:rPr sz="4000" b="1" dirty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sz="40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современного</a:t>
            </a:r>
            <a:r>
              <a:rPr sz="4000" b="1" dirty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sz="4000" b="1" dirty="0" err="1">
                <a:solidFill>
                  <a:srgbClr val="002060"/>
                </a:solidFill>
                <a:latin typeface="Georgia" panose="02040502050405020303" pitchFamily="18" charset="0"/>
              </a:rPr>
              <a:t>образования</a:t>
            </a:r>
            <a:r>
              <a:rPr sz="4000" b="1" dirty="0">
                <a:solidFill>
                  <a:srgbClr val="002060"/>
                </a:solidFill>
                <a:latin typeface="Georgia" panose="02040502050405020303" pitchFamily="18" charset="0"/>
              </a:rPr>
              <a:t>»</a:t>
            </a:r>
            <a:endParaRPr sz="4000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-40297" y="-348944"/>
            <a:ext cx="6840140" cy="8503905"/>
          </a:xfrm>
          <a:prstGeom prst="rect">
            <a:avLst/>
          </a:prstGeom>
          <a:blipFill>
            <a:blip r:embed="rId3"/>
            <a:stretch/>
          </a:blipFill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endParaRPr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/>
          <p:nvPr/>
        </p:nvSpPr>
        <p:spPr>
          <a:xfrm>
            <a:off x="4365014" y="3772449"/>
            <a:ext cx="7254647" cy="817491"/>
          </a:xfrm>
          <a:prstGeom prst="rect">
            <a:avLst/>
          </a:prstGeom>
        </p:spPr>
        <p:txBody>
          <a:bodyPr wrap="square" lIns="91440" tIns="45720" rIns="91440" bIns="45720">
            <a:noAutofit/>
          </a:bodyPr>
          <a:lstStyle/>
          <a:p>
            <a:pPr marL="0" indent="0" algn="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Морозова Наталья Викторовна, 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r"/>
            <a:r>
              <a:rPr sz="1800">
                <a:solidFill>
                  <a:srgbClr val="002060"/>
                </a:solidFill>
                <a:highlight>
                  <a:srgbClr val="000000">
                    <a:alpha val="0"/>
                  </a:srgbClr>
                </a:highlight>
                <a:latin typeface="Georgia"/>
                <a:ea typeface="Georgia"/>
                <a:cs typeface="Georgia"/>
              </a:rPr>
              <a:t>заместитель начальника отдела дополнительного образования и воспитательной работы департамента образования администрации муниципального образования город Краснодар</a:t>
            </a:r>
            <a:endParaRPr sz="1800">
              <a:solidFill>
                <a:schemeClr val="tx1"/>
              </a:solidFill>
              <a:highlight>
                <a:srgbClr val="000000">
                  <a:alpha val="0"/>
                </a:srgbClr>
              </a:highlight>
              <a:latin typeface="+mn-lt"/>
              <a:ea typeface="+mn-ea"/>
              <a:cs typeface="+mn-cs"/>
            </a:endParaRPr>
          </a:p>
        </p:txBody>
      </p:sp>
      <p:pic>
        <p:nvPicPr>
          <p:cNvPr id="161" name="Picture 161"/>
          <p:cNvPicPr/>
          <p:nvPr/>
        </p:nvPicPr>
        <p:blipFill>
          <a:blip r:embed="rId4"/>
          <a:stretch/>
        </p:blipFill>
        <p:spPr>
          <a:xfrm>
            <a:off x="10303968" y="408536"/>
            <a:ext cx="778588" cy="647092"/>
          </a:xfrm>
          <a:prstGeom prst="rect">
            <a:avLst/>
          </a:prstGeom>
        </p:spPr>
      </p:pic>
      <p:sp>
        <p:nvSpPr>
          <p:cNvPr id="162" name="Shape 162"/>
          <p:cNvSpPr txBox="1"/>
          <p:nvPr/>
        </p:nvSpPr>
        <p:spPr>
          <a:xfrm>
            <a:off x="8775032" y="6232358"/>
            <a:ext cx="134203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13.08.2026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64" name="Picture 164"/>
          <p:cNvPicPr/>
          <p:nvPr/>
        </p:nvPicPr>
        <p:blipFill>
          <a:blip r:embed="rId5"/>
          <a:srcRect l="22339" r="21281"/>
          <a:stretch/>
        </p:blipFill>
        <p:spPr>
          <a:xfrm>
            <a:off x="11294277" y="296304"/>
            <a:ext cx="763568" cy="760926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0" y="40894"/>
            <a:ext cx="10424159" cy="800809"/>
          </a:xfrm>
          <a:prstGeom prst="rect">
            <a:avLst/>
          </a:prstGeom>
        </p:spPr>
        <p:txBody>
          <a:bodyPr vert="horz" wrap="square" lIns="0" tIns="389204" rIns="0" bIns="0" rtlCol="0">
            <a:spAutoFit/>
          </a:bodyPr>
          <a:lstStyle/>
          <a:p>
            <a:pPr marL="1148715">
              <a:lnSpc>
                <a:spcPct val="100000"/>
              </a:lnSpc>
              <a:spcBef>
                <a:spcPts val="114"/>
              </a:spcBef>
            </a:pPr>
            <a:r>
              <a:rPr sz="2650" b="1" dirty="0">
                <a:solidFill>
                  <a:srgbClr val="002060"/>
                </a:solidFill>
                <a:latin typeface="Georgia" pitchFamily="18" charset="0"/>
              </a:rPr>
              <a:t>Воспитательная</a:t>
            </a:r>
            <a:r>
              <a:rPr sz="2650" b="1" spc="-130" dirty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sz="2650" b="1" dirty="0">
                <a:solidFill>
                  <a:srgbClr val="002060"/>
                </a:solidFill>
                <a:latin typeface="Georgia" pitchFamily="18" charset="0"/>
              </a:rPr>
              <a:t>работа</a:t>
            </a:r>
            <a:r>
              <a:rPr sz="2650" b="1" spc="-90" dirty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sz="2650" b="1" dirty="0">
                <a:solidFill>
                  <a:srgbClr val="002060"/>
                </a:solidFill>
                <a:latin typeface="Georgia" pitchFamily="18" charset="0"/>
              </a:rPr>
              <a:t>в</a:t>
            </a:r>
            <a:r>
              <a:rPr sz="2650" b="1" spc="-170" dirty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sz="2650" b="1" spc="-10" dirty="0">
                <a:solidFill>
                  <a:srgbClr val="002060"/>
                </a:solidFill>
                <a:latin typeface="Georgia" pitchFamily="18" charset="0"/>
              </a:rPr>
              <a:t>2026-</a:t>
            </a:r>
            <a:r>
              <a:rPr sz="2650" b="1" dirty="0">
                <a:solidFill>
                  <a:srgbClr val="002060"/>
                </a:solidFill>
                <a:latin typeface="Georgia" pitchFamily="18" charset="0"/>
              </a:rPr>
              <a:t>2027</a:t>
            </a:r>
            <a:r>
              <a:rPr sz="2650" b="1" spc="-155" dirty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sz="2650" b="1" dirty="0">
                <a:solidFill>
                  <a:srgbClr val="002060"/>
                </a:solidFill>
                <a:latin typeface="Georgia" pitchFamily="18" charset="0"/>
              </a:rPr>
              <a:t>учебном</a:t>
            </a:r>
            <a:r>
              <a:rPr sz="2650" b="1" spc="-95" dirty="0">
                <a:solidFill>
                  <a:srgbClr val="002060"/>
                </a:solidFill>
                <a:latin typeface="Georgia" pitchFamily="18" charset="0"/>
              </a:rPr>
              <a:t> </a:t>
            </a:r>
            <a:r>
              <a:rPr sz="2650" b="1" spc="-20" dirty="0">
                <a:solidFill>
                  <a:srgbClr val="002060"/>
                </a:solidFill>
                <a:latin typeface="Georgia" pitchFamily="18" charset="0"/>
              </a:rPr>
              <a:t>году</a:t>
            </a:r>
            <a:endParaRPr sz="265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065520" y="1197863"/>
            <a:ext cx="6126480" cy="5270500"/>
            <a:chOff x="6065520" y="1197863"/>
            <a:chExt cx="6126480" cy="5270500"/>
          </a:xfrm>
        </p:grpSpPr>
        <p:pic>
          <p:nvPicPr>
            <p:cNvPr id="5" name="object 5" descr="http://qrcoder.ru/code/?https%3A%2F%2Fwww.consultant.ru%2Fdocument%2Fcons_doc_LAW_430906%2F&amp;4&amp;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65520" y="1197863"/>
              <a:ext cx="1309116" cy="143256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13748" y="4631435"/>
              <a:ext cx="2656331" cy="18364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29344" y="1472184"/>
              <a:ext cx="2962655" cy="269595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45752" y="1716023"/>
              <a:ext cx="2624328" cy="196138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62800" y="2645663"/>
              <a:ext cx="3279648" cy="256946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80732" y="2889503"/>
              <a:ext cx="2622804" cy="1834896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259181" y="1240028"/>
            <a:ext cx="5753100" cy="54127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905" algn="ctr">
              <a:spcBef>
                <a:spcPts val="95"/>
              </a:spcBef>
            </a:pPr>
            <a:r>
              <a:rPr sz="1600" kern="0" dirty="0">
                <a:solidFill>
                  <a:srgbClr val="001F5F"/>
                </a:solidFill>
                <a:latin typeface="Microsoft Sans Serif"/>
                <a:cs typeface="Microsoft Sans Serif"/>
              </a:rPr>
              <a:t>Основы</a:t>
            </a:r>
            <a:r>
              <a:rPr sz="1600" kern="0" spc="-4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600" kern="0" spc="-30" dirty="0">
                <a:solidFill>
                  <a:srgbClr val="001F5F"/>
                </a:solidFill>
                <a:latin typeface="Microsoft Sans Serif"/>
                <a:cs typeface="Microsoft Sans Serif"/>
              </a:rPr>
              <a:t>государственной</a:t>
            </a:r>
            <a:r>
              <a:rPr sz="1600" kern="0" spc="-7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600" kern="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политики</a:t>
            </a:r>
            <a:r>
              <a:rPr sz="1600" kern="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600" kern="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по</a:t>
            </a:r>
            <a:r>
              <a:rPr sz="1600" kern="0" spc="-8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600" kern="0" dirty="0">
                <a:solidFill>
                  <a:srgbClr val="001F5F"/>
                </a:solidFill>
                <a:latin typeface="Microsoft Sans Serif"/>
                <a:cs typeface="Microsoft Sans Serif"/>
              </a:rPr>
              <a:t>сохранению</a:t>
            </a:r>
            <a:r>
              <a:rPr sz="1600" kern="0" spc="-2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600" kern="0" spc="-50" dirty="0">
                <a:solidFill>
                  <a:srgbClr val="001F5F"/>
                </a:solidFill>
                <a:latin typeface="Microsoft Sans Serif"/>
                <a:cs typeface="Microsoft Sans Serif"/>
              </a:rPr>
              <a:t>и </a:t>
            </a:r>
            <a:r>
              <a:rPr sz="1600" kern="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укреплению</a:t>
            </a:r>
            <a:r>
              <a:rPr sz="1600" kern="0" spc="-5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600" kern="0" spc="-20" dirty="0">
                <a:solidFill>
                  <a:srgbClr val="001F5F"/>
                </a:solidFill>
                <a:latin typeface="Microsoft Sans Serif"/>
                <a:cs typeface="Microsoft Sans Serif"/>
              </a:rPr>
              <a:t>традиционных</a:t>
            </a:r>
            <a:r>
              <a:rPr sz="1600" kern="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600" kern="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российских</a:t>
            </a:r>
            <a:r>
              <a:rPr sz="1600" kern="0" spc="10" dirty="0">
                <a:solidFill>
                  <a:srgbClr val="001F5F"/>
                </a:solidFill>
                <a:latin typeface="Microsoft Sans Serif"/>
                <a:cs typeface="Microsoft Sans Serif"/>
              </a:rPr>
              <a:t> </a:t>
            </a:r>
            <a:r>
              <a:rPr sz="1600" kern="0" spc="-35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духово</a:t>
            </a:r>
            <a:r>
              <a:rPr sz="1600" kern="0" spc="-35" dirty="0">
                <a:solidFill>
                  <a:srgbClr val="001F5F"/>
                </a:solidFill>
                <a:latin typeface="Georgia" pitchFamily="18" charset="0"/>
                <a:cs typeface="Arial MT"/>
              </a:rPr>
              <a:t>-</a:t>
            </a:r>
            <a:r>
              <a:rPr sz="1600" kern="0" spc="-10" dirty="0">
                <a:solidFill>
                  <a:srgbClr val="001F5F"/>
                </a:solidFill>
                <a:latin typeface="Georgia" pitchFamily="18" charset="0"/>
                <a:cs typeface="Microsoft Sans Serif"/>
              </a:rPr>
              <a:t>нравственных</a:t>
            </a:r>
            <a:r>
              <a:rPr sz="1600" kern="0" spc="-10" dirty="0">
                <a:solidFill>
                  <a:srgbClr val="001F5F"/>
                </a:solidFill>
                <a:latin typeface="Microsoft Sans Serif"/>
                <a:cs typeface="Microsoft Sans Serif"/>
              </a:rPr>
              <a:t> ценностей</a:t>
            </a:r>
            <a:endParaRPr sz="1600" kern="0" dirty="0">
              <a:solidFill>
                <a:sysClr val="windowText" lastClr="000000"/>
              </a:solidFill>
              <a:latin typeface="Microsoft Sans Serif"/>
              <a:cs typeface="Microsoft Sans Serif"/>
            </a:endParaRPr>
          </a:p>
          <a:p>
            <a:pPr marL="224154">
              <a:spcBef>
                <a:spcPts val="1664"/>
              </a:spcBef>
            </a:pPr>
            <a:r>
              <a:rPr sz="1400" b="1" kern="0" spc="-10" dirty="0">
                <a:solidFill>
                  <a:srgbClr val="001F5F"/>
                </a:solidFill>
                <a:latin typeface="Arial"/>
                <a:cs typeface="Arial"/>
              </a:rPr>
              <a:t>Указ</a:t>
            </a:r>
            <a:r>
              <a:rPr sz="1400" b="1" kern="0" spc="-4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rgbClr val="001F5F"/>
                </a:solidFill>
                <a:latin typeface="Arial"/>
                <a:cs typeface="Arial"/>
              </a:rPr>
              <a:t>Президента</a:t>
            </a:r>
            <a:r>
              <a:rPr sz="1400" b="1" kern="0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kern="0" spc="-20" dirty="0">
                <a:solidFill>
                  <a:srgbClr val="001F5F"/>
                </a:solidFill>
                <a:latin typeface="Arial"/>
                <a:cs typeface="Arial"/>
              </a:rPr>
              <a:t>Российской</a:t>
            </a:r>
            <a:r>
              <a:rPr sz="1400" b="1" kern="0" spc="-6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rgbClr val="001F5F"/>
                </a:solidFill>
                <a:latin typeface="Arial"/>
                <a:cs typeface="Arial"/>
              </a:rPr>
              <a:t>Федерации</a:t>
            </a:r>
            <a:r>
              <a:rPr sz="1400" b="1" kern="0" spc="-11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rgbClr val="001F5F"/>
                </a:solidFill>
                <a:latin typeface="Arial"/>
                <a:cs typeface="Arial"/>
              </a:rPr>
              <a:t>№</a:t>
            </a:r>
            <a:r>
              <a:rPr sz="1400" b="1" kern="0" spc="-2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kern="0" spc="-30" dirty="0">
                <a:solidFill>
                  <a:srgbClr val="001F5F"/>
                </a:solidFill>
                <a:latin typeface="Arial"/>
                <a:cs typeface="Arial"/>
              </a:rPr>
              <a:t>809</a:t>
            </a:r>
            <a:r>
              <a:rPr sz="1400" b="1" kern="0" spc="-7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kern="0" dirty="0">
                <a:solidFill>
                  <a:srgbClr val="001F5F"/>
                </a:solidFill>
                <a:latin typeface="Arial"/>
                <a:cs typeface="Arial"/>
              </a:rPr>
              <a:t>от</a:t>
            </a:r>
            <a:r>
              <a:rPr sz="1400" b="1" kern="0" spc="-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kern="0" spc="-10" dirty="0">
                <a:solidFill>
                  <a:srgbClr val="001F5F"/>
                </a:solidFill>
                <a:latin typeface="Arial"/>
                <a:cs typeface="Arial"/>
              </a:rPr>
              <a:t>09.11.2022</a:t>
            </a:r>
            <a:endParaRPr sz="14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68910" indent="-79375">
              <a:spcBef>
                <a:spcPts val="665"/>
              </a:spcBef>
              <a:buSzPct val="93750"/>
              <a:buFont typeface="Microsoft Sans Serif"/>
              <a:buChar char="•"/>
              <a:tabLst>
                <a:tab pos="168910" algn="l"/>
              </a:tabLst>
            </a:pPr>
            <a:r>
              <a:rPr sz="1600" b="1" kern="0" spc="-10" dirty="0">
                <a:solidFill>
                  <a:srgbClr val="002060"/>
                </a:solidFill>
                <a:latin typeface="Arial"/>
                <a:cs typeface="Arial"/>
              </a:rPr>
              <a:t>жизнь;</a:t>
            </a:r>
            <a:endParaRPr sz="1600" b="1" kern="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68910" indent="-79375">
              <a:buSzPct val="93750"/>
              <a:buFont typeface="Microsoft Sans Serif"/>
              <a:buChar char="•"/>
              <a:tabLst>
                <a:tab pos="168910" algn="l"/>
              </a:tabLst>
            </a:pPr>
            <a:r>
              <a:rPr sz="1600" b="1" kern="0" spc="-10" dirty="0">
                <a:solidFill>
                  <a:srgbClr val="002060"/>
                </a:solidFill>
                <a:latin typeface="Arial"/>
                <a:cs typeface="Arial"/>
              </a:rPr>
              <a:t>достоинство;</a:t>
            </a:r>
            <a:endParaRPr sz="1600" b="1" kern="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68910" indent="-79375">
              <a:spcBef>
                <a:spcPts val="5"/>
              </a:spcBef>
              <a:buSzPct val="93750"/>
              <a:buFont typeface="Microsoft Sans Serif"/>
              <a:buChar char="•"/>
              <a:tabLst>
                <a:tab pos="168910" algn="l"/>
              </a:tabLst>
            </a:pPr>
            <a:r>
              <a:rPr sz="1600" b="1" kern="0" dirty="0">
                <a:solidFill>
                  <a:srgbClr val="002060"/>
                </a:solidFill>
                <a:latin typeface="Arial"/>
                <a:cs typeface="Arial"/>
              </a:rPr>
              <a:t>права</a:t>
            </a:r>
            <a:r>
              <a:rPr sz="1600" b="1" kern="0" spc="-5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kern="0" dirty="0">
                <a:solidFill>
                  <a:srgbClr val="002060"/>
                </a:solidFill>
                <a:latin typeface="Arial"/>
                <a:cs typeface="Arial"/>
              </a:rPr>
              <a:t>и</a:t>
            </a:r>
            <a:r>
              <a:rPr sz="1600" b="1" kern="0" spc="-5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kern="0" dirty="0">
                <a:solidFill>
                  <a:srgbClr val="002060"/>
                </a:solidFill>
                <a:latin typeface="Arial"/>
                <a:cs typeface="Arial"/>
              </a:rPr>
              <a:t>свободы</a:t>
            </a:r>
            <a:r>
              <a:rPr sz="1600" b="1" kern="0" spc="-4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kern="0" spc="-10" dirty="0">
                <a:solidFill>
                  <a:srgbClr val="002060"/>
                </a:solidFill>
                <a:latin typeface="Arial"/>
                <a:cs typeface="Arial"/>
              </a:rPr>
              <a:t>человека;</a:t>
            </a:r>
            <a:endParaRPr sz="1600" b="1" kern="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68275" indent="-79375">
              <a:buSzPct val="93750"/>
              <a:buFont typeface="Microsoft Sans Serif"/>
              <a:buChar char="•"/>
              <a:tabLst>
                <a:tab pos="168275" algn="l"/>
              </a:tabLst>
            </a:pPr>
            <a:r>
              <a:rPr sz="1600" b="1" kern="0" spc="-10" dirty="0">
                <a:solidFill>
                  <a:srgbClr val="002060"/>
                </a:solidFill>
                <a:latin typeface="Arial"/>
                <a:cs typeface="Arial"/>
              </a:rPr>
              <a:t>патриотизм;</a:t>
            </a:r>
            <a:endParaRPr sz="1600" b="1" kern="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68910" indent="-79375">
              <a:buSzPct val="93750"/>
              <a:buFont typeface="Microsoft Sans Serif"/>
              <a:buChar char="•"/>
              <a:tabLst>
                <a:tab pos="168910" algn="l"/>
              </a:tabLst>
            </a:pPr>
            <a:r>
              <a:rPr sz="1600" b="1" kern="0" spc="-10" dirty="0">
                <a:solidFill>
                  <a:srgbClr val="002060"/>
                </a:solidFill>
                <a:latin typeface="Arial"/>
                <a:cs typeface="Arial"/>
              </a:rPr>
              <a:t>гражданственность;</a:t>
            </a:r>
            <a:endParaRPr sz="1600" b="1" kern="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68910" indent="-79375">
              <a:buSzPct val="93750"/>
              <a:buFont typeface="Microsoft Sans Serif"/>
              <a:buChar char="•"/>
              <a:tabLst>
                <a:tab pos="168910" algn="l"/>
              </a:tabLst>
            </a:pPr>
            <a:r>
              <a:rPr sz="1600" b="1" kern="0" dirty="0">
                <a:solidFill>
                  <a:srgbClr val="002060"/>
                </a:solidFill>
                <a:latin typeface="Arial"/>
                <a:cs typeface="Arial"/>
              </a:rPr>
              <a:t>служение</a:t>
            </a:r>
            <a:r>
              <a:rPr sz="1600" b="1" kern="0" spc="-2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kern="0" spc="-10" dirty="0">
                <a:solidFill>
                  <a:srgbClr val="002060"/>
                </a:solidFill>
                <a:latin typeface="Arial"/>
                <a:cs typeface="Arial"/>
              </a:rPr>
              <a:t>Отечеству</a:t>
            </a:r>
            <a:r>
              <a:rPr sz="1600" b="1" kern="0" spc="-3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kern="0" dirty="0">
                <a:solidFill>
                  <a:srgbClr val="002060"/>
                </a:solidFill>
                <a:latin typeface="Arial"/>
                <a:cs typeface="Arial"/>
              </a:rPr>
              <a:t>и</a:t>
            </a:r>
            <a:r>
              <a:rPr sz="1600" b="1" kern="0" spc="-6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kern="0" spc="-10" dirty="0">
                <a:solidFill>
                  <a:srgbClr val="002060"/>
                </a:solidFill>
                <a:latin typeface="Arial"/>
                <a:cs typeface="Arial"/>
              </a:rPr>
              <a:t>ответственность</a:t>
            </a:r>
            <a:r>
              <a:rPr sz="1600" b="1" kern="0" spc="-2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kern="0" dirty="0">
                <a:solidFill>
                  <a:srgbClr val="002060"/>
                </a:solidFill>
                <a:latin typeface="Arial"/>
                <a:cs typeface="Arial"/>
              </a:rPr>
              <a:t>за</a:t>
            </a:r>
            <a:r>
              <a:rPr sz="1600" b="1" kern="0" spc="-5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kern="0" dirty="0">
                <a:solidFill>
                  <a:srgbClr val="002060"/>
                </a:solidFill>
                <a:latin typeface="Arial"/>
                <a:cs typeface="Arial"/>
              </a:rPr>
              <a:t>его</a:t>
            </a:r>
            <a:r>
              <a:rPr sz="1600" b="1" kern="0" spc="-6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kern="0" spc="-10" dirty="0">
                <a:solidFill>
                  <a:srgbClr val="002060"/>
                </a:solidFill>
                <a:latin typeface="Arial"/>
                <a:cs typeface="Arial"/>
              </a:rPr>
              <a:t>судьбу;</a:t>
            </a:r>
            <a:endParaRPr sz="1600" b="1" kern="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68910" indent="-79375">
              <a:buSzPct val="93750"/>
              <a:buFont typeface="Microsoft Sans Serif"/>
              <a:buChar char="•"/>
              <a:tabLst>
                <a:tab pos="168910" algn="l"/>
              </a:tabLst>
            </a:pPr>
            <a:r>
              <a:rPr sz="1600" b="1" kern="0" dirty="0">
                <a:solidFill>
                  <a:srgbClr val="002060"/>
                </a:solidFill>
                <a:latin typeface="Arial"/>
                <a:cs typeface="Arial"/>
              </a:rPr>
              <a:t>высокие</a:t>
            </a:r>
            <a:r>
              <a:rPr sz="1600" b="1" kern="0" spc="-10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kern="0" dirty="0">
                <a:solidFill>
                  <a:srgbClr val="002060"/>
                </a:solidFill>
                <a:latin typeface="Arial"/>
                <a:cs typeface="Arial"/>
              </a:rPr>
              <a:t>нравственные</a:t>
            </a:r>
            <a:r>
              <a:rPr sz="1600" b="1" kern="0" spc="-7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kern="0" spc="-10" dirty="0">
                <a:solidFill>
                  <a:srgbClr val="002060"/>
                </a:solidFill>
                <a:latin typeface="Arial"/>
                <a:cs typeface="Arial"/>
              </a:rPr>
              <a:t>идеалы;</a:t>
            </a:r>
            <a:endParaRPr sz="1600" b="1" kern="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68910" indent="-79375">
              <a:buSzPct val="93750"/>
              <a:buFont typeface="Microsoft Sans Serif"/>
              <a:buChar char="•"/>
              <a:tabLst>
                <a:tab pos="168910" algn="l"/>
              </a:tabLst>
            </a:pPr>
            <a:r>
              <a:rPr sz="1600" b="1" kern="0" dirty="0">
                <a:solidFill>
                  <a:srgbClr val="002060"/>
                </a:solidFill>
                <a:latin typeface="Arial"/>
                <a:cs typeface="Arial"/>
              </a:rPr>
              <a:t>крепкая</a:t>
            </a:r>
            <a:r>
              <a:rPr sz="1600" b="1" kern="0" spc="-5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kern="0" spc="-10" dirty="0">
                <a:solidFill>
                  <a:srgbClr val="002060"/>
                </a:solidFill>
                <a:latin typeface="Arial"/>
                <a:cs typeface="Arial"/>
              </a:rPr>
              <a:t>семья;</a:t>
            </a:r>
            <a:endParaRPr sz="1600" b="1" kern="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68275" indent="-79375">
              <a:buSzPct val="93750"/>
              <a:buFont typeface="Microsoft Sans Serif"/>
              <a:buChar char="•"/>
              <a:tabLst>
                <a:tab pos="168275" algn="l"/>
              </a:tabLst>
            </a:pPr>
            <a:r>
              <a:rPr sz="1600" b="1" kern="0" dirty="0">
                <a:solidFill>
                  <a:srgbClr val="002060"/>
                </a:solidFill>
                <a:latin typeface="Arial"/>
                <a:cs typeface="Arial"/>
              </a:rPr>
              <a:t>созидательный</a:t>
            </a:r>
            <a:r>
              <a:rPr sz="1600" b="1" kern="0" spc="-11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kern="0" spc="-20" dirty="0">
                <a:solidFill>
                  <a:srgbClr val="002060"/>
                </a:solidFill>
                <a:latin typeface="Arial"/>
                <a:cs typeface="Arial"/>
              </a:rPr>
              <a:t>труд;</a:t>
            </a:r>
            <a:endParaRPr sz="1600" b="1" kern="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68910" indent="-79375">
              <a:buSzPct val="93750"/>
              <a:buFont typeface="Microsoft Sans Serif"/>
              <a:buChar char="•"/>
              <a:tabLst>
                <a:tab pos="168910" algn="l"/>
              </a:tabLst>
            </a:pPr>
            <a:r>
              <a:rPr sz="1600" b="1" kern="0" dirty="0">
                <a:solidFill>
                  <a:srgbClr val="002060"/>
                </a:solidFill>
                <a:latin typeface="Arial"/>
                <a:cs typeface="Arial"/>
              </a:rPr>
              <a:t>приоритет</a:t>
            </a:r>
            <a:r>
              <a:rPr sz="1600" b="1" kern="0" spc="-4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kern="0" dirty="0">
                <a:solidFill>
                  <a:srgbClr val="002060"/>
                </a:solidFill>
                <a:latin typeface="Arial"/>
                <a:cs typeface="Arial"/>
              </a:rPr>
              <a:t>духовного</a:t>
            </a:r>
            <a:r>
              <a:rPr sz="1600" b="1" kern="0" spc="-2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kern="0" dirty="0">
                <a:solidFill>
                  <a:srgbClr val="002060"/>
                </a:solidFill>
                <a:latin typeface="Arial"/>
                <a:cs typeface="Arial"/>
              </a:rPr>
              <a:t>над</a:t>
            </a:r>
            <a:r>
              <a:rPr sz="1600" b="1" kern="0" spc="-7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kern="0" spc="-10" dirty="0">
                <a:solidFill>
                  <a:srgbClr val="002060"/>
                </a:solidFill>
                <a:latin typeface="Arial"/>
                <a:cs typeface="Arial"/>
              </a:rPr>
              <a:t>материальным;</a:t>
            </a:r>
            <a:endParaRPr sz="1600" b="1" kern="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68910" indent="-79375">
              <a:buSzPct val="93750"/>
              <a:buFont typeface="Microsoft Sans Serif"/>
              <a:buChar char="•"/>
              <a:tabLst>
                <a:tab pos="168910" algn="l"/>
              </a:tabLst>
            </a:pPr>
            <a:r>
              <a:rPr sz="1600" b="1" kern="0" spc="-10" dirty="0">
                <a:solidFill>
                  <a:srgbClr val="002060"/>
                </a:solidFill>
                <a:latin typeface="Arial"/>
                <a:cs typeface="Arial"/>
              </a:rPr>
              <a:t>гуманизм;</a:t>
            </a:r>
            <a:endParaRPr sz="1600" b="1" kern="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68910" indent="-79375">
              <a:buSzPct val="93750"/>
              <a:buFont typeface="Microsoft Sans Serif"/>
              <a:buChar char="•"/>
              <a:tabLst>
                <a:tab pos="168910" algn="l"/>
              </a:tabLst>
            </a:pPr>
            <a:r>
              <a:rPr sz="1600" b="1" kern="0" spc="-10" dirty="0">
                <a:solidFill>
                  <a:srgbClr val="002060"/>
                </a:solidFill>
                <a:latin typeface="Arial"/>
                <a:cs typeface="Arial"/>
              </a:rPr>
              <a:t>милосердие;</a:t>
            </a:r>
            <a:endParaRPr sz="1600" b="1" kern="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68910" indent="-79375">
              <a:buSzPct val="93750"/>
              <a:buFont typeface="Microsoft Sans Serif"/>
              <a:buChar char="•"/>
              <a:tabLst>
                <a:tab pos="168910" algn="l"/>
              </a:tabLst>
            </a:pPr>
            <a:r>
              <a:rPr sz="1600" b="1" kern="0" spc="-10" dirty="0">
                <a:solidFill>
                  <a:srgbClr val="002060"/>
                </a:solidFill>
                <a:latin typeface="Arial"/>
                <a:cs typeface="Arial"/>
              </a:rPr>
              <a:t>справедливость;</a:t>
            </a:r>
            <a:endParaRPr sz="1600" b="1" kern="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68275" indent="-79375">
              <a:buSzPct val="93750"/>
              <a:buFont typeface="Microsoft Sans Serif"/>
              <a:buChar char="•"/>
              <a:tabLst>
                <a:tab pos="168275" algn="l"/>
              </a:tabLst>
            </a:pPr>
            <a:r>
              <a:rPr sz="1600" b="1" kern="0" spc="-10" dirty="0">
                <a:solidFill>
                  <a:srgbClr val="002060"/>
                </a:solidFill>
                <a:latin typeface="Arial"/>
                <a:cs typeface="Arial"/>
              </a:rPr>
              <a:t>коллективизм;</a:t>
            </a:r>
            <a:endParaRPr sz="1600" b="1" kern="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68910" indent="-79375">
              <a:spcBef>
                <a:spcPts val="5"/>
              </a:spcBef>
              <a:buSzPct val="93750"/>
              <a:buFont typeface="Microsoft Sans Serif"/>
              <a:buChar char="•"/>
              <a:tabLst>
                <a:tab pos="168910" algn="l"/>
              </a:tabLst>
            </a:pPr>
            <a:r>
              <a:rPr sz="1600" b="1" kern="0" spc="-10" dirty="0">
                <a:solidFill>
                  <a:srgbClr val="002060"/>
                </a:solidFill>
                <a:latin typeface="Arial"/>
                <a:cs typeface="Arial"/>
              </a:rPr>
              <a:t>взаимопомощь </a:t>
            </a:r>
            <a:r>
              <a:rPr sz="1600" b="1" kern="0" dirty="0">
                <a:solidFill>
                  <a:srgbClr val="002060"/>
                </a:solidFill>
                <a:latin typeface="Arial"/>
                <a:cs typeface="Arial"/>
              </a:rPr>
              <a:t>и</a:t>
            </a:r>
            <a:r>
              <a:rPr sz="1600" b="1" kern="0" spc="-4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kern="0" spc="-10" dirty="0">
                <a:solidFill>
                  <a:srgbClr val="002060"/>
                </a:solidFill>
                <a:latin typeface="Arial"/>
                <a:cs typeface="Arial"/>
              </a:rPr>
              <a:t>взаимоуважение;</a:t>
            </a:r>
            <a:endParaRPr sz="1600" b="1" kern="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68910" indent="-79375">
              <a:buSzPct val="93750"/>
              <a:buFont typeface="Microsoft Sans Serif"/>
              <a:buChar char="•"/>
              <a:tabLst>
                <a:tab pos="168910" algn="l"/>
              </a:tabLst>
            </a:pPr>
            <a:r>
              <a:rPr sz="1600" b="1" kern="0" spc="-10" dirty="0">
                <a:solidFill>
                  <a:srgbClr val="002060"/>
                </a:solidFill>
                <a:latin typeface="Arial"/>
                <a:cs typeface="Arial"/>
              </a:rPr>
              <a:t>историческая</a:t>
            </a:r>
            <a:r>
              <a:rPr sz="1600" b="1" kern="0" spc="-2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kern="0" dirty="0">
                <a:solidFill>
                  <a:srgbClr val="002060"/>
                </a:solidFill>
                <a:latin typeface="Arial"/>
                <a:cs typeface="Arial"/>
              </a:rPr>
              <a:t>память</a:t>
            </a:r>
            <a:r>
              <a:rPr sz="1600" b="1" kern="0" spc="-1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kern="0" dirty="0">
                <a:solidFill>
                  <a:srgbClr val="002060"/>
                </a:solidFill>
                <a:latin typeface="Arial"/>
                <a:cs typeface="Arial"/>
              </a:rPr>
              <a:t>и</a:t>
            </a:r>
            <a:r>
              <a:rPr sz="1600" b="1" kern="0" spc="-4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kern="0" spc="-10" dirty="0">
                <a:solidFill>
                  <a:srgbClr val="002060"/>
                </a:solidFill>
                <a:latin typeface="Arial"/>
                <a:cs typeface="Arial"/>
              </a:rPr>
              <a:t>преемственность</a:t>
            </a:r>
            <a:r>
              <a:rPr sz="1600" b="1" kern="0" spc="-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kern="0" spc="-10" dirty="0">
                <a:solidFill>
                  <a:srgbClr val="002060"/>
                </a:solidFill>
                <a:latin typeface="Arial"/>
                <a:cs typeface="Arial"/>
              </a:rPr>
              <a:t>поколений;</a:t>
            </a:r>
            <a:endParaRPr sz="1600" b="1" kern="0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68910" indent="-79375">
              <a:buSzPct val="93750"/>
              <a:buFont typeface="Microsoft Sans Serif"/>
              <a:buChar char="•"/>
              <a:tabLst>
                <a:tab pos="168910" algn="l"/>
              </a:tabLst>
            </a:pPr>
            <a:r>
              <a:rPr sz="1600" b="1" kern="0" dirty="0">
                <a:solidFill>
                  <a:srgbClr val="002060"/>
                </a:solidFill>
                <a:latin typeface="Arial"/>
                <a:cs typeface="Arial"/>
              </a:rPr>
              <a:t>единство</a:t>
            </a:r>
            <a:r>
              <a:rPr sz="1600" b="1" kern="0" spc="-5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kern="0" dirty="0">
                <a:solidFill>
                  <a:srgbClr val="002060"/>
                </a:solidFill>
                <a:latin typeface="Arial"/>
                <a:cs typeface="Arial"/>
              </a:rPr>
              <a:t>народов</a:t>
            </a:r>
            <a:r>
              <a:rPr sz="1600" b="1" kern="0" spc="-70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600" b="1" kern="0" spc="-10" dirty="0">
                <a:solidFill>
                  <a:srgbClr val="002060"/>
                </a:solidFill>
                <a:latin typeface="Arial"/>
                <a:cs typeface="Arial"/>
              </a:rPr>
              <a:t>России.</a:t>
            </a:r>
            <a:endParaRPr sz="1600" b="1" kern="0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10212778" y="0"/>
            <a:ext cx="1979221" cy="1104405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object 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725435" y="0"/>
            <a:ext cx="1057656" cy="1007363"/>
          </a:xfrm>
          <a:prstGeom prst="rect">
            <a:avLst/>
          </a:prstGeom>
        </p:spPr>
      </p:pic>
      <p:pic>
        <p:nvPicPr>
          <p:cNvPr id="14" name="флаг слева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8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Shape 170"/>
          <p:cNvGrpSpPr/>
          <p:nvPr/>
        </p:nvGrpSpPr>
        <p:grpSpPr>
          <a:xfrm>
            <a:off x="-150606" y="5236210"/>
            <a:ext cx="12489628" cy="1621790"/>
            <a:chOff x="0" y="0"/>
            <a:chExt cx="12489628" cy="1621790"/>
          </a:xfrm>
        </p:grpSpPr>
        <p:sp>
          <p:nvSpPr>
            <p:cNvPr id="171" name="Shape 171"/>
            <p:cNvSpPr/>
            <p:nvPr/>
          </p:nvSpPr>
          <p:spPr>
            <a:xfrm>
              <a:off x="0" y="810895"/>
              <a:ext cx="12489628" cy="810895"/>
            </a:xfrm>
            <a:prstGeom prst="rect">
              <a:avLst/>
            </a:prstGeom>
            <a:solidFill>
              <a:srgbClr val="E9CF11"/>
            </a:solidFill>
            <a:ln>
              <a:noFill/>
            </a:ln>
          </p:spPr>
          <p:txBody>
            <a:bodyPr lIns="121901" tIns="60950" rIns="121901" bIns="60950" anchor="ctr"/>
            <a:lstStyle/>
            <a:p>
              <a:pPr marL="0" indent="0" algn="ctr"/>
              <a:endParaRPr sz="240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2" name="Shape 172"/>
            <p:cNvSpPr/>
            <p:nvPr/>
          </p:nvSpPr>
          <p:spPr>
            <a:xfrm>
              <a:off x="0" y="0"/>
              <a:ext cx="12489628" cy="8108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121901" tIns="60950" rIns="121901" bIns="60950" anchor="ctr"/>
            <a:lstStyle/>
            <a:p>
              <a:pPr marL="0" indent="0" algn="ctr"/>
              <a:endParaRPr sz="240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174" name="Picture 174"/>
          <p:cNvPicPr/>
          <p:nvPr/>
        </p:nvPicPr>
        <p:blipFill>
          <a:blip r:embed="rId2"/>
          <a:stretch/>
        </p:blipFill>
        <p:spPr>
          <a:xfrm>
            <a:off x="9" y="-30800"/>
            <a:ext cx="1824201" cy="2455303"/>
          </a:xfrm>
          <a:prstGeom prst="rect">
            <a:avLst/>
          </a:prstGeom>
        </p:spPr>
      </p:pic>
      <p:pic>
        <p:nvPicPr>
          <p:cNvPr id="176" name="Picture 176"/>
          <p:cNvPicPr/>
          <p:nvPr/>
        </p:nvPicPr>
        <p:blipFill>
          <a:blip r:embed="rId3"/>
          <a:stretch/>
        </p:blipFill>
        <p:spPr>
          <a:xfrm>
            <a:off x="1509738" y="180755"/>
            <a:ext cx="10152308" cy="5709682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/>
          <p:nvPr/>
        </p:nvSpPr>
        <p:spPr>
          <a:xfrm>
            <a:off x="4399459" y="1402090"/>
            <a:ext cx="3276599" cy="3276600"/>
          </a:xfrm>
          <a:prstGeom prst="ellipse">
            <a:avLst/>
          </a:prstGeom>
          <a:solidFill>
            <a:srgbClr val="FFC000"/>
          </a:solidFill>
          <a:ln w="12700">
            <a:solidFill>
              <a:schemeClr val="bg1"/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0" name="Picture 180"/>
          <p:cNvPicPr/>
          <p:nvPr/>
        </p:nvPicPr>
        <p:blipFill>
          <a:blip r:embed="rId2"/>
          <a:stretch/>
        </p:blipFill>
        <p:spPr>
          <a:xfrm>
            <a:off x="1" y="-30801"/>
            <a:ext cx="1824201" cy="2455303"/>
          </a:xfrm>
          <a:prstGeom prst="rect">
            <a:avLst/>
          </a:prstGeom>
        </p:spPr>
      </p:pic>
      <p:sp>
        <p:nvSpPr>
          <p:cNvPr id="181" name="Shape 181"/>
          <p:cNvSpPr/>
          <p:nvPr/>
        </p:nvSpPr>
        <p:spPr>
          <a:xfrm>
            <a:off x="1200314" y="440281"/>
            <a:ext cx="10621572" cy="492438"/>
          </a:xfrm>
          <a:prstGeom prst="rect">
            <a:avLst/>
          </a:prstGeom>
        </p:spPr>
        <p:txBody>
          <a:bodyPr wrap="square" lIns="121917" tIns="60957" rIns="121917" bIns="60957">
            <a:spAutoFit/>
          </a:bodyPr>
          <a:lstStyle/>
          <a:p>
            <a:pPr marL="0" indent="0" algn="ctr"/>
            <a:r>
              <a:rPr sz="24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ОСНОВНЫЕ НАПРАВЛЕНИЯ ВОСПИТАТЕЛЬНОЙ РАБОТЫ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2" name="Shape 182"/>
          <p:cNvSpPr/>
          <p:nvPr/>
        </p:nvSpPr>
        <p:spPr>
          <a:xfrm>
            <a:off x="3927894" y="1871811"/>
            <a:ext cx="527382" cy="527382"/>
          </a:xfrm>
          <a:prstGeom prst="ellipse">
            <a:avLst/>
          </a:prstGeom>
          <a:solidFill>
            <a:srgbClr val="FDD017"/>
          </a:solidFill>
          <a:ln w="12700">
            <a:solidFill>
              <a:schemeClr val="bg1"/>
            </a:solidFill>
            <a:prstDash val="solid"/>
          </a:ln>
        </p:spPr>
        <p:txBody>
          <a:bodyPr lIns="121917" tIns="60957" rIns="121917" bIns="60957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/>
          <p:nvPr/>
        </p:nvSpPr>
        <p:spPr>
          <a:xfrm>
            <a:off x="3733455" y="2847145"/>
            <a:ext cx="527382" cy="527383"/>
          </a:xfrm>
          <a:prstGeom prst="ellipse">
            <a:avLst/>
          </a:prstGeom>
          <a:solidFill>
            <a:srgbClr val="FDD017"/>
          </a:solidFill>
          <a:ln w="12700">
            <a:solidFill>
              <a:schemeClr val="bg1"/>
            </a:solidFill>
            <a:prstDash val="solid"/>
          </a:ln>
        </p:spPr>
        <p:txBody>
          <a:bodyPr lIns="121917" tIns="60957" rIns="121917" bIns="60957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4" name="Shape 184"/>
          <p:cNvSpPr/>
          <p:nvPr/>
        </p:nvSpPr>
        <p:spPr>
          <a:xfrm>
            <a:off x="3992998" y="3816117"/>
            <a:ext cx="527382" cy="527382"/>
          </a:xfrm>
          <a:prstGeom prst="ellipse">
            <a:avLst/>
          </a:prstGeom>
          <a:solidFill>
            <a:srgbClr val="FDD017"/>
          </a:solidFill>
          <a:ln w="12700">
            <a:solidFill>
              <a:schemeClr val="bg1"/>
            </a:solidFill>
            <a:prstDash val="solid"/>
          </a:ln>
        </p:spPr>
        <p:txBody>
          <a:bodyPr lIns="121917" tIns="60957" rIns="121917" bIns="60957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5" name="Shape 185"/>
          <p:cNvSpPr/>
          <p:nvPr/>
        </p:nvSpPr>
        <p:spPr>
          <a:xfrm>
            <a:off x="7370451" y="1523459"/>
            <a:ext cx="527383" cy="527383"/>
          </a:xfrm>
          <a:prstGeom prst="ellipse">
            <a:avLst/>
          </a:prstGeom>
          <a:solidFill>
            <a:srgbClr val="FDD017"/>
          </a:solidFill>
          <a:ln w="12700">
            <a:solidFill>
              <a:schemeClr val="bg1"/>
            </a:solidFill>
            <a:prstDash val="solid"/>
          </a:ln>
        </p:spPr>
        <p:txBody>
          <a:bodyPr lIns="121917" tIns="60957" rIns="121917" bIns="60957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6" name="Shape 186"/>
          <p:cNvSpPr/>
          <p:nvPr/>
        </p:nvSpPr>
        <p:spPr>
          <a:xfrm>
            <a:off x="7779725" y="2502103"/>
            <a:ext cx="527383" cy="527382"/>
          </a:xfrm>
          <a:prstGeom prst="ellipse">
            <a:avLst/>
          </a:prstGeom>
          <a:solidFill>
            <a:srgbClr val="FDD017"/>
          </a:solidFill>
          <a:ln w="12700">
            <a:solidFill>
              <a:schemeClr val="bg1"/>
            </a:solidFill>
            <a:prstDash val="solid"/>
          </a:ln>
        </p:spPr>
        <p:txBody>
          <a:bodyPr lIns="121917" tIns="60957" rIns="121917" bIns="60957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7" name="Shape 187"/>
          <p:cNvSpPr/>
          <p:nvPr/>
        </p:nvSpPr>
        <p:spPr>
          <a:xfrm>
            <a:off x="7686945" y="3488718"/>
            <a:ext cx="527383" cy="527382"/>
          </a:xfrm>
          <a:prstGeom prst="ellipse">
            <a:avLst/>
          </a:prstGeom>
          <a:solidFill>
            <a:srgbClr val="FDD017"/>
          </a:solidFill>
          <a:ln w="12700">
            <a:solidFill>
              <a:schemeClr val="bg1"/>
            </a:solidFill>
            <a:prstDash val="solid"/>
          </a:ln>
        </p:spPr>
        <p:txBody>
          <a:bodyPr lIns="121917" tIns="60957" rIns="121917" bIns="60957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8" name="Shape 188"/>
          <p:cNvSpPr/>
          <p:nvPr/>
        </p:nvSpPr>
        <p:spPr>
          <a:xfrm>
            <a:off x="7360932" y="4414998"/>
            <a:ext cx="527383" cy="527382"/>
          </a:xfrm>
          <a:prstGeom prst="ellipse">
            <a:avLst/>
          </a:prstGeom>
          <a:solidFill>
            <a:srgbClr val="FDD017"/>
          </a:solidFill>
          <a:ln w="12700">
            <a:solidFill>
              <a:schemeClr val="bg1"/>
            </a:solidFill>
            <a:prstDash val="solid"/>
          </a:ln>
        </p:spPr>
        <p:txBody>
          <a:bodyPr lIns="121917" tIns="60957" rIns="121917" bIns="60957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89" name="Shape 189"/>
          <p:cNvGrpSpPr/>
          <p:nvPr/>
        </p:nvGrpSpPr>
        <p:grpSpPr>
          <a:xfrm>
            <a:off x="-150606" y="5236210"/>
            <a:ext cx="12489628" cy="1621790"/>
            <a:chOff x="0" y="0"/>
            <a:chExt cx="12489628" cy="1621790"/>
          </a:xfrm>
        </p:grpSpPr>
        <p:sp>
          <p:nvSpPr>
            <p:cNvPr id="190" name="Shape 190"/>
            <p:cNvSpPr/>
            <p:nvPr/>
          </p:nvSpPr>
          <p:spPr>
            <a:xfrm>
              <a:off x="0" y="810895"/>
              <a:ext cx="12489628" cy="810895"/>
            </a:xfrm>
            <a:prstGeom prst="rect">
              <a:avLst/>
            </a:prstGeom>
            <a:solidFill>
              <a:srgbClr val="E9CF11"/>
            </a:solidFill>
            <a:ln>
              <a:noFill/>
            </a:ln>
          </p:spPr>
          <p:txBody>
            <a:bodyPr lIns="121901" tIns="60950" rIns="121901" bIns="60950" anchor="ctr"/>
            <a:lstStyle/>
            <a:p>
              <a:pPr marL="0" indent="0" algn="ctr"/>
              <a:endParaRPr sz="240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1" name="Shape 191"/>
            <p:cNvSpPr/>
            <p:nvPr/>
          </p:nvSpPr>
          <p:spPr>
            <a:xfrm>
              <a:off x="0" y="0"/>
              <a:ext cx="12489628" cy="8108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121901" tIns="60950" rIns="121901" bIns="60950" anchor="ctr"/>
            <a:lstStyle/>
            <a:p>
              <a:pPr marL="0" indent="0" algn="ctr"/>
              <a:endParaRPr sz="240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193" name="Picture 193"/>
          <p:cNvPicPr/>
          <p:nvPr/>
        </p:nvPicPr>
        <p:blipFill>
          <a:blip r:embed="rId3"/>
          <a:stretch/>
        </p:blipFill>
        <p:spPr>
          <a:xfrm>
            <a:off x="4871113" y="2728802"/>
            <a:ext cx="2446189" cy="481455"/>
          </a:xfrm>
          <a:prstGeom prst="rect">
            <a:avLst/>
          </a:prstGeom>
          <a:ln>
            <a:noFill/>
          </a:ln>
        </p:spPr>
      </p:pic>
      <p:sp>
        <p:nvSpPr>
          <p:cNvPr id="194" name="Shape 194"/>
          <p:cNvSpPr/>
          <p:nvPr/>
        </p:nvSpPr>
        <p:spPr>
          <a:xfrm>
            <a:off x="8542419" y="3106079"/>
            <a:ext cx="3279467" cy="64633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Социализация и развитие </a:t>
            </a:r>
          </a:p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коммуникативных навыков</a:t>
            </a:r>
          </a:p>
        </p:txBody>
      </p:sp>
      <p:sp>
        <p:nvSpPr>
          <p:cNvPr id="195" name="Shape 195"/>
          <p:cNvSpPr/>
          <p:nvPr/>
        </p:nvSpPr>
        <p:spPr>
          <a:xfrm>
            <a:off x="685456" y="3953333"/>
            <a:ext cx="3047999" cy="1200329"/>
          </a:xfrm>
          <a:prstGeom prst="rect">
            <a:avLst/>
          </a:prstGeom>
        </p:spPr>
        <p:txBody>
          <a:bodyPr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Гражданско-патриотическое и духовно-нравственное воспитание</a:t>
            </a:r>
          </a:p>
        </p:txBody>
      </p:sp>
      <p:sp>
        <p:nvSpPr>
          <p:cNvPr id="196" name="Shape 196"/>
          <p:cNvSpPr/>
          <p:nvPr/>
        </p:nvSpPr>
        <p:spPr>
          <a:xfrm>
            <a:off x="8307107" y="4091832"/>
            <a:ext cx="3048000" cy="923330"/>
          </a:xfrm>
          <a:prstGeom prst="rect">
            <a:avLst/>
          </a:prstGeom>
        </p:spPr>
        <p:txBody>
          <a:bodyPr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Физическое воспитание и формирование культуры здорового образа жизни</a:t>
            </a:r>
          </a:p>
        </p:txBody>
      </p:sp>
      <p:sp>
        <p:nvSpPr>
          <p:cNvPr id="197" name="Shape 197"/>
          <p:cNvSpPr/>
          <p:nvPr/>
        </p:nvSpPr>
        <p:spPr>
          <a:xfrm>
            <a:off x="1572701" y="1523459"/>
            <a:ext cx="2491388" cy="369332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Трудовое воспитание</a:t>
            </a:r>
          </a:p>
        </p:txBody>
      </p:sp>
      <p:sp>
        <p:nvSpPr>
          <p:cNvPr id="198" name="Shape 198"/>
          <p:cNvSpPr/>
          <p:nvPr/>
        </p:nvSpPr>
        <p:spPr>
          <a:xfrm>
            <a:off x="8307107" y="1402090"/>
            <a:ext cx="2930610" cy="369332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Эстетическое воспитание</a:t>
            </a:r>
          </a:p>
        </p:txBody>
      </p:sp>
      <p:sp>
        <p:nvSpPr>
          <p:cNvPr id="199" name="Shape 199"/>
          <p:cNvSpPr/>
          <p:nvPr/>
        </p:nvSpPr>
        <p:spPr>
          <a:xfrm>
            <a:off x="635432" y="2855724"/>
            <a:ext cx="3108543" cy="36933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Экологическое воспитание</a:t>
            </a:r>
          </a:p>
        </p:txBody>
      </p:sp>
      <p:sp>
        <p:nvSpPr>
          <p:cNvPr id="200" name="Shape 200"/>
          <p:cNvSpPr/>
          <p:nvPr/>
        </p:nvSpPr>
        <p:spPr>
          <a:xfrm>
            <a:off x="8429611" y="2239835"/>
            <a:ext cx="3392275" cy="369332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Ценности научного познания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Picture 203"/>
          <p:cNvPicPr/>
          <p:nvPr/>
        </p:nvPicPr>
        <p:blipFill>
          <a:blip r:embed="rId2"/>
          <a:stretch/>
        </p:blipFill>
        <p:spPr>
          <a:xfrm>
            <a:off x="8884480" y="371254"/>
            <a:ext cx="1308100" cy="1308100"/>
          </a:xfrm>
          <a:prstGeom prst="rect">
            <a:avLst/>
          </a:prstGeom>
        </p:spPr>
      </p:pic>
      <p:sp>
        <p:nvSpPr>
          <p:cNvPr id="204" name="Shape 204"/>
          <p:cNvSpPr/>
          <p:nvPr/>
        </p:nvSpPr>
        <p:spPr>
          <a:xfrm>
            <a:off x="7052099" y="3143318"/>
            <a:ext cx="2002970" cy="1726699"/>
          </a:xfrm>
          <a:prstGeom prst="hexagon">
            <a:avLst/>
          </a:prstGeom>
          <a:solidFill>
            <a:schemeClr val="bg1"/>
          </a:solidFill>
          <a:ln w="38100">
            <a:solidFill>
              <a:srgbClr val="ECC41C"/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06" name="Picture 206"/>
          <p:cNvPicPr/>
          <p:nvPr/>
        </p:nvPicPr>
        <p:blipFill>
          <a:blip r:embed="rId3"/>
          <a:stretch/>
        </p:blipFill>
        <p:spPr>
          <a:xfrm>
            <a:off x="9" y="-30800"/>
            <a:ext cx="1824201" cy="2455303"/>
          </a:xfrm>
          <a:prstGeom prst="rect">
            <a:avLst/>
          </a:prstGeom>
        </p:spPr>
      </p:pic>
      <p:sp>
        <p:nvSpPr>
          <p:cNvPr id="207" name="Shape 207"/>
          <p:cNvSpPr txBox="1"/>
          <p:nvPr/>
        </p:nvSpPr>
        <p:spPr>
          <a:xfrm>
            <a:off x="1217344" y="460154"/>
            <a:ext cx="9581285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ИНСТРУМЕНТЫ ВОСПИТАНИЯ</a:t>
            </a:r>
          </a:p>
        </p:txBody>
      </p:sp>
      <p:sp>
        <p:nvSpPr>
          <p:cNvPr id="208" name="Shape 208"/>
          <p:cNvSpPr/>
          <p:nvPr/>
        </p:nvSpPr>
        <p:spPr>
          <a:xfrm>
            <a:off x="1130256" y="2279969"/>
            <a:ext cx="2373086" cy="2045763"/>
          </a:xfrm>
          <a:prstGeom prst="hexagon">
            <a:avLst/>
          </a:prstGeom>
          <a:noFill/>
          <a:ln w="38100">
            <a:solidFill>
              <a:srgbClr val="ECC41C"/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1130257" y="2841186"/>
            <a:ext cx="2298742" cy="923329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курс 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«Разговоры</a:t>
            </a:r>
            <a:b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</a:br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 о важном»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3111459" y="1246201"/>
            <a:ext cx="2373086" cy="2045763"/>
          </a:xfrm>
          <a:prstGeom prst="hexagon">
            <a:avLst/>
          </a:prstGeom>
          <a:solidFill>
            <a:srgbClr val="FFC000"/>
          </a:solidFill>
          <a:ln w="38100">
            <a:solidFill>
              <a:srgbClr val="ECC41C"/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3218364" y="1970708"/>
            <a:ext cx="2191836" cy="64633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«Россия – мои горизонты»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181606" y="513057"/>
            <a:ext cx="2002971" cy="1726699"/>
          </a:xfrm>
          <a:prstGeom prst="hexagon">
            <a:avLst/>
          </a:prstGeom>
          <a:noFill/>
          <a:ln w="38100">
            <a:solidFill>
              <a:srgbClr val="ECC41C"/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/>
          <p:nvPr/>
        </p:nvSpPr>
        <p:spPr>
          <a:xfrm>
            <a:off x="5097128" y="1180855"/>
            <a:ext cx="2191837" cy="369332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«Семьеведение»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4" name="Shape 214"/>
          <p:cNvSpPr/>
          <p:nvPr/>
        </p:nvSpPr>
        <p:spPr>
          <a:xfrm>
            <a:off x="6880532" y="1235314"/>
            <a:ext cx="2373086" cy="2045763"/>
          </a:xfrm>
          <a:prstGeom prst="hexagon">
            <a:avLst/>
          </a:prstGeom>
          <a:solidFill>
            <a:srgbClr val="FFC000"/>
          </a:solidFill>
          <a:ln w="38100">
            <a:solidFill>
              <a:srgbClr val="ECC41C"/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6760789" y="2084417"/>
            <a:ext cx="2492829" cy="369332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«Движение Первых»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9181140" y="1779608"/>
            <a:ext cx="2002970" cy="1726698"/>
          </a:xfrm>
          <a:prstGeom prst="hexagon">
            <a:avLst/>
          </a:prstGeom>
          <a:noFill/>
          <a:ln w="38100">
            <a:solidFill>
              <a:srgbClr val="ECC41C"/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9096662" y="2447405"/>
            <a:ext cx="2191836" cy="36933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Уроки мужества</a:t>
            </a:r>
          </a:p>
        </p:txBody>
      </p:sp>
      <p:sp>
        <p:nvSpPr>
          <p:cNvPr id="218" name="Shape 218"/>
          <p:cNvSpPr/>
          <p:nvPr/>
        </p:nvSpPr>
        <p:spPr>
          <a:xfrm>
            <a:off x="3312795" y="3471650"/>
            <a:ext cx="2002971" cy="1726699"/>
          </a:xfrm>
          <a:prstGeom prst="hexagon">
            <a:avLst/>
          </a:prstGeom>
          <a:noFill/>
          <a:ln w="38100">
            <a:solidFill>
              <a:srgbClr val="ECC41C"/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9" name="Shape 219"/>
          <p:cNvSpPr/>
          <p:nvPr/>
        </p:nvSpPr>
        <p:spPr>
          <a:xfrm>
            <a:off x="5107082" y="3039708"/>
            <a:ext cx="2191836" cy="369331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«Орлята России»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0" name="Shape 220"/>
          <p:cNvSpPr/>
          <p:nvPr/>
        </p:nvSpPr>
        <p:spPr>
          <a:xfrm>
            <a:off x="6934962" y="3528078"/>
            <a:ext cx="2191836" cy="92333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курс </a:t>
            </a:r>
            <a:b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</a:br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«Мир вокруг меня»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21" name="Shape 221"/>
          <p:cNvGrpSpPr/>
          <p:nvPr/>
        </p:nvGrpSpPr>
        <p:grpSpPr>
          <a:xfrm>
            <a:off x="-150606" y="5236210"/>
            <a:ext cx="12489628" cy="1621790"/>
            <a:chOff x="0" y="0"/>
            <a:chExt cx="12489628" cy="1621790"/>
          </a:xfrm>
        </p:grpSpPr>
        <p:sp>
          <p:nvSpPr>
            <p:cNvPr id="222" name="Shape 222"/>
            <p:cNvSpPr/>
            <p:nvPr/>
          </p:nvSpPr>
          <p:spPr>
            <a:xfrm>
              <a:off x="0" y="810895"/>
              <a:ext cx="12489628" cy="810895"/>
            </a:xfrm>
            <a:prstGeom prst="rect">
              <a:avLst/>
            </a:prstGeom>
            <a:solidFill>
              <a:srgbClr val="E9CF11"/>
            </a:solidFill>
            <a:ln>
              <a:noFill/>
            </a:ln>
          </p:spPr>
          <p:txBody>
            <a:bodyPr lIns="121901" tIns="60950" rIns="121901" bIns="60950" anchor="ctr"/>
            <a:lstStyle/>
            <a:p>
              <a:pPr marL="0" indent="0" algn="ctr"/>
              <a:endParaRPr sz="240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3" name="Shape 223"/>
            <p:cNvSpPr/>
            <p:nvPr/>
          </p:nvSpPr>
          <p:spPr>
            <a:xfrm>
              <a:off x="0" y="0"/>
              <a:ext cx="12489628" cy="8108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121901" tIns="60950" rIns="121901" bIns="60950" anchor="ctr"/>
            <a:lstStyle/>
            <a:p>
              <a:pPr marL="0" indent="0" algn="ctr"/>
              <a:endParaRPr sz="240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225" name="Picture 225"/>
          <p:cNvPicPr/>
          <p:nvPr/>
        </p:nvPicPr>
        <p:blipFill>
          <a:blip r:embed="rId4"/>
          <a:stretch/>
        </p:blipFill>
        <p:spPr>
          <a:xfrm>
            <a:off x="9282338" y="3979867"/>
            <a:ext cx="2161662" cy="691732"/>
          </a:xfrm>
          <a:prstGeom prst="rect">
            <a:avLst/>
          </a:prstGeom>
        </p:spPr>
      </p:pic>
      <p:pic>
        <p:nvPicPr>
          <p:cNvPr id="227" name="Picture 227"/>
          <p:cNvPicPr/>
          <p:nvPr/>
        </p:nvPicPr>
        <p:blipFill>
          <a:blip r:embed="rId5"/>
          <a:stretch/>
        </p:blipFill>
        <p:spPr>
          <a:xfrm>
            <a:off x="1144729" y="1216311"/>
            <a:ext cx="2055547" cy="926086"/>
          </a:xfrm>
          <a:prstGeom prst="rect">
            <a:avLst/>
          </a:prstGeom>
        </p:spPr>
      </p:pic>
      <p:sp>
        <p:nvSpPr>
          <p:cNvPr id="228" name="Shape 228"/>
          <p:cNvSpPr/>
          <p:nvPr/>
        </p:nvSpPr>
        <p:spPr>
          <a:xfrm>
            <a:off x="5181606" y="2417728"/>
            <a:ext cx="2002971" cy="1726698"/>
          </a:xfrm>
          <a:prstGeom prst="hexagon">
            <a:avLst/>
          </a:prstGeom>
          <a:noFill/>
          <a:ln w="38100">
            <a:solidFill>
              <a:srgbClr val="ECC41C"/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3218364" y="4183838"/>
            <a:ext cx="2191836" cy="369332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ОБЗР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/>
          <p:nvPr/>
        </p:nvSpPr>
        <p:spPr>
          <a:xfrm>
            <a:off x="4399459" y="1402090"/>
            <a:ext cx="3276599" cy="3276600"/>
          </a:xfrm>
          <a:prstGeom prst="ellipse">
            <a:avLst/>
          </a:prstGeom>
          <a:solidFill>
            <a:srgbClr val="FFC000"/>
          </a:solidFill>
          <a:ln w="12700">
            <a:solidFill>
              <a:schemeClr val="bg1"/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33" name="Picture 233"/>
          <p:cNvPicPr/>
          <p:nvPr/>
        </p:nvPicPr>
        <p:blipFill>
          <a:blip r:embed="rId2"/>
          <a:stretch/>
        </p:blipFill>
        <p:spPr>
          <a:xfrm>
            <a:off x="1" y="-30801"/>
            <a:ext cx="1824201" cy="2455303"/>
          </a:xfrm>
          <a:prstGeom prst="rect">
            <a:avLst/>
          </a:prstGeom>
        </p:spPr>
      </p:pic>
      <p:sp>
        <p:nvSpPr>
          <p:cNvPr id="234" name="Shape 234"/>
          <p:cNvSpPr/>
          <p:nvPr/>
        </p:nvSpPr>
        <p:spPr>
          <a:xfrm>
            <a:off x="1200314" y="440281"/>
            <a:ext cx="10621572" cy="492438"/>
          </a:xfrm>
          <a:prstGeom prst="rect">
            <a:avLst/>
          </a:prstGeom>
        </p:spPr>
        <p:txBody>
          <a:bodyPr wrap="square" lIns="121917" tIns="60957" rIns="121917" bIns="60957">
            <a:spAutoFit/>
          </a:bodyPr>
          <a:lstStyle/>
          <a:p>
            <a:pPr marL="0" indent="0" algn="ctr"/>
            <a:r>
              <a:rPr sz="24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ОСНОВНЫЕ НАПРАВЛЕНИЯ ВОСПИТАТЕЛЬНОЙ РАБОТЫ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5" name="Shape 235"/>
          <p:cNvSpPr/>
          <p:nvPr/>
        </p:nvSpPr>
        <p:spPr>
          <a:xfrm>
            <a:off x="3927894" y="1871811"/>
            <a:ext cx="527382" cy="527382"/>
          </a:xfrm>
          <a:prstGeom prst="ellipse">
            <a:avLst/>
          </a:prstGeom>
          <a:solidFill>
            <a:srgbClr val="FDD017"/>
          </a:solidFill>
          <a:ln w="12700">
            <a:solidFill>
              <a:schemeClr val="bg1"/>
            </a:solidFill>
            <a:prstDash val="solid"/>
          </a:ln>
        </p:spPr>
        <p:txBody>
          <a:bodyPr lIns="121917" tIns="60957" rIns="121917" bIns="60957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6" name="Shape 236"/>
          <p:cNvSpPr/>
          <p:nvPr/>
        </p:nvSpPr>
        <p:spPr>
          <a:xfrm>
            <a:off x="3733455" y="2847145"/>
            <a:ext cx="527382" cy="527383"/>
          </a:xfrm>
          <a:prstGeom prst="ellipse">
            <a:avLst/>
          </a:prstGeom>
          <a:solidFill>
            <a:srgbClr val="FDD017"/>
          </a:solidFill>
          <a:ln w="12700">
            <a:solidFill>
              <a:schemeClr val="bg1"/>
            </a:solidFill>
            <a:prstDash val="solid"/>
          </a:ln>
        </p:spPr>
        <p:txBody>
          <a:bodyPr lIns="121917" tIns="60957" rIns="121917" bIns="60957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3992998" y="3816117"/>
            <a:ext cx="527382" cy="527382"/>
          </a:xfrm>
          <a:prstGeom prst="ellipse">
            <a:avLst/>
          </a:prstGeom>
          <a:solidFill>
            <a:srgbClr val="FDD017"/>
          </a:solidFill>
          <a:ln w="12700">
            <a:solidFill>
              <a:schemeClr val="bg1"/>
            </a:solidFill>
            <a:prstDash val="solid"/>
          </a:ln>
        </p:spPr>
        <p:txBody>
          <a:bodyPr lIns="121917" tIns="60957" rIns="121917" bIns="60957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7370451" y="1523459"/>
            <a:ext cx="527383" cy="527383"/>
          </a:xfrm>
          <a:prstGeom prst="ellipse">
            <a:avLst/>
          </a:prstGeom>
          <a:solidFill>
            <a:srgbClr val="FDD017"/>
          </a:solidFill>
          <a:ln w="12700">
            <a:solidFill>
              <a:schemeClr val="bg1"/>
            </a:solidFill>
            <a:prstDash val="solid"/>
          </a:ln>
        </p:spPr>
        <p:txBody>
          <a:bodyPr lIns="121917" tIns="60957" rIns="121917" bIns="60957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7779725" y="2502103"/>
            <a:ext cx="527383" cy="527382"/>
          </a:xfrm>
          <a:prstGeom prst="ellipse">
            <a:avLst/>
          </a:prstGeom>
          <a:solidFill>
            <a:srgbClr val="FDD017"/>
          </a:solidFill>
          <a:ln w="12700">
            <a:solidFill>
              <a:schemeClr val="bg1"/>
            </a:solidFill>
            <a:prstDash val="solid"/>
          </a:ln>
        </p:spPr>
        <p:txBody>
          <a:bodyPr lIns="121917" tIns="60957" rIns="121917" bIns="60957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7686945" y="3488718"/>
            <a:ext cx="527383" cy="527382"/>
          </a:xfrm>
          <a:prstGeom prst="ellipse">
            <a:avLst/>
          </a:prstGeom>
          <a:solidFill>
            <a:srgbClr val="FDD017"/>
          </a:solidFill>
          <a:ln w="12700">
            <a:solidFill>
              <a:schemeClr val="bg1"/>
            </a:solidFill>
            <a:prstDash val="solid"/>
          </a:ln>
        </p:spPr>
        <p:txBody>
          <a:bodyPr lIns="121917" tIns="60957" rIns="121917" bIns="60957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41" name="Shape 241"/>
          <p:cNvGrpSpPr/>
          <p:nvPr/>
        </p:nvGrpSpPr>
        <p:grpSpPr>
          <a:xfrm>
            <a:off x="-150606" y="5236210"/>
            <a:ext cx="12489628" cy="1621790"/>
            <a:chOff x="0" y="0"/>
            <a:chExt cx="12489628" cy="1621790"/>
          </a:xfrm>
        </p:grpSpPr>
        <p:sp>
          <p:nvSpPr>
            <p:cNvPr id="242" name="Shape 242"/>
            <p:cNvSpPr/>
            <p:nvPr/>
          </p:nvSpPr>
          <p:spPr>
            <a:xfrm>
              <a:off x="0" y="810895"/>
              <a:ext cx="12489628" cy="810895"/>
            </a:xfrm>
            <a:prstGeom prst="rect">
              <a:avLst/>
            </a:prstGeom>
            <a:solidFill>
              <a:srgbClr val="E9CF11"/>
            </a:solidFill>
            <a:ln>
              <a:noFill/>
            </a:ln>
          </p:spPr>
          <p:txBody>
            <a:bodyPr lIns="121901" tIns="60950" rIns="121901" bIns="60950" anchor="ctr"/>
            <a:lstStyle/>
            <a:p>
              <a:pPr marL="0" indent="0" algn="ctr"/>
              <a:endParaRPr sz="240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3" name="Shape 243"/>
            <p:cNvSpPr/>
            <p:nvPr/>
          </p:nvSpPr>
          <p:spPr>
            <a:xfrm>
              <a:off x="0" y="0"/>
              <a:ext cx="12489628" cy="8108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121901" tIns="60950" rIns="121901" bIns="60950" anchor="ctr"/>
            <a:lstStyle/>
            <a:p>
              <a:pPr marL="0" indent="0" algn="ctr"/>
              <a:endParaRPr sz="240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245" name="Picture 245"/>
          <p:cNvPicPr/>
          <p:nvPr/>
        </p:nvPicPr>
        <p:blipFill>
          <a:blip r:embed="rId3"/>
          <a:stretch/>
        </p:blipFill>
        <p:spPr>
          <a:xfrm>
            <a:off x="5123258" y="2114985"/>
            <a:ext cx="1829001" cy="1829002"/>
          </a:xfrm>
          <a:prstGeom prst="ellipse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pic>
      <p:sp>
        <p:nvSpPr>
          <p:cNvPr id="246" name="Shape 246"/>
          <p:cNvSpPr/>
          <p:nvPr/>
        </p:nvSpPr>
        <p:spPr>
          <a:xfrm>
            <a:off x="912101" y="1658776"/>
            <a:ext cx="3048000" cy="646330"/>
          </a:xfrm>
          <a:prstGeom prst="rect">
            <a:avLst/>
          </a:prstGeom>
        </p:spPr>
        <p:txBody>
          <a:bodyPr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Школьные музеи и исторические клубы</a:t>
            </a:r>
          </a:p>
        </p:txBody>
      </p:sp>
      <p:sp>
        <p:nvSpPr>
          <p:cNvPr id="247" name="Shape 247"/>
          <p:cNvSpPr/>
          <p:nvPr/>
        </p:nvSpPr>
        <p:spPr>
          <a:xfrm>
            <a:off x="8994775" y="1283385"/>
            <a:ext cx="3048000" cy="646330"/>
          </a:xfrm>
          <a:prstGeom prst="rect">
            <a:avLst/>
          </a:prstGeom>
        </p:spPr>
        <p:txBody>
          <a:bodyPr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Спортивно-массовые мероприятия</a:t>
            </a:r>
          </a:p>
        </p:txBody>
      </p:sp>
      <p:sp>
        <p:nvSpPr>
          <p:cNvPr id="248" name="Shape 248"/>
          <p:cNvSpPr/>
          <p:nvPr/>
        </p:nvSpPr>
        <p:spPr>
          <a:xfrm>
            <a:off x="168756" y="2847145"/>
            <a:ext cx="3048000" cy="923329"/>
          </a:xfrm>
          <a:prstGeom prst="rect">
            <a:avLst/>
          </a:prstGeom>
        </p:spPr>
        <p:txBody>
          <a:bodyPr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Театральные постановки, литературные вечера, музыкальные фестивали</a:t>
            </a:r>
          </a:p>
        </p:txBody>
      </p:sp>
      <p:sp>
        <p:nvSpPr>
          <p:cNvPr id="249" name="Shape 249"/>
          <p:cNvSpPr/>
          <p:nvPr/>
        </p:nvSpPr>
        <p:spPr>
          <a:xfrm>
            <a:off x="8713303" y="2464505"/>
            <a:ext cx="3048000" cy="646331"/>
          </a:xfrm>
          <a:prstGeom prst="rect">
            <a:avLst/>
          </a:prstGeom>
        </p:spPr>
        <p:txBody>
          <a:bodyPr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Волонтёрские движения и социальные проекты</a:t>
            </a:r>
          </a:p>
        </p:txBody>
      </p:sp>
      <p:sp>
        <p:nvSpPr>
          <p:cNvPr id="250" name="Shape 250"/>
          <p:cNvSpPr/>
          <p:nvPr/>
        </p:nvSpPr>
        <p:spPr>
          <a:xfrm>
            <a:off x="764510" y="4076748"/>
            <a:ext cx="3048000" cy="923330"/>
          </a:xfrm>
          <a:prstGeom prst="rect">
            <a:avLst/>
          </a:prstGeom>
        </p:spPr>
        <p:txBody>
          <a:bodyPr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Проектная и исследовательская деятельность</a:t>
            </a:r>
          </a:p>
        </p:txBody>
      </p:sp>
      <p:sp>
        <p:nvSpPr>
          <p:cNvPr id="251" name="Shape 251"/>
          <p:cNvSpPr/>
          <p:nvPr/>
        </p:nvSpPr>
        <p:spPr>
          <a:xfrm>
            <a:off x="8773886" y="3575646"/>
            <a:ext cx="3048000" cy="923330"/>
          </a:xfrm>
          <a:prstGeom prst="rect">
            <a:avLst/>
          </a:prstGeom>
        </p:spPr>
        <p:txBody>
          <a:bodyPr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Встречи с интересными людьми, ветеранами, героями.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0" y="40894"/>
            <a:ext cx="10424159" cy="800809"/>
          </a:xfrm>
          <a:prstGeom prst="rect">
            <a:avLst/>
          </a:prstGeom>
        </p:spPr>
        <p:txBody>
          <a:bodyPr vert="horz" wrap="square" lIns="0" tIns="389204" rIns="0" bIns="0" rtlCol="0">
            <a:spAutoFit/>
          </a:bodyPr>
          <a:lstStyle/>
          <a:p>
            <a:pPr marL="1148715">
              <a:lnSpc>
                <a:spcPct val="100000"/>
              </a:lnSpc>
              <a:spcBef>
                <a:spcPts val="114"/>
              </a:spcBef>
            </a:pPr>
            <a:r>
              <a:rPr lang="ru-RU" sz="2650" b="1" dirty="0" smtClean="0">
                <a:solidFill>
                  <a:srgbClr val="002060"/>
                </a:solidFill>
                <a:latin typeface="Georgia" pitchFamily="18" charset="0"/>
              </a:rPr>
              <a:t>ПАТРИОТИЧЕСКИЕ КЛУБЫ</a:t>
            </a:r>
            <a:endParaRPr lang="ru-RU" sz="2650" b="1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10212778" y="0"/>
            <a:ext cx="1979221" cy="1104405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25435" y="0"/>
            <a:ext cx="1057656" cy="1007363"/>
          </a:xfrm>
          <a:prstGeom prst="rect">
            <a:avLst/>
          </a:prstGeom>
        </p:spPr>
      </p:pic>
      <p:pic>
        <p:nvPicPr>
          <p:cNvPr id="14" name="флаг слева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65513" y="1391080"/>
            <a:ext cx="11393978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·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Патриотическое и нравственное воспитание: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Формирование уважения к истории страны, любви к Отечеству и сохранение преемственности поколений.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·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Допризывная подготовка: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Физическое развитие школьников, освоение базовых навыков дисциплины, выносливости и начальных знаний, необходимых будущим защитникам.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·  Профессиональная ориентация: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Помощь в выборе будущей профессии, связанной со службой в вооруженных силах, спасательных или правоохранительных органах.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·  Социализация и командный дух: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Развитие чувства взаимовыручки, ответственности за коллектив, а также участие в волонтерской работе и помощи ветеранам.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·  Профилактика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девиантного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 поведения: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Georgia" pitchFamily="18" charset="0"/>
                <a:ea typeface="Times New Roman" pitchFamily="18" charset="0"/>
                <a:cs typeface="Arial" pitchFamily="34" charset="0"/>
              </a:rPr>
              <a:t>Создание здоровой, поддерживающей среды, которая помогает подросткам найти верных друзей и интересное, полезное увлечение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998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Picture 258"/>
          <p:cNvPicPr/>
          <p:nvPr/>
        </p:nvPicPr>
        <p:blipFill>
          <a:blip r:embed="rId2"/>
          <a:stretch/>
        </p:blipFill>
        <p:spPr>
          <a:xfrm>
            <a:off x="9" y="-30800"/>
            <a:ext cx="1824201" cy="2455303"/>
          </a:xfrm>
          <a:prstGeom prst="rect">
            <a:avLst/>
          </a:prstGeom>
        </p:spPr>
      </p:pic>
      <p:grpSp>
        <p:nvGrpSpPr>
          <p:cNvPr id="259" name="Shape 259"/>
          <p:cNvGrpSpPr/>
          <p:nvPr/>
        </p:nvGrpSpPr>
        <p:grpSpPr>
          <a:xfrm>
            <a:off x="-150606" y="5236210"/>
            <a:ext cx="12489628" cy="1621790"/>
            <a:chOff x="0" y="0"/>
            <a:chExt cx="12489628" cy="1621790"/>
          </a:xfrm>
        </p:grpSpPr>
        <p:sp>
          <p:nvSpPr>
            <p:cNvPr id="260" name="Shape 260"/>
            <p:cNvSpPr/>
            <p:nvPr/>
          </p:nvSpPr>
          <p:spPr>
            <a:xfrm>
              <a:off x="0" y="810895"/>
              <a:ext cx="12489628" cy="810895"/>
            </a:xfrm>
            <a:prstGeom prst="rect">
              <a:avLst/>
            </a:prstGeom>
            <a:solidFill>
              <a:srgbClr val="E9CF11"/>
            </a:solidFill>
            <a:ln>
              <a:noFill/>
            </a:ln>
          </p:spPr>
          <p:txBody>
            <a:bodyPr lIns="121901" tIns="60950" rIns="121901" bIns="60950" anchor="ctr"/>
            <a:lstStyle/>
            <a:p>
              <a:pPr marL="0" indent="0" algn="ctr"/>
              <a:endParaRPr sz="240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1" name="Shape 261"/>
            <p:cNvSpPr/>
            <p:nvPr/>
          </p:nvSpPr>
          <p:spPr>
            <a:xfrm>
              <a:off x="0" y="0"/>
              <a:ext cx="12489628" cy="8108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121901" tIns="60950" rIns="121901" bIns="60950" anchor="ctr"/>
            <a:lstStyle/>
            <a:p>
              <a:pPr marL="0" indent="0" algn="ctr"/>
              <a:endParaRPr sz="240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62" name="Shape 262"/>
          <p:cNvSpPr/>
          <p:nvPr/>
        </p:nvSpPr>
        <p:spPr>
          <a:xfrm>
            <a:off x="2907026" y="252466"/>
            <a:ext cx="6095999" cy="3139321"/>
          </a:xfrm>
          <a:prstGeom prst="rect">
            <a:avLst/>
          </a:prstGeom>
        </p:spPr>
        <p:txBody>
          <a:bodyPr lIns="91440" tIns="45720" rIns="91440" bIns="45720">
            <a:spAutoFit/>
          </a:bodyPr>
          <a:lstStyle/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Региональный  статус 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18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«Казачья образовательная организация»</a:t>
            </a:r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endParaRPr sz="1800" b="1">
              <a:solidFill>
                <a:srgbClr val="002060"/>
              </a:solidFill>
              <a:latin typeface="Georgia"/>
              <a:ea typeface="Georgia"/>
              <a:cs typeface="Georgia"/>
            </a:endParaRPr>
          </a:p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МАОУ СОШ № </a:t>
            </a:r>
            <a:r>
              <a:rPr sz="18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8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МАОУ СОШ № </a:t>
            </a:r>
            <a:r>
              <a:rPr sz="18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60 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МАОУ СОШ № </a:t>
            </a:r>
            <a:r>
              <a:rPr sz="18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61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МАОУ СОШ № </a:t>
            </a:r>
            <a:r>
              <a:rPr sz="18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75 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МАОУ СОШ № </a:t>
            </a:r>
            <a:r>
              <a:rPr sz="18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77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МАОУ СОШ № </a:t>
            </a:r>
            <a:r>
              <a:rPr sz="18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79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МАОУ СОШ № </a:t>
            </a:r>
            <a:r>
              <a:rPr sz="18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86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МБДОУ «Детский сад № </a:t>
            </a:r>
            <a:r>
              <a:rPr sz="18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205»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64" name="Picture 264"/>
          <p:cNvPicPr/>
          <p:nvPr/>
        </p:nvPicPr>
        <p:blipFill>
          <a:blip r:embed="rId3"/>
          <a:stretch/>
        </p:blipFill>
        <p:spPr>
          <a:xfrm>
            <a:off x="9478453" y="243191"/>
            <a:ext cx="2361785" cy="2361785"/>
          </a:xfrm>
          <a:prstGeom prst="rect">
            <a:avLst/>
          </a:prstGeom>
          <a:ln>
            <a:noFill/>
          </a:ln>
        </p:spPr>
      </p:pic>
      <p:sp>
        <p:nvSpPr>
          <p:cNvPr id="265" name="Shape 265"/>
          <p:cNvSpPr/>
          <p:nvPr/>
        </p:nvSpPr>
        <p:spPr>
          <a:xfrm>
            <a:off x="8931239" y="2607830"/>
            <a:ext cx="3048000" cy="1477328"/>
          </a:xfrm>
          <a:prstGeom prst="rect">
            <a:avLst/>
          </a:prstGeom>
        </p:spPr>
        <p:txBody>
          <a:bodyPr lIns="91440" tIns="45720" rIns="91440" bIns="45720">
            <a:spAutoFit/>
          </a:bodyPr>
          <a:lstStyle/>
          <a:p>
            <a:pPr marL="0" indent="0" algn="ctr"/>
            <a:endParaRPr sz="1800" b="1">
              <a:solidFill>
                <a:srgbClr val="002060"/>
              </a:solidFill>
              <a:latin typeface="Georgia"/>
              <a:ea typeface="Georgia"/>
              <a:cs typeface="Georgia"/>
            </a:endParaRPr>
          </a:p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512 классов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48 групп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16300 обучающихся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67" name="Picture 267"/>
          <p:cNvPicPr/>
          <p:nvPr/>
        </p:nvPicPr>
        <p:blipFill>
          <a:blip r:embed="rId4"/>
          <a:srcRect b="26465"/>
          <a:stretch/>
        </p:blipFill>
        <p:spPr>
          <a:xfrm>
            <a:off x="400814" y="2728690"/>
            <a:ext cx="3252919" cy="1794023"/>
          </a:xfrm>
          <a:prstGeom prst="rect">
            <a:avLst/>
          </a:prstGeom>
          <a:ln>
            <a:noFill/>
          </a:ln>
        </p:spPr>
      </p:pic>
      <p:pic>
        <p:nvPicPr>
          <p:cNvPr id="269" name="Picture 269"/>
          <p:cNvPicPr/>
          <p:nvPr/>
        </p:nvPicPr>
        <p:blipFill>
          <a:blip r:embed="rId5"/>
          <a:srcRect t="12137"/>
          <a:stretch/>
        </p:blipFill>
        <p:spPr>
          <a:xfrm>
            <a:off x="4486939" y="3700130"/>
            <a:ext cx="3425272" cy="225716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Picture 272"/>
          <p:cNvPicPr/>
          <p:nvPr/>
        </p:nvPicPr>
        <p:blipFill>
          <a:blip r:embed="rId2"/>
          <a:stretch/>
        </p:blipFill>
        <p:spPr>
          <a:xfrm>
            <a:off x="9" y="-30800"/>
            <a:ext cx="1824201" cy="2455303"/>
          </a:xfrm>
          <a:prstGeom prst="rect">
            <a:avLst/>
          </a:prstGeom>
        </p:spPr>
      </p:pic>
      <p:sp>
        <p:nvSpPr>
          <p:cNvPr id="273" name="Shape 273"/>
          <p:cNvSpPr txBox="1"/>
          <p:nvPr/>
        </p:nvSpPr>
        <p:spPr>
          <a:xfrm>
            <a:off x="1627520" y="250326"/>
            <a:ext cx="741100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ctr"/>
            <a:r>
              <a:rPr sz="24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2026 – ГОД ЕДИНСТВА НАРОДОВ РОССИИ</a:t>
            </a:r>
          </a:p>
        </p:txBody>
      </p:sp>
      <p:grpSp>
        <p:nvGrpSpPr>
          <p:cNvPr id="274" name="Shape 274"/>
          <p:cNvGrpSpPr/>
          <p:nvPr/>
        </p:nvGrpSpPr>
        <p:grpSpPr>
          <a:xfrm>
            <a:off x="-150606" y="5236210"/>
            <a:ext cx="12489628" cy="1621790"/>
            <a:chOff x="0" y="0"/>
            <a:chExt cx="12489628" cy="1621790"/>
          </a:xfrm>
        </p:grpSpPr>
        <p:sp>
          <p:nvSpPr>
            <p:cNvPr id="275" name="Shape 275"/>
            <p:cNvSpPr/>
            <p:nvPr/>
          </p:nvSpPr>
          <p:spPr>
            <a:xfrm>
              <a:off x="0" y="810895"/>
              <a:ext cx="12489628" cy="810895"/>
            </a:xfrm>
            <a:prstGeom prst="rect">
              <a:avLst/>
            </a:prstGeom>
            <a:solidFill>
              <a:srgbClr val="E9CF11"/>
            </a:solidFill>
            <a:ln>
              <a:noFill/>
            </a:ln>
          </p:spPr>
          <p:txBody>
            <a:bodyPr lIns="121901" tIns="60950" rIns="121901" bIns="60950" anchor="ctr"/>
            <a:lstStyle/>
            <a:p>
              <a:pPr marL="0" indent="0" algn="ctr"/>
              <a:endParaRPr sz="240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6" name="Shape 276"/>
            <p:cNvSpPr/>
            <p:nvPr/>
          </p:nvSpPr>
          <p:spPr>
            <a:xfrm>
              <a:off x="0" y="0"/>
              <a:ext cx="12489628" cy="8108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121901" tIns="60950" rIns="121901" bIns="60950" anchor="ctr"/>
            <a:lstStyle/>
            <a:p>
              <a:pPr marL="0" indent="0" algn="ctr"/>
              <a:endParaRPr sz="240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278" name="Picture 278"/>
          <p:cNvPicPr/>
          <p:nvPr/>
        </p:nvPicPr>
        <p:blipFill>
          <a:blip r:embed="rId3"/>
          <a:srcRect l="19819" t="-1371" r="19520"/>
          <a:stretch/>
        </p:blipFill>
        <p:spPr>
          <a:xfrm>
            <a:off x="10100930" y="3630232"/>
            <a:ext cx="1608656" cy="1510348"/>
          </a:xfrm>
          <a:prstGeom prst="rect">
            <a:avLst/>
          </a:prstGeom>
          <a:ln>
            <a:noFill/>
          </a:ln>
        </p:spPr>
      </p:pic>
      <p:pic>
        <p:nvPicPr>
          <p:cNvPr id="280" name="Picture 280"/>
          <p:cNvPicPr/>
          <p:nvPr/>
        </p:nvPicPr>
        <p:blipFill>
          <a:blip r:embed="rId4"/>
          <a:stretch/>
        </p:blipFill>
        <p:spPr>
          <a:xfrm>
            <a:off x="4853210" y="2805165"/>
            <a:ext cx="3706635" cy="2431044"/>
          </a:xfrm>
          <a:prstGeom prst="rect">
            <a:avLst/>
          </a:prstGeom>
          <a:ln>
            <a:noFill/>
          </a:ln>
        </p:spPr>
      </p:pic>
      <p:pic>
        <p:nvPicPr>
          <p:cNvPr id="282" name="Picture 282"/>
          <p:cNvPicPr/>
          <p:nvPr/>
        </p:nvPicPr>
        <p:blipFill>
          <a:blip r:embed="rId5"/>
          <a:stretch/>
        </p:blipFill>
        <p:spPr>
          <a:xfrm>
            <a:off x="208340" y="2747993"/>
            <a:ext cx="3519246" cy="2488217"/>
          </a:xfrm>
          <a:prstGeom prst="rect">
            <a:avLst/>
          </a:prstGeom>
          <a:ln>
            <a:noFill/>
          </a:ln>
        </p:spPr>
      </p:pic>
      <p:pic>
        <p:nvPicPr>
          <p:cNvPr id="284" name="Picture 284"/>
          <p:cNvPicPr/>
          <p:nvPr/>
        </p:nvPicPr>
        <p:blipFill>
          <a:blip r:embed="rId6"/>
          <a:stretch/>
        </p:blipFill>
        <p:spPr>
          <a:xfrm>
            <a:off x="2679036" y="711991"/>
            <a:ext cx="3114972" cy="2336230"/>
          </a:xfrm>
          <a:prstGeom prst="rect">
            <a:avLst/>
          </a:prstGeom>
          <a:ln>
            <a:noFill/>
          </a:ln>
        </p:spPr>
      </p:pic>
      <p:pic>
        <p:nvPicPr>
          <p:cNvPr id="286" name="Picture 286"/>
          <p:cNvPicPr/>
          <p:nvPr/>
        </p:nvPicPr>
        <p:blipFill>
          <a:blip r:embed="rId7"/>
          <a:stretch/>
        </p:blipFill>
        <p:spPr>
          <a:xfrm>
            <a:off x="8145389" y="789198"/>
            <a:ext cx="3071959" cy="2720365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 txBox="1"/>
          <p:nvPr/>
        </p:nvSpPr>
        <p:spPr>
          <a:xfrm>
            <a:off x="2333593" y="371254"/>
            <a:ext cx="752481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ctr"/>
            <a:r>
              <a:rPr sz="24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ПРАВОНАРУШЕНИЯ СРЕДИ ПОДРОСТКОВ</a:t>
            </a:r>
          </a:p>
        </p:txBody>
      </p:sp>
      <p:grpSp>
        <p:nvGrpSpPr>
          <p:cNvPr id="289" name="Shape 289"/>
          <p:cNvGrpSpPr/>
          <p:nvPr/>
        </p:nvGrpSpPr>
        <p:grpSpPr>
          <a:xfrm>
            <a:off x="-150606" y="5236210"/>
            <a:ext cx="12489628" cy="1621790"/>
            <a:chOff x="0" y="0"/>
            <a:chExt cx="12489628" cy="1621790"/>
          </a:xfrm>
        </p:grpSpPr>
        <p:sp>
          <p:nvSpPr>
            <p:cNvPr id="290" name="Shape 290"/>
            <p:cNvSpPr/>
            <p:nvPr/>
          </p:nvSpPr>
          <p:spPr>
            <a:xfrm>
              <a:off x="0" y="810895"/>
              <a:ext cx="12489628" cy="810895"/>
            </a:xfrm>
            <a:prstGeom prst="rect">
              <a:avLst/>
            </a:prstGeom>
            <a:solidFill>
              <a:srgbClr val="E9CF11"/>
            </a:solidFill>
            <a:ln>
              <a:noFill/>
            </a:ln>
          </p:spPr>
          <p:txBody>
            <a:bodyPr lIns="121901" tIns="60950" rIns="121901" bIns="60950" anchor="ctr"/>
            <a:lstStyle/>
            <a:p>
              <a:pPr marL="0" indent="0" algn="ctr"/>
              <a:endParaRPr sz="240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1" name="Shape 291"/>
            <p:cNvSpPr/>
            <p:nvPr/>
          </p:nvSpPr>
          <p:spPr>
            <a:xfrm>
              <a:off x="0" y="0"/>
              <a:ext cx="12489628" cy="8108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121901" tIns="60950" rIns="121901" bIns="60950" anchor="ctr"/>
            <a:lstStyle/>
            <a:p>
              <a:pPr marL="0" indent="0" algn="ctr"/>
              <a:endParaRPr sz="240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293" name="Picture 293"/>
          <p:cNvPicPr/>
          <p:nvPr/>
        </p:nvPicPr>
        <p:blipFill>
          <a:blip r:embed="rId2"/>
          <a:srcRect l="16788" t="25122"/>
          <a:stretch/>
        </p:blipFill>
        <p:spPr>
          <a:xfrm>
            <a:off x="5082363" y="1196850"/>
            <a:ext cx="2660578" cy="1797114"/>
          </a:xfrm>
          <a:prstGeom prst="rect">
            <a:avLst/>
          </a:prstGeom>
          <a:ln>
            <a:noFill/>
          </a:ln>
        </p:spPr>
      </p:pic>
      <p:pic>
        <p:nvPicPr>
          <p:cNvPr id="295" name="Picture 295"/>
          <p:cNvPicPr/>
          <p:nvPr/>
        </p:nvPicPr>
        <p:blipFill>
          <a:blip r:embed="rId3"/>
          <a:stretch/>
        </p:blipFill>
        <p:spPr>
          <a:xfrm>
            <a:off x="1446027" y="1196851"/>
            <a:ext cx="3229331" cy="1816499"/>
          </a:xfrm>
          <a:prstGeom prst="rect">
            <a:avLst/>
          </a:prstGeom>
          <a:ln>
            <a:noFill/>
          </a:ln>
        </p:spPr>
      </p:pic>
      <p:pic>
        <p:nvPicPr>
          <p:cNvPr id="297" name="Picture 297"/>
          <p:cNvPicPr/>
          <p:nvPr/>
        </p:nvPicPr>
        <p:blipFill>
          <a:blip r:embed="rId4"/>
          <a:stretch/>
        </p:blipFill>
        <p:spPr>
          <a:xfrm>
            <a:off x="9" y="-30800"/>
            <a:ext cx="1824201" cy="2455303"/>
          </a:xfrm>
          <a:prstGeom prst="rect">
            <a:avLst/>
          </a:prstGeom>
        </p:spPr>
      </p:pic>
      <p:pic>
        <p:nvPicPr>
          <p:cNvPr id="299" name="Picture 299"/>
          <p:cNvPicPr/>
          <p:nvPr/>
        </p:nvPicPr>
        <p:blipFill>
          <a:blip r:embed="rId5"/>
          <a:stretch/>
        </p:blipFill>
        <p:spPr>
          <a:xfrm>
            <a:off x="8215869" y="1196851"/>
            <a:ext cx="2394576" cy="1797114"/>
          </a:xfrm>
          <a:prstGeom prst="rect">
            <a:avLst/>
          </a:prstGeom>
          <a:ln>
            <a:noFill/>
          </a:ln>
        </p:spPr>
      </p:pic>
      <p:sp>
        <p:nvSpPr>
          <p:cNvPr id="300" name="Shape 300"/>
          <p:cNvSpPr/>
          <p:nvPr/>
        </p:nvSpPr>
        <p:spPr>
          <a:xfrm>
            <a:off x="471115" y="4142964"/>
            <a:ext cx="2706190" cy="64633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Здоровый образ жизни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 и безопасность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1" name="Shape 301"/>
          <p:cNvSpPr/>
          <p:nvPr/>
        </p:nvSpPr>
        <p:spPr>
          <a:xfrm>
            <a:off x="4050200" y="4946280"/>
            <a:ext cx="4193777" cy="369332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Правовое и социальное направление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2" name="Shape 302"/>
          <p:cNvSpPr/>
          <p:nvPr/>
        </p:nvSpPr>
        <p:spPr>
          <a:xfrm>
            <a:off x="9413157" y="4118242"/>
            <a:ext cx="2071400" cy="64633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Психологическое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 благополучие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3" name="Shape 303"/>
          <p:cNvSpPr/>
          <p:nvPr/>
        </p:nvSpPr>
        <p:spPr>
          <a:xfrm>
            <a:off x="3951000" y="3375578"/>
            <a:ext cx="5288627" cy="369332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НАПРАВЛЕНИЯ ПРОФИЛАКТИКИ В ШКОЛЕ</a:t>
            </a:r>
          </a:p>
        </p:txBody>
      </p:sp>
      <p:pic>
        <p:nvPicPr>
          <p:cNvPr id="305" name="Picture 305"/>
          <p:cNvPicPr/>
          <p:nvPr/>
        </p:nvPicPr>
        <p:blipFill>
          <a:blip r:embed="rId6"/>
          <a:stretch/>
        </p:blipFill>
        <p:spPr>
          <a:xfrm>
            <a:off x="1547863" y="3744911"/>
            <a:ext cx="398052" cy="398052"/>
          </a:xfrm>
          <a:prstGeom prst="rect">
            <a:avLst/>
          </a:prstGeom>
          <a:ln>
            <a:noFill/>
          </a:ln>
        </p:spPr>
      </p:pic>
      <p:pic>
        <p:nvPicPr>
          <p:cNvPr id="307" name="Picture 307"/>
          <p:cNvPicPr/>
          <p:nvPr/>
        </p:nvPicPr>
        <p:blipFill>
          <a:blip r:embed="rId7"/>
          <a:stretch/>
        </p:blipFill>
        <p:spPr>
          <a:xfrm>
            <a:off x="10257313" y="3807411"/>
            <a:ext cx="350184" cy="350184"/>
          </a:xfrm>
          <a:prstGeom prst="rect">
            <a:avLst/>
          </a:prstGeom>
          <a:ln>
            <a:noFill/>
          </a:ln>
        </p:spPr>
      </p:pic>
      <p:pic>
        <p:nvPicPr>
          <p:cNvPr id="309" name="Picture 309"/>
          <p:cNvPicPr/>
          <p:nvPr/>
        </p:nvPicPr>
        <p:blipFill>
          <a:blip r:embed="rId8"/>
          <a:srcRect l="50000" t="-3222" b="6479"/>
          <a:stretch/>
        </p:blipFill>
        <p:spPr>
          <a:xfrm>
            <a:off x="5880535" y="4532353"/>
            <a:ext cx="395490" cy="449184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hape 311"/>
          <p:cNvSpPr/>
          <p:nvPr/>
        </p:nvSpPr>
        <p:spPr>
          <a:xfrm>
            <a:off x="4864162" y="886022"/>
            <a:ext cx="2347193" cy="2329636"/>
          </a:xfrm>
          <a:prstGeom prst="ellipse">
            <a:avLst/>
          </a:prstGeom>
          <a:solidFill>
            <a:srgbClr val="FFC000"/>
          </a:solidFill>
          <a:ln w="12700">
            <a:solidFill>
              <a:schemeClr val="bg1"/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13" name="Picture 313"/>
          <p:cNvPicPr/>
          <p:nvPr/>
        </p:nvPicPr>
        <p:blipFill>
          <a:blip r:embed="rId2"/>
          <a:stretch/>
        </p:blipFill>
        <p:spPr>
          <a:xfrm>
            <a:off x="1" y="-30801"/>
            <a:ext cx="1824201" cy="2455303"/>
          </a:xfrm>
          <a:prstGeom prst="rect">
            <a:avLst/>
          </a:prstGeom>
        </p:spPr>
      </p:pic>
      <p:sp>
        <p:nvSpPr>
          <p:cNvPr id="314" name="Shape 314"/>
          <p:cNvSpPr/>
          <p:nvPr/>
        </p:nvSpPr>
        <p:spPr>
          <a:xfrm>
            <a:off x="1200314" y="440281"/>
            <a:ext cx="10621572" cy="492438"/>
          </a:xfrm>
          <a:prstGeom prst="rect">
            <a:avLst/>
          </a:prstGeom>
        </p:spPr>
        <p:txBody>
          <a:bodyPr wrap="square" lIns="121917" tIns="60957" rIns="121917" bIns="60957">
            <a:spAutoFit/>
          </a:bodyPr>
          <a:lstStyle/>
          <a:p>
            <a:pPr marL="0" indent="0" algn="ctr"/>
            <a:r>
              <a:rPr sz="24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ВЗАИМОДЕЙСТВИЕ С РОДИТЕЛЯМИ</a:t>
            </a:r>
          </a:p>
        </p:txBody>
      </p:sp>
      <p:sp>
        <p:nvSpPr>
          <p:cNvPr id="315" name="Shape 315"/>
          <p:cNvSpPr/>
          <p:nvPr/>
        </p:nvSpPr>
        <p:spPr>
          <a:xfrm>
            <a:off x="7759578" y="1071483"/>
            <a:ext cx="527383" cy="527383"/>
          </a:xfrm>
          <a:prstGeom prst="ellipse">
            <a:avLst/>
          </a:prstGeom>
          <a:solidFill>
            <a:srgbClr val="FDD017"/>
          </a:solidFill>
          <a:ln w="12700">
            <a:solidFill>
              <a:schemeClr val="bg1"/>
            </a:solidFill>
            <a:prstDash val="solid"/>
          </a:ln>
        </p:spPr>
        <p:txBody>
          <a:bodyPr lIns="121917" tIns="60957" rIns="121917" bIns="60957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16" name="Shape 316"/>
          <p:cNvGrpSpPr/>
          <p:nvPr/>
        </p:nvGrpSpPr>
        <p:grpSpPr>
          <a:xfrm>
            <a:off x="-150606" y="5236210"/>
            <a:ext cx="12489628" cy="1621790"/>
            <a:chOff x="0" y="0"/>
            <a:chExt cx="12489628" cy="1621790"/>
          </a:xfrm>
        </p:grpSpPr>
        <p:sp>
          <p:nvSpPr>
            <p:cNvPr id="317" name="Shape 317"/>
            <p:cNvSpPr/>
            <p:nvPr/>
          </p:nvSpPr>
          <p:spPr>
            <a:xfrm>
              <a:off x="0" y="810895"/>
              <a:ext cx="12489628" cy="810895"/>
            </a:xfrm>
            <a:prstGeom prst="rect">
              <a:avLst/>
            </a:prstGeom>
            <a:solidFill>
              <a:srgbClr val="E9CF11"/>
            </a:solidFill>
            <a:ln>
              <a:noFill/>
            </a:ln>
          </p:spPr>
          <p:txBody>
            <a:bodyPr lIns="121901" tIns="60950" rIns="121901" bIns="60950" anchor="ctr"/>
            <a:lstStyle/>
            <a:p>
              <a:pPr marL="0" indent="0" algn="ctr"/>
              <a:endParaRPr sz="240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8" name="Shape 318"/>
            <p:cNvSpPr/>
            <p:nvPr/>
          </p:nvSpPr>
          <p:spPr>
            <a:xfrm>
              <a:off x="0" y="0"/>
              <a:ext cx="12489628" cy="8108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121901" tIns="60950" rIns="121901" bIns="60950" anchor="ctr"/>
            <a:lstStyle/>
            <a:p>
              <a:pPr marL="0" indent="0" algn="ctr"/>
              <a:endParaRPr sz="240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320" name="Picture 320"/>
          <p:cNvPicPr/>
          <p:nvPr/>
        </p:nvPicPr>
        <p:blipFill>
          <a:blip r:embed="rId3"/>
          <a:srcRect t="7823" r="46503" b="52043"/>
          <a:stretch/>
        </p:blipFill>
        <p:spPr>
          <a:xfrm>
            <a:off x="5328866" y="1430364"/>
            <a:ext cx="1417786" cy="1240953"/>
          </a:xfrm>
          <a:prstGeom prst="ellipse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pic>
      <p:sp>
        <p:nvSpPr>
          <p:cNvPr id="321" name="Shape 321"/>
          <p:cNvSpPr/>
          <p:nvPr/>
        </p:nvSpPr>
        <p:spPr>
          <a:xfrm>
            <a:off x="912101" y="1604506"/>
            <a:ext cx="3976610" cy="1200329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Индивидуальные формы: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беседы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консультации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посещение на дому</a:t>
            </a:r>
          </a:p>
        </p:txBody>
      </p:sp>
      <p:sp>
        <p:nvSpPr>
          <p:cNvPr id="322" name="Shape 322"/>
          <p:cNvSpPr/>
          <p:nvPr/>
        </p:nvSpPr>
        <p:spPr>
          <a:xfrm>
            <a:off x="634409" y="3531915"/>
            <a:ext cx="4336078" cy="175432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Групповые и коллективные формы: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родительские собрания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семинары-практикумы 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обучающие встречи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круглые столы и диспуты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тренинги</a:t>
            </a:r>
          </a:p>
        </p:txBody>
      </p:sp>
      <p:sp>
        <p:nvSpPr>
          <p:cNvPr id="323" name="Shape 323"/>
          <p:cNvSpPr/>
          <p:nvPr/>
        </p:nvSpPr>
        <p:spPr>
          <a:xfrm>
            <a:off x="4152874" y="1093758"/>
            <a:ext cx="527382" cy="527383"/>
          </a:xfrm>
          <a:prstGeom prst="ellipse">
            <a:avLst/>
          </a:prstGeom>
          <a:solidFill>
            <a:srgbClr val="FDD017"/>
          </a:solidFill>
          <a:ln w="12700">
            <a:solidFill>
              <a:schemeClr val="bg1"/>
            </a:solidFill>
            <a:prstDash val="solid"/>
          </a:ln>
        </p:spPr>
        <p:txBody>
          <a:bodyPr lIns="121917" tIns="60957" rIns="121917" bIns="60957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4" name="Shape 324"/>
          <p:cNvSpPr/>
          <p:nvPr/>
        </p:nvSpPr>
        <p:spPr>
          <a:xfrm>
            <a:off x="4416566" y="2951968"/>
            <a:ext cx="527382" cy="527383"/>
          </a:xfrm>
          <a:prstGeom prst="ellipse">
            <a:avLst/>
          </a:prstGeom>
          <a:solidFill>
            <a:srgbClr val="FDD017"/>
          </a:solidFill>
          <a:ln w="12700">
            <a:solidFill>
              <a:schemeClr val="bg1"/>
            </a:solidFill>
            <a:prstDash val="solid"/>
          </a:ln>
        </p:spPr>
        <p:txBody>
          <a:bodyPr lIns="121917" tIns="60957" rIns="121917" bIns="60957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5" name="Shape 325"/>
          <p:cNvSpPr/>
          <p:nvPr/>
        </p:nvSpPr>
        <p:spPr>
          <a:xfrm>
            <a:off x="7019967" y="3670415"/>
            <a:ext cx="4707743" cy="1477328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Наглядно-информационные формы: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информационные стенды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сборники материалов по конкретным темам воспитания.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сайты и группы в социальных сетях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6" name="Shape 326"/>
          <p:cNvSpPr/>
          <p:nvPr/>
        </p:nvSpPr>
        <p:spPr>
          <a:xfrm>
            <a:off x="7211353" y="3001015"/>
            <a:ext cx="527383" cy="527383"/>
          </a:xfrm>
          <a:prstGeom prst="ellipse">
            <a:avLst/>
          </a:prstGeom>
          <a:solidFill>
            <a:srgbClr val="FDD017"/>
          </a:solidFill>
          <a:ln w="12700">
            <a:solidFill>
              <a:schemeClr val="bg1"/>
            </a:solidFill>
            <a:prstDash val="solid"/>
          </a:ln>
        </p:spPr>
        <p:txBody>
          <a:bodyPr lIns="121917" tIns="60957" rIns="121917" bIns="60957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7" name="Shape 327"/>
          <p:cNvSpPr/>
          <p:nvPr/>
        </p:nvSpPr>
        <p:spPr>
          <a:xfrm>
            <a:off x="8119730" y="1733804"/>
            <a:ext cx="3799367" cy="1477328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Досуговые и совместные формы: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совместные праздники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мастер-классы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дни открытых дверей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совместные акции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56330"/>
            <a:ext cx="12183110" cy="885825"/>
          </a:xfrm>
          <a:custGeom>
            <a:avLst/>
            <a:gdLst/>
            <a:ahLst/>
            <a:cxnLst/>
            <a:rect l="l" t="t" r="r" b="b"/>
            <a:pathLst>
              <a:path w="12183110" h="885825">
                <a:moveTo>
                  <a:pt x="12182856" y="0"/>
                </a:moveTo>
                <a:lnTo>
                  <a:pt x="0" y="0"/>
                </a:lnTo>
                <a:lnTo>
                  <a:pt x="0" y="885444"/>
                </a:lnTo>
                <a:lnTo>
                  <a:pt x="12182856" y="885444"/>
                </a:lnTo>
                <a:lnTo>
                  <a:pt x="12182856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323378" y="1060842"/>
            <a:ext cx="222313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10" dirty="0">
                <a:solidFill>
                  <a:srgbClr val="006FC0"/>
                </a:solidFill>
                <a:latin typeface="Arial"/>
                <a:cs typeface="Arial"/>
              </a:rPr>
              <a:t>78</a:t>
            </a:r>
            <a:r>
              <a:rPr sz="5400" b="1" spc="-83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33E50"/>
                </a:solidFill>
                <a:latin typeface="Arial"/>
                <a:cs typeface="Arial"/>
              </a:rPr>
              <a:t>победители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57631" y="1304272"/>
            <a:ext cx="3484245" cy="394970"/>
          </a:xfrm>
          <a:custGeom>
            <a:avLst/>
            <a:gdLst/>
            <a:ahLst/>
            <a:cxnLst/>
            <a:rect l="l" t="t" r="r" b="b"/>
            <a:pathLst>
              <a:path w="3484245" h="394969">
                <a:moveTo>
                  <a:pt x="11811" y="124841"/>
                </a:moveTo>
                <a:lnTo>
                  <a:pt x="0" y="124841"/>
                </a:lnTo>
                <a:lnTo>
                  <a:pt x="0" y="286639"/>
                </a:lnTo>
                <a:lnTo>
                  <a:pt x="11811" y="286639"/>
                </a:lnTo>
                <a:lnTo>
                  <a:pt x="11811" y="124841"/>
                </a:lnTo>
                <a:close/>
              </a:path>
              <a:path w="3484245" h="394969">
                <a:moveTo>
                  <a:pt x="47244" y="124841"/>
                </a:moveTo>
                <a:lnTo>
                  <a:pt x="23622" y="124841"/>
                </a:lnTo>
                <a:lnTo>
                  <a:pt x="23622" y="286639"/>
                </a:lnTo>
                <a:lnTo>
                  <a:pt x="47244" y="286639"/>
                </a:lnTo>
                <a:lnTo>
                  <a:pt x="47244" y="124841"/>
                </a:lnTo>
                <a:close/>
              </a:path>
              <a:path w="3484245" h="394969">
                <a:moveTo>
                  <a:pt x="725424" y="205740"/>
                </a:moveTo>
                <a:lnTo>
                  <a:pt x="546481" y="16764"/>
                </a:lnTo>
                <a:lnTo>
                  <a:pt x="546481" y="124841"/>
                </a:lnTo>
                <a:lnTo>
                  <a:pt x="59055" y="124841"/>
                </a:lnTo>
                <a:lnTo>
                  <a:pt x="59055" y="286639"/>
                </a:lnTo>
                <a:lnTo>
                  <a:pt x="546481" y="286639"/>
                </a:lnTo>
                <a:lnTo>
                  <a:pt x="546481" y="394716"/>
                </a:lnTo>
                <a:lnTo>
                  <a:pt x="725424" y="205740"/>
                </a:lnTo>
                <a:close/>
              </a:path>
              <a:path w="3484245" h="394969">
                <a:moveTo>
                  <a:pt x="2745867" y="108585"/>
                </a:moveTo>
                <a:lnTo>
                  <a:pt x="2734056" y="108585"/>
                </a:lnTo>
                <a:lnTo>
                  <a:pt x="2734056" y="270891"/>
                </a:lnTo>
                <a:lnTo>
                  <a:pt x="2745867" y="270891"/>
                </a:lnTo>
                <a:lnTo>
                  <a:pt x="2745867" y="108585"/>
                </a:lnTo>
                <a:close/>
              </a:path>
              <a:path w="3484245" h="394969">
                <a:moveTo>
                  <a:pt x="2781427" y="108585"/>
                </a:moveTo>
                <a:lnTo>
                  <a:pt x="2757805" y="108585"/>
                </a:lnTo>
                <a:lnTo>
                  <a:pt x="2757805" y="270891"/>
                </a:lnTo>
                <a:lnTo>
                  <a:pt x="2781427" y="270891"/>
                </a:lnTo>
                <a:lnTo>
                  <a:pt x="2781427" y="108585"/>
                </a:lnTo>
                <a:close/>
              </a:path>
              <a:path w="3484245" h="394969">
                <a:moveTo>
                  <a:pt x="3483864" y="189738"/>
                </a:moveTo>
                <a:lnTo>
                  <a:pt x="3304159" y="0"/>
                </a:lnTo>
                <a:lnTo>
                  <a:pt x="3304159" y="108585"/>
                </a:lnTo>
                <a:lnTo>
                  <a:pt x="2793365" y="108585"/>
                </a:lnTo>
                <a:lnTo>
                  <a:pt x="2793365" y="270891"/>
                </a:lnTo>
                <a:lnTo>
                  <a:pt x="3304159" y="270891"/>
                </a:lnTo>
                <a:lnTo>
                  <a:pt x="3304159" y="379476"/>
                </a:lnTo>
                <a:lnTo>
                  <a:pt x="3483864" y="189738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73463" y="1068947"/>
            <a:ext cx="55448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88485" algn="l"/>
              </a:tabLst>
            </a:pPr>
            <a:r>
              <a:rPr sz="2700" b="1" baseline="3086" dirty="0" err="1">
                <a:solidFill>
                  <a:srgbClr val="333E50"/>
                </a:solidFill>
                <a:latin typeface="Arial"/>
                <a:cs typeface="Arial"/>
              </a:rPr>
              <a:t>Подано</a:t>
            </a:r>
            <a:r>
              <a:rPr sz="2700" b="1" spc="-82" baseline="3086" dirty="0">
                <a:solidFill>
                  <a:srgbClr val="333E50"/>
                </a:solidFill>
                <a:latin typeface="Arial"/>
                <a:cs typeface="Arial"/>
              </a:rPr>
              <a:t> </a:t>
            </a:r>
            <a:r>
              <a:rPr sz="2700" b="1" baseline="3086" dirty="0" err="1" smtClean="0">
                <a:solidFill>
                  <a:srgbClr val="333E50"/>
                </a:solidFill>
                <a:latin typeface="Arial"/>
                <a:cs typeface="Arial"/>
              </a:rPr>
              <a:t>заявок</a:t>
            </a:r>
            <a:r>
              <a:rPr lang="ru-RU" sz="2700" b="1" baseline="3086" dirty="0" smtClean="0">
                <a:solidFill>
                  <a:srgbClr val="333E50"/>
                </a:solidFill>
                <a:latin typeface="Arial"/>
                <a:cs typeface="Arial"/>
              </a:rPr>
              <a:t> от КК</a:t>
            </a:r>
            <a:r>
              <a:rPr sz="2700" b="1" spc="697" baseline="3086" dirty="0" smtClean="0">
                <a:solidFill>
                  <a:srgbClr val="333E50"/>
                </a:solidFill>
                <a:latin typeface="Arial"/>
                <a:cs typeface="Arial"/>
              </a:rPr>
              <a:t> </a:t>
            </a:r>
            <a:r>
              <a:rPr sz="5400" b="1" spc="-25" dirty="0">
                <a:solidFill>
                  <a:srgbClr val="006FC0"/>
                </a:solidFill>
                <a:latin typeface="Arial"/>
                <a:cs typeface="Arial"/>
              </a:rPr>
              <a:t>812</a:t>
            </a:r>
            <a:r>
              <a:rPr sz="5400" b="1" dirty="0">
                <a:solidFill>
                  <a:srgbClr val="006FC0"/>
                </a:solidFill>
                <a:latin typeface="Arial"/>
                <a:cs typeface="Arial"/>
              </a:rPr>
              <a:t>	</a:t>
            </a:r>
            <a:r>
              <a:rPr sz="5400" b="1" spc="-25" dirty="0">
                <a:solidFill>
                  <a:srgbClr val="006FC0"/>
                </a:solidFill>
                <a:latin typeface="Arial"/>
                <a:cs typeface="Arial"/>
              </a:rPr>
              <a:t>445</a:t>
            </a:r>
            <a:endParaRPr sz="540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1839467"/>
            <a:ext cx="12183110" cy="55244"/>
          </a:xfrm>
          <a:custGeom>
            <a:avLst/>
            <a:gdLst/>
            <a:ahLst/>
            <a:cxnLst/>
            <a:rect l="l" t="t" r="r" b="b"/>
            <a:pathLst>
              <a:path w="12183110" h="55244">
                <a:moveTo>
                  <a:pt x="12182856" y="0"/>
                </a:moveTo>
                <a:lnTo>
                  <a:pt x="0" y="0"/>
                </a:lnTo>
                <a:lnTo>
                  <a:pt x="0" y="54863"/>
                </a:lnTo>
                <a:lnTo>
                  <a:pt x="12182856" y="54863"/>
                </a:lnTo>
                <a:lnTo>
                  <a:pt x="12182856" y="0"/>
                </a:lnTo>
                <a:close/>
              </a:path>
            </a:pathLst>
          </a:custGeom>
          <a:solidFill>
            <a:srgbClr val="1F38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13163" y="0"/>
            <a:ext cx="10901680" cy="1064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62940" algn="ctr">
              <a:lnSpc>
                <a:spcPts val="2810"/>
              </a:lnSpc>
              <a:spcBef>
                <a:spcPts val="100"/>
              </a:spcBef>
            </a:pPr>
            <a:r>
              <a:rPr sz="2700" b="1" dirty="0">
                <a:solidFill>
                  <a:srgbClr val="001F5F"/>
                </a:solidFill>
                <a:latin typeface="Georgia" pitchFamily="18" charset="0"/>
                <a:cs typeface="Arial"/>
              </a:rPr>
              <a:t>Конкурс</a:t>
            </a:r>
            <a:r>
              <a:rPr sz="2700" b="1" spc="-155" dirty="0">
                <a:solidFill>
                  <a:srgbClr val="001F5F"/>
                </a:solidFill>
                <a:latin typeface="Georgia" pitchFamily="18" charset="0"/>
                <a:cs typeface="Arial"/>
              </a:rPr>
              <a:t> </a:t>
            </a:r>
            <a:r>
              <a:rPr sz="2700" b="1" dirty="0">
                <a:solidFill>
                  <a:srgbClr val="001F5F"/>
                </a:solidFill>
                <a:latin typeface="Georgia" pitchFamily="18" charset="0"/>
                <a:cs typeface="Arial"/>
              </a:rPr>
              <a:t>инициатив</a:t>
            </a:r>
            <a:r>
              <a:rPr sz="2700" b="1" spc="-114" dirty="0">
                <a:solidFill>
                  <a:srgbClr val="001F5F"/>
                </a:solidFill>
                <a:latin typeface="Georgia" pitchFamily="18" charset="0"/>
                <a:cs typeface="Arial"/>
              </a:rPr>
              <a:t> </a:t>
            </a:r>
            <a:r>
              <a:rPr sz="2700" b="1" dirty="0" err="1">
                <a:solidFill>
                  <a:srgbClr val="001F5F"/>
                </a:solidFill>
                <a:latin typeface="Georgia" pitchFamily="18" charset="0"/>
                <a:cs typeface="Arial"/>
              </a:rPr>
              <a:t>родительских</a:t>
            </a:r>
            <a:r>
              <a:rPr sz="2700" b="1" spc="-130" dirty="0">
                <a:solidFill>
                  <a:srgbClr val="001F5F"/>
                </a:solidFill>
                <a:latin typeface="Georgia" pitchFamily="18" charset="0"/>
                <a:cs typeface="Arial"/>
              </a:rPr>
              <a:t> </a:t>
            </a:r>
            <a:endParaRPr lang="ru-RU" sz="2700" b="1" spc="-130" dirty="0" smtClean="0">
              <a:solidFill>
                <a:srgbClr val="001F5F"/>
              </a:solidFill>
              <a:latin typeface="Georgia" pitchFamily="18" charset="0"/>
              <a:cs typeface="Arial"/>
            </a:endParaRPr>
          </a:p>
          <a:p>
            <a:pPr marL="662940" algn="ctr">
              <a:lnSpc>
                <a:spcPts val="2810"/>
              </a:lnSpc>
              <a:spcBef>
                <a:spcPts val="100"/>
              </a:spcBef>
            </a:pPr>
            <a:r>
              <a:rPr sz="2700" b="1" spc="-10" dirty="0" err="1" smtClean="0">
                <a:solidFill>
                  <a:srgbClr val="001F5F"/>
                </a:solidFill>
                <a:latin typeface="Georgia" pitchFamily="18" charset="0"/>
                <a:cs typeface="Arial"/>
              </a:rPr>
              <a:t>сообществ</a:t>
            </a:r>
            <a:endParaRPr sz="2700" dirty="0">
              <a:latin typeface="Georgia" pitchFamily="18" charset="0"/>
              <a:cs typeface="Arial"/>
            </a:endParaRPr>
          </a:p>
          <a:p>
            <a:pPr marL="7136765" algn="ctr">
              <a:lnSpc>
                <a:spcPts val="2450"/>
              </a:lnSpc>
            </a:pPr>
            <a:r>
              <a:rPr sz="2400" b="1" dirty="0">
                <a:solidFill>
                  <a:srgbClr val="BE2885"/>
                </a:solidFill>
                <a:latin typeface="Arial"/>
                <a:cs typeface="Arial"/>
              </a:rPr>
              <a:t>3</a:t>
            </a:r>
            <a:r>
              <a:rPr sz="2400" b="1" spc="-15" dirty="0">
                <a:solidFill>
                  <a:srgbClr val="BE2885"/>
                </a:solidFill>
                <a:latin typeface="Arial"/>
                <a:cs typeface="Arial"/>
              </a:rPr>
              <a:t> </a:t>
            </a:r>
            <a:r>
              <a:rPr sz="2400" b="1" spc="-10" dirty="0" err="1" smtClean="0">
                <a:solidFill>
                  <a:srgbClr val="BE2885"/>
                </a:solidFill>
                <a:latin typeface="Arial"/>
                <a:cs typeface="Arial"/>
              </a:rPr>
              <a:t>сезон</a:t>
            </a:r>
            <a:endParaRPr sz="2400" dirty="0">
              <a:latin typeface="Arial"/>
              <a:cs typeface="Arial"/>
            </a:endParaRPr>
          </a:p>
        </p:txBody>
      </p:sp>
      <p:graphicFrame>
        <p:nvGraphicFramePr>
          <p:cNvPr id="28" name="object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565307"/>
              </p:ext>
            </p:extLst>
          </p:nvPr>
        </p:nvGraphicFramePr>
        <p:xfrm>
          <a:off x="5411780" y="2130829"/>
          <a:ext cx="6539864" cy="21938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1630"/>
                <a:gridCol w="1106170"/>
                <a:gridCol w="565785"/>
                <a:gridCol w="565785"/>
                <a:gridCol w="565785"/>
                <a:gridCol w="565785"/>
                <a:gridCol w="565785"/>
                <a:gridCol w="565785"/>
                <a:gridCol w="565785"/>
                <a:gridCol w="565785"/>
                <a:gridCol w="565784"/>
              </a:tblGrid>
              <a:tr h="220652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107314">
                        <a:lnSpc>
                          <a:spcPct val="100000"/>
                        </a:lnSpc>
                      </a:pPr>
                      <a:r>
                        <a:rPr sz="9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№</a:t>
                      </a:r>
                      <a:endParaRPr sz="900" dirty="0">
                        <a:latin typeface="Arial"/>
                        <a:cs typeface="Arial"/>
                      </a:endParaRPr>
                    </a:p>
                  </a:txBody>
                  <a:tcPr marL="0" marR="0" marT="1295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Муниципалитеты-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05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ЛИДЕРЫ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по</a:t>
                      </a:r>
                      <a:r>
                        <a:rPr sz="9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итогам</a:t>
                      </a:r>
                      <a:r>
                        <a:rPr sz="9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sz="9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сезона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22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56324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ШКОЛЫ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557530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lang="ru-RU" sz="1100" b="1" spc="-10" dirty="0" smtClean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ДЕТСКИЕ САДЫ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ВСЕГО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533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853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295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22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L="194310" marR="78105" indent="-106680">
                        <a:lnSpc>
                          <a:spcPct val="107800"/>
                        </a:lnSpc>
                        <a:spcBef>
                          <a:spcPts val="229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Кол-</a:t>
                      </a:r>
                      <a:r>
                        <a:rPr sz="9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во ОО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78105" indent="-3175">
                        <a:lnSpc>
                          <a:spcPct val="107800"/>
                        </a:lnSpc>
                        <a:spcBef>
                          <a:spcPts val="229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Кол-</a:t>
                      </a:r>
                      <a:r>
                        <a:rPr sz="9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во 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заявок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L="210820" marR="2540" indent="-201295">
                        <a:lnSpc>
                          <a:spcPct val="107800"/>
                        </a:lnSpc>
                        <a:spcBef>
                          <a:spcPts val="229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Победите </a:t>
                      </a:r>
                      <a:r>
                        <a:rPr sz="9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ли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L="154940" marR="78105" indent="-67310">
                        <a:lnSpc>
                          <a:spcPct val="107800"/>
                        </a:lnSpc>
                        <a:spcBef>
                          <a:spcPts val="229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Кол-</a:t>
                      </a:r>
                      <a:r>
                        <a:rPr sz="9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во ДОО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78105" indent="-3175">
                        <a:lnSpc>
                          <a:spcPct val="107800"/>
                        </a:lnSpc>
                        <a:spcBef>
                          <a:spcPts val="229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Кол-</a:t>
                      </a:r>
                      <a:r>
                        <a:rPr sz="9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во 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заявок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L="211454" marR="1905" indent="-201295">
                        <a:lnSpc>
                          <a:spcPct val="107800"/>
                        </a:lnSpc>
                        <a:spcBef>
                          <a:spcPts val="229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Победите </a:t>
                      </a:r>
                      <a:r>
                        <a:rPr sz="9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ли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77470" indent="-3175">
                        <a:lnSpc>
                          <a:spcPct val="107800"/>
                        </a:lnSpc>
                        <a:spcBef>
                          <a:spcPts val="229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Кол-</a:t>
                      </a:r>
                      <a:r>
                        <a:rPr sz="9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во </a:t>
                      </a:r>
                      <a:r>
                        <a:rPr sz="9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заявок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L="211454" marR="1905" indent="-201930">
                        <a:lnSpc>
                          <a:spcPct val="107800"/>
                        </a:lnSpc>
                        <a:spcBef>
                          <a:spcPts val="229"/>
                        </a:spcBef>
                      </a:pPr>
                      <a:r>
                        <a:rPr sz="9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Победите </a:t>
                      </a:r>
                      <a:r>
                        <a:rPr sz="9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ли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marL="170815" marR="71755" indent="-88900">
                        <a:lnSpc>
                          <a:spcPct val="107800"/>
                        </a:lnSpc>
                        <a:spcBef>
                          <a:spcPts val="229"/>
                        </a:spcBef>
                      </a:pPr>
                      <a:r>
                        <a:rPr sz="9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Сумма, </a:t>
                      </a:r>
                      <a:r>
                        <a:rPr sz="9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млн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2D75B6"/>
                    </a:solidFill>
                  </a:tcPr>
                </a:tc>
              </a:tr>
              <a:tr h="117631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1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г.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Анапа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29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14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5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46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4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2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18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b="1" spc="-50" dirty="0">
                          <a:latin typeface="Arial"/>
                          <a:cs typeface="Arial"/>
                        </a:rPr>
                        <a:t>7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b="1" spc="-25" dirty="0">
                          <a:latin typeface="Arial"/>
                          <a:cs typeface="Arial"/>
                        </a:rPr>
                        <a:t>6,8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</a:tr>
              <a:tr h="229840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2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г.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Краснодар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99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60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5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191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62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7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122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00" b="1" spc="-25" dirty="0">
                          <a:latin typeface="Arial"/>
                          <a:cs typeface="Arial"/>
                        </a:rPr>
                        <a:t>12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000" b="1" spc="-20" dirty="0">
                          <a:latin typeface="Arial"/>
                          <a:cs typeface="Arial"/>
                        </a:rPr>
                        <a:t>13,2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</a:tr>
              <a:tr h="142933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3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г.</a:t>
                      </a:r>
                      <a:r>
                        <a:rPr sz="1000" spc="2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Новороссийск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33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33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60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6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4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39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b="1" spc="-50" dirty="0">
                          <a:latin typeface="Arial"/>
                          <a:cs typeface="Arial"/>
                        </a:rPr>
                        <a:t>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b="1" spc="-50" dirty="0">
                          <a:latin typeface="Arial"/>
                          <a:cs typeface="Arial"/>
                        </a:rPr>
                        <a:t>2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</a:tr>
              <a:tr h="178328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4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г.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Сочи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68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20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5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74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14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34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000" b="1" spc="-50" dirty="0">
                          <a:latin typeface="Arial"/>
                          <a:cs typeface="Arial"/>
                        </a:rPr>
                        <a:t>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000" b="1" spc="-25" dirty="0">
                          <a:latin typeface="Arial"/>
                          <a:cs typeface="Arial"/>
                        </a:rPr>
                        <a:t>5,5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</a:tr>
              <a:tr h="154076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5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р.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Абинский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24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13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2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30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5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1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18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b="1" spc="-50" dirty="0">
                          <a:latin typeface="Arial"/>
                          <a:cs typeface="Arial"/>
                        </a:rPr>
                        <a:t>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b="1" spc="-25" dirty="0">
                          <a:latin typeface="Arial"/>
                          <a:cs typeface="Arial"/>
                        </a:rPr>
                        <a:t>1,4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</a:tr>
              <a:tr h="154551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6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р.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 Белореченский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35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11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1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31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19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2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30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b="1" spc="-50" dirty="0">
                          <a:latin typeface="Arial"/>
                          <a:cs typeface="Arial"/>
                        </a:rPr>
                        <a:t>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b="1" spc="-25" dirty="0">
                          <a:latin typeface="Arial"/>
                          <a:cs typeface="Arial"/>
                        </a:rPr>
                        <a:t>2,4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</a:tr>
              <a:tr h="154551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7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р.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 Калининский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13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11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1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16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5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2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16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b="1" spc="-50" dirty="0">
                          <a:latin typeface="Arial"/>
                          <a:cs typeface="Arial"/>
                        </a:rPr>
                        <a:t>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b="1" spc="-25" dirty="0">
                          <a:latin typeface="Arial"/>
                          <a:cs typeface="Arial"/>
                        </a:rPr>
                        <a:t>2,5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</a:tr>
              <a:tr h="154551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8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р.</a:t>
                      </a:r>
                      <a:r>
                        <a:rPr sz="1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Мостовский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28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18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2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24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4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1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22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b="1" spc="-50" dirty="0">
                          <a:latin typeface="Arial"/>
                          <a:cs typeface="Arial"/>
                        </a:rPr>
                        <a:t>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b="1" spc="-50" dirty="0">
                          <a:latin typeface="Arial"/>
                          <a:cs typeface="Arial"/>
                        </a:rPr>
                        <a:t>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</a:tr>
              <a:tr h="154551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9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р.</a:t>
                      </a:r>
                      <a:r>
                        <a:rPr sz="1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Тихорецкий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22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7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1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30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3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50" dirty="0">
                          <a:latin typeface="Arial MT"/>
                          <a:cs typeface="Arial MT"/>
                        </a:rPr>
                        <a:t>2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spc="-25" dirty="0">
                          <a:latin typeface="Arial MT"/>
                          <a:cs typeface="Arial MT"/>
                        </a:rPr>
                        <a:t>10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b="1" spc="-50" dirty="0">
                          <a:latin typeface="Arial"/>
                          <a:cs typeface="Arial"/>
                        </a:rPr>
                        <a:t>3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1000" b="1" spc="-50" dirty="0">
                          <a:latin typeface="Arial"/>
                          <a:cs typeface="Arial"/>
                        </a:rPr>
                        <a:t>4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177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ABDA78"/>
                    </a:solidFill>
                  </a:tcPr>
                </a:tc>
              </a:tr>
            </a:tbl>
          </a:graphicData>
        </a:graphic>
      </p:graphicFrame>
      <p:sp>
        <p:nvSpPr>
          <p:cNvPr id="30" name="Прямоугольник с двумя скругленными противолежащими углами 29"/>
          <p:cNvSpPr/>
          <p:nvPr/>
        </p:nvSpPr>
        <p:spPr>
          <a:xfrm>
            <a:off x="10212778" y="0"/>
            <a:ext cx="1979221" cy="1104405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object 2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66348" y="0"/>
            <a:ext cx="1025652" cy="1051560"/>
          </a:xfrm>
          <a:prstGeom prst="rect">
            <a:avLst/>
          </a:prstGeom>
        </p:spPr>
      </p:pic>
      <p:pic>
        <p:nvPicPr>
          <p:cNvPr id="31" name="флаг слева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" y="-30798"/>
            <a:ext cx="1116271" cy="1502456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382384" y="2992580"/>
            <a:ext cx="571361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Победители ДОО :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№ 24»,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№ 60»,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«Центр -детский сад № 63»,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«Детский сад № 160»,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«Центр -детский сад № 181»,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«Детский сад № 217»,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МАДОУ «Центр -детский сад № 233»</a:t>
            </a:r>
          </a:p>
          <a:p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082444" y="4530266"/>
            <a:ext cx="47050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Победители ОО :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МАОУ СОШ №11,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МАОУ СОШ № 19,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МАОУ гимназия № 82,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МАОУ лицей № 90,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МАОУ СОШ № 98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49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Picture 334"/>
          <p:cNvPicPr/>
          <p:nvPr/>
        </p:nvPicPr>
        <p:blipFill>
          <a:blip r:embed="rId2"/>
          <a:stretch/>
        </p:blipFill>
        <p:spPr>
          <a:xfrm>
            <a:off x="9" y="-30800"/>
            <a:ext cx="1824201" cy="2455303"/>
          </a:xfrm>
          <a:prstGeom prst="rect">
            <a:avLst/>
          </a:prstGeom>
        </p:spPr>
      </p:pic>
      <p:sp>
        <p:nvSpPr>
          <p:cNvPr id="335" name="Shape 335"/>
          <p:cNvSpPr txBox="1"/>
          <p:nvPr/>
        </p:nvSpPr>
        <p:spPr>
          <a:xfrm>
            <a:off x="1781239" y="275560"/>
            <a:ext cx="6655989" cy="4616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24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ЭТИЧЕСКИЙ КОДЕКС КРАСНОДАРЦА</a:t>
            </a:r>
          </a:p>
        </p:txBody>
      </p:sp>
      <p:grpSp>
        <p:nvGrpSpPr>
          <p:cNvPr id="336" name="Shape 336"/>
          <p:cNvGrpSpPr/>
          <p:nvPr/>
        </p:nvGrpSpPr>
        <p:grpSpPr>
          <a:xfrm>
            <a:off x="-150606" y="5236210"/>
            <a:ext cx="12489628" cy="1621790"/>
            <a:chOff x="0" y="0"/>
            <a:chExt cx="12489628" cy="1621790"/>
          </a:xfrm>
        </p:grpSpPr>
        <p:sp>
          <p:nvSpPr>
            <p:cNvPr id="337" name="Shape 337"/>
            <p:cNvSpPr/>
            <p:nvPr/>
          </p:nvSpPr>
          <p:spPr>
            <a:xfrm>
              <a:off x="0" y="810895"/>
              <a:ext cx="12489628" cy="810895"/>
            </a:xfrm>
            <a:prstGeom prst="rect">
              <a:avLst/>
            </a:prstGeom>
            <a:solidFill>
              <a:srgbClr val="E9CF11"/>
            </a:solidFill>
            <a:ln>
              <a:noFill/>
            </a:ln>
          </p:spPr>
          <p:txBody>
            <a:bodyPr lIns="121901" tIns="60950" rIns="121901" bIns="60950" anchor="ctr"/>
            <a:lstStyle/>
            <a:p>
              <a:pPr marL="0" indent="0" algn="ctr"/>
              <a:endParaRPr sz="240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8" name="Shape 338"/>
            <p:cNvSpPr/>
            <p:nvPr/>
          </p:nvSpPr>
          <p:spPr>
            <a:xfrm>
              <a:off x="0" y="0"/>
              <a:ext cx="12489628" cy="8108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121901" tIns="60950" rIns="121901" bIns="60950" anchor="ctr"/>
            <a:lstStyle/>
            <a:p>
              <a:pPr marL="0" indent="0" algn="ctr"/>
              <a:endParaRPr sz="240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39" name="Shape 339"/>
          <p:cNvSpPr/>
          <p:nvPr/>
        </p:nvSpPr>
        <p:spPr>
          <a:xfrm>
            <a:off x="1336158" y="1022266"/>
            <a:ext cx="6096000" cy="4247317"/>
          </a:xfrm>
          <a:prstGeom prst="rect">
            <a:avLst/>
          </a:prstGeom>
        </p:spPr>
        <p:txBody>
          <a:bodyPr lIns="91440" tIns="45720" rIns="91440" bIns="45720">
            <a:spAutoFit/>
          </a:bodyPr>
          <a:lstStyle/>
          <a:p>
            <a:pPr marL="0" indent="0" algn="l"/>
            <a:r>
              <a:rPr sz="18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Свод правил, которые рекомендуют соблюдать горожанам: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1. Не нарушать закон и общественный порядок;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2. Не забывать традиции;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3. Не осквернять святыни;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4. Не забывать героическое прошлое;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5. Не принижать достоинство других;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6. Не обижать слабых;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7. Не предавать свои семейные ценности;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8. Не тратить время попусту;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9. Не вредить здоровью;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10. Не разрушать созданного природой и людьми;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18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11. Не оставаться в стороне.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41" name="Picture 341"/>
          <p:cNvPicPr/>
          <p:nvPr/>
        </p:nvPicPr>
        <p:blipFill>
          <a:blip r:embed="rId3"/>
          <a:stretch/>
        </p:blipFill>
        <p:spPr>
          <a:xfrm>
            <a:off x="8532469" y="602086"/>
            <a:ext cx="3344258" cy="4721708"/>
          </a:xfrm>
          <a:prstGeom prst="rect">
            <a:avLst/>
          </a:prstGeom>
          <a:ln w="9525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Picture 344"/>
          <p:cNvPicPr/>
          <p:nvPr/>
        </p:nvPicPr>
        <p:blipFill>
          <a:blip r:embed="rId2"/>
          <a:stretch/>
        </p:blipFill>
        <p:spPr>
          <a:xfrm>
            <a:off x="9" y="-30800"/>
            <a:ext cx="1824201" cy="2455303"/>
          </a:xfrm>
          <a:prstGeom prst="rect">
            <a:avLst/>
          </a:prstGeom>
        </p:spPr>
      </p:pic>
      <p:sp>
        <p:nvSpPr>
          <p:cNvPr id="345" name="Shape 345"/>
          <p:cNvSpPr txBox="1"/>
          <p:nvPr/>
        </p:nvSpPr>
        <p:spPr>
          <a:xfrm>
            <a:off x="1333757" y="370368"/>
            <a:ext cx="10785325" cy="40010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20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РЕЗУЛЬТАТЫ И ОЦЕНКИ ЭФФЕКТИВНОСТИ ВОСПИТАТЕЛЬНОЙ РАБОТЫ</a:t>
            </a:r>
          </a:p>
        </p:txBody>
      </p:sp>
      <p:grpSp>
        <p:nvGrpSpPr>
          <p:cNvPr id="346" name="Shape 346"/>
          <p:cNvGrpSpPr/>
          <p:nvPr/>
        </p:nvGrpSpPr>
        <p:grpSpPr>
          <a:xfrm>
            <a:off x="-150606" y="5236210"/>
            <a:ext cx="12489628" cy="1621790"/>
            <a:chOff x="0" y="0"/>
            <a:chExt cx="12489628" cy="1621790"/>
          </a:xfrm>
        </p:grpSpPr>
        <p:sp>
          <p:nvSpPr>
            <p:cNvPr id="347" name="Shape 347"/>
            <p:cNvSpPr/>
            <p:nvPr/>
          </p:nvSpPr>
          <p:spPr>
            <a:xfrm>
              <a:off x="0" y="810895"/>
              <a:ext cx="12489628" cy="810895"/>
            </a:xfrm>
            <a:prstGeom prst="rect">
              <a:avLst/>
            </a:prstGeom>
            <a:solidFill>
              <a:srgbClr val="E9CF11"/>
            </a:solidFill>
            <a:ln>
              <a:noFill/>
            </a:ln>
          </p:spPr>
          <p:txBody>
            <a:bodyPr lIns="121901" tIns="60950" rIns="121901" bIns="60950" anchor="ctr"/>
            <a:lstStyle/>
            <a:p>
              <a:pPr marL="0" indent="0" algn="ctr"/>
              <a:endParaRPr sz="240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8" name="Shape 348"/>
            <p:cNvSpPr/>
            <p:nvPr/>
          </p:nvSpPr>
          <p:spPr>
            <a:xfrm>
              <a:off x="0" y="0"/>
              <a:ext cx="12489628" cy="8108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121901" tIns="60950" rIns="121901" bIns="60950" anchor="ctr"/>
            <a:lstStyle/>
            <a:p>
              <a:pPr marL="0" indent="0" algn="ctr"/>
              <a:endParaRPr sz="2400">
                <a:solidFill>
                  <a:srgbClr val="FFFFFF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49" name="Shape 349"/>
          <p:cNvSpPr/>
          <p:nvPr/>
        </p:nvSpPr>
        <p:spPr>
          <a:xfrm>
            <a:off x="1824210" y="790939"/>
            <a:ext cx="9573893" cy="175432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Индикаторами эффективности выступают: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Позитивная динамика школьных коллективов;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Снижение случаев правонарушений и конфликтных ситуаций;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Увеличение числа активистов-добровольцев и социально полезных инициатив;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Устойчивый рост вовлечённости обучающихся в воспитательные мероприятия;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1800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Улучшение социального климата в школе.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51" name="Picture 351"/>
          <p:cNvPicPr/>
          <p:nvPr/>
        </p:nvPicPr>
        <p:blipFill>
          <a:blip r:embed="rId3"/>
          <a:stretch/>
        </p:blipFill>
        <p:spPr>
          <a:xfrm>
            <a:off x="423730" y="2648664"/>
            <a:ext cx="2276939" cy="1963717"/>
          </a:xfrm>
          <a:prstGeom prst="rect">
            <a:avLst/>
          </a:prstGeom>
          <a:ln>
            <a:noFill/>
          </a:ln>
        </p:spPr>
      </p:pic>
      <p:pic>
        <p:nvPicPr>
          <p:cNvPr id="353" name="Picture 353"/>
          <p:cNvPicPr/>
          <p:nvPr/>
        </p:nvPicPr>
        <p:blipFill>
          <a:blip r:embed="rId4"/>
          <a:stretch/>
        </p:blipFill>
        <p:spPr>
          <a:xfrm>
            <a:off x="2402958" y="3307922"/>
            <a:ext cx="2994259" cy="1920474"/>
          </a:xfrm>
          <a:prstGeom prst="rect">
            <a:avLst/>
          </a:prstGeom>
          <a:ln>
            <a:noFill/>
          </a:ln>
        </p:spPr>
      </p:pic>
      <p:pic>
        <p:nvPicPr>
          <p:cNvPr id="355" name="Picture 355"/>
          <p:cNvPicPr/>
          <p:nvPr/>
        </p:nvPicPr>
        <p:blipFill>
          <a:blip r:embed="rId5"/>
          <a:stretch/>
        </p:blipFill>
        <p:spPr>
          <a:xfrm>
            <a:off x="5162203" y="4139712"/>
            <a:ext cx="3650282" cy="1907393"/>
          </a:xfrm>
          <a:prstGeom prst="rect">
            <a:avLst/>
          </a:prstGeom>
          <a:ln>
            <a:noFill/>
          </a:ln>
        </p:spPr>
      </p:pic>
      <p:pic>
        <p:nvPicPr>
          <p:cNvPr id="357" name="Picture 357"/>
          <p:cNvPicPr/>
          <p:nvPr/>
        </p:nvPicPr>
        <p:blipFill>
          <a:blip r:embed="rId6"/>
          <a:stretch/>
        </p:blipFill>
        <p:spPr>
          <a:xfrm>
            <a:off x="8676167" y="2972976"/>
            <a:ext cx="2849526" cy="210140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Picture 360"/>
          <p:cNvPicPr/>
          <p:nvPr/>
        </p:nvPicPr>
        <p:blipFill>
          <a:blip r:embed="rId2"/>
          <a:stretch/>
        </p:blipFill>
        <p:spPr>
          <a:xfrm>
            <a:off x="6726832" y="27384"/>
            <a:ext cx="6858001" cy="6858000"/>
          </a:xfrm>
          <a:prstGeom prst="rect">
            <a:avLst/>
          </a:prstGeom>
        </p:spPr>
      </p:pic>
      <p:pic>
        <p:nvPicPr>
          <p:cNvPr id="362" name="Picture 362"/>
          <p:cNvPicPr/>
          <p:nvPr/>
        </p:nvPicPr>
        <p:blipFill>
          <a:blip r:embed="rId2"/>
          <a:stretch/>
        </p:blipFill>
        <p:spPr>
          <a:xfrm>
            <a:off x="-89925" y="12725"/>
            <a:ext cx="6858000" cy="6858000"/>
          </a:xfrm>
          <a:prstGeom prst="rect">
            <a:avLst/>
          </a:prstGeom>
        </p:spPr>
      </p:pic>
      <p:pic>
        <p:nvPicPr>
          <p:cNvPr id="364" name="Picture 364"/>
          <p:cNvPicPr/>
          <p:nvPr/>
        </p:nvPicPr>
        <p:blipFill>
          <a:blip r:embed="rId3"/>
          <a:stretch/>
        </p:blipFill>
        <p:spPr>
          <a:xfrm>
            <a:off x="0" y="27384"/>
            <a:ext cx="1520456" cy="2046473"/>
          </a:xfrm>
          <a:prstGeom prst="rect">
            <a:avLst/>
          </a:prstGeom>
        </p:spPr>
      </p:pic>
      <p:pic>
        <p:nvPicPr>
          <p:cNvPr id="366" name="Picture 366"/>
          <p:cNvPicPr/>
          <p:nvPr/>
        </p:nvPicPr>
        <p:blipFill>
          <a:blip r:embed="rId4"/>
          <a:stretch/>
        </p:blipFill>
        <p:spPr>
          <a:xfrm>
            <a:off x="10303968" y="408536"/>
            <a:ext cx="778588" cy="647092"/>
          </a:xfrm>
          <a:prstGeom prst="rect">
            <a:avLst/>
          </a:prstGeom>
        </p:spPr>
      </p:pic>
      <p:pic>
        <p:nvPicPr>
          <p:cNvPr id="368" name="Picture 368"/>
          <p:cNvPicPr/>
          <p:nvPr/>
        </p:nvPicPr>
        <p:blipFill>
          <a:blip r:embed="rId5"/>
          <a:srcRect l="22339" r="21281"/>
          <a:stretch/>
        </p:blipFill>
        <p:spPr>
          <a:xfrm>
            <a:off x="11294277" y="296304"/>
            <a:ext cx="763568" cy="760926"/>
          </a:xfrm>
          <a:prstGeom prst="rect">
            <a:avLst/>
          </a:prstGeom>
          <a:ln>
            <a:noFill/>
          </a:ln>
        </p:spPr>
      </p:pic>
      <p:pic>
        <p:nvPicPr>
          <p:cNvPr id="370" name="Picture 370"/>
          <p:cNvPicPr/>
          <p:nvPr/>
        </p:nvPicPr>
        <p:blipFill>
          <a:blip r:embed="rId6"/>
          <a:stretch/>
        </p:blipFill>
        <p:spPr>
          <a:xfrm>
            <a:off x="6204689" y="1395044"/>
            <a:ext cx="5591175" cy="4365625"/>
          </a:xfrm>
          <a:prstGeom prst="rect">
            <a:avLst/>
          </a:prstGeom>
          <a:ln>
            <a:noFill/>
          </a:ln>
        </p:spPr>
      </p:pic>
      <p:sp>
        <p:nvSpPr>
          <p:cNvPr id="371" name="Shape 371"/>
          <p:cNvSpPr/>
          <p:nvPr/>
        </p:nvSpPr>
        <p:spPr>
          <a:xfrm>
            <a:off x="1035399" y="2579018"/>
            <a:ext cx="4607352" cy="1323439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0" indent="0" algn="ctr"/>
            <a:r>
              <a:rPr sz="40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БЛАГОДАРЮ 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sz="40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ЗА ВНИМАНИЕ</a:t>
            </a:r>
            <a:endParaRPr sz="4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Picture 374"/>
          <p:cNvPicPr/>
          <p:nvPr/>
        </p:nvPicPr>
        <p:blipFill>
          <a:blip r:embed="rId2"/>
          <a:stretch/>
        </p:blipFill>
        <p:spPr>
          <a:xfrm>
            <a:off x="9" y="-30800"/>
            <a:ext cx="1824201" cy="2455303"/>
          </a:xfrm>
          <a:prstGeom prst="rect">
            <a:avLst/>
          </a:prstGeom>
        </p:spPr>
      </p:pic>
      <p:sp>
        <p:nvSpPr>
          <p:cNvPr id="375" name="Shape 375"/>
          <p:cNvSpPr/>
          <p:nvPr/>
        </p:nvSpPr>
        <p:spPr>
          <a:xfrm>
            <a:off x="1472455" y="1260350"/>
            <a:ext cx="9744894" cy="3857749"/>
          </a:xfrm>
          <a:prstGeom prst="rect">
            <a:avLst/>
          </a:prstGeom>
          <a:noFill/>
          <a:ln w="38100">
            <a:solidFill>
              <a:srgbClr val="E32636"/>
            </a:solidFill>
            <a:prstDash val="solid"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6" name="Shape 376"/>
          <p:cNvSpPr/>
          <p:nvPr/>
        </p:nvSpPr>
        <p:spPr>
          <a:xfrm>
            <a:off x="3279842" y="101706"/>
            <a:ext cx="3636701" cy="50952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7" name="Shape 377"/>
          <p:cNvSpPr txBox="1"/>
          <p:nvPr/>
        </p:nvSpPr>
        <p:spPr>
          <a:xfrm>
            <a:off x="1824209" y="2044531"/>
            <a:ext cx="8893409" cy="276998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marL="0" indent="0" algn="l">
              <a:lnSpc>
                <a:spcPct val="150000"/>
              </a:lnSpc>
            </a:pPr>
            <a:r>
              <a:rPr sz="20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«В российскую школу на системной основе вернулась воспитательная составляющая. И такой подход важен для детей. Его поддерживают и родители, и педагоги, которые понимают, что воспитание и учеба неотделимы друг от друга, именно вместе они формируют гармоничную личность»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r">
              <a:lnSpc>
                <a:spcPct val="150000"/>
              </a:lnSpc>
            </a:pPr>
            <a:r>
              <a:rPr sz="20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В.В. Путин</a:t>
            </a:r>
          </a:p>
        </p:txBody>
      </p:sp>
      <p:sp>
        <p:nvSpPr>
          <p:cNvPr id="378" name="Shape 378"/>
          <p:cNvSpPr/>
          <p:nvPr/>
        </p:nvSpPr>
        <p:spPr>
          <a:xfrm>
            <a:off x="3134354" y="1372307"/>
            <a:ext cx="3927678" cy="64633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3600" b="1">
                <a:solidFill>
                  <a:srgbClr val="002060"/>
                </a:solidFill>
                <a:latin typeface="Georgia"/>
                <a:ea typeface="Georgia"/>
                <a:cs typeface="Georgia"/>
              </a:rPr>
              <a:t>ВОСПИТАНИЕ</a:t>
            </a:r>
          </a:p>
        </p:txBody>
      </p:sp>
      <p:pic>
        <p:nvPicPr>
          <p:cNvPr id="380" name="Picture 380"/>
          <p:cNvPicPr/>
          <p:nvPr/>
        </p:nvPicPr>
        <p:blipFill>
          <a:blip r:embed="rId3"/>
          <a:stretch/>
        </p:blipFill>
        <p:spPr>
          <a:xfrm>
            <a:off x="-113566" y="4303651"/>
            <a:ext cx="12295608" cy="443256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8</TotalTime>
  <Words>875</Words>
  <Application>Microsoft Office PowerPoint</Application>
  <DocSecurity>0</DocSecurity>
  <PresentationFormat>Произвольный</PresentationFormat>
  <Paragraphs>261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1_Тема Office</vt:lpstr>
      <vt:lpstr>Презентация PowerPoint</vt:lpstr>
      <vt:lpstr>Воспитательная работа в 2026-2027 учебном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ПАТРИОТИЧЕСКИЕ КЛУБЫ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Gerasimenko</cp:lastModifiedBy>
  <cp:revision>3</cp:revision>
  <dcterms:modified xsi:type="dcterms:W3CDTF">2026-08-20T12:52:13Z</dcterms:modified>
</cp:coreProperties>
</file>