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handoutMasterIdLst>
    <p:handoutMasterId r:id="rId24"/>
  </p:handoutMasterIdLst>
  <p:sldIdLst>
    <p:sldId id="279" r:id="rId2"/>
    <p:sldId id="261" r:id="rId3"/>
    <p:sldId id="300" r:id="rId4"/>
    <p:sldId id="266" r:id="rId5"/>
    <p:sldId id="289" r:id="rId6"/>
    <p:sldId id="301" r:id="rId7"/>
    <p:sldId id="269" r:id="rId8"/>
    <p:sldId id="270" r:id="rId9"/>
    <p:sldId id="271" r:id="rId10"/>
    <p:sldId id="272" r:id="rId11"/>
    <p:sldId id="277" r:id="rId12"/>
    <p:sldId id="296" r:id="rId13"/>
    <p:sldId id="294" r:id="rId14"/>
    <p:sldId id="303" r:id="rId15"/>
    <p:sldId id="290" r:id="rId16"/>
    <p:sldId id="295" r:id="rId17"/>
    <p:sldId id="302" r:id="rId18"/>
    <p:sldId id="292" r:id="rId19"/>
    <p:sldId id="298" r:id="rId20"/>
    <p:sldId id="274" r:id="rId21"/>
    <p:sldId id="299" r:id="rId22"/>
    <p:sldId id="268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370" y="-58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866170-E147-4BE9-A0B3-EF7584CBB133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4715D-37BF-49E7-8D50-A39965FD24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0238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27.08.2026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ХИМИЯ  ЕГЭ                 </a:t>
            </a:r>
            <a:r>
              <a:rPr lang="ru-RU" sz="6000" b="1" dirty="0">
                <a:solidFill>
                  <a:schemeClr val="accent4">
                    <a:lumMod val="75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2026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08720"/>
            <a:ext cx="8100392" cy="5774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095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3581"/>
            <a:ext cx="81724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Блок «Химическая реакция. Методы познания в химии. Химия и жизнь. Расчёты по химическим формулам и уравнениям химических реакций»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182644745"/>
              </p:ext>
            </p:extLst>
          </p:nvPr>
        </p:nvGraphicFramePr>
        <p:xfrm>
          <a:off x="1763687" y="1268763"/>
          <a:ext cx="7166030" cy="5569909"/>
        </p:xfrm>
        <a:graphic>
          <a:graphicData uri="http://schemas.openxmlformats.org/drawingml/2006/table">
            <a:tbl>
              <a:tblPr firstRow="1" firstCol="1" bandRow="1"/>
              <a:tblGrid>
                <a:gridCol w="1477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448">
                  <a:extLst>
                    <a:ext uri="{9D8B030D-6E8A-4147-A177-3AD203B41FA5}">
                      <a16:colId xmlns:a16="http://schemas.microsoft.com/office/drawing/2014/main" val="1451485475"/>
                    </a:ext>
                  </a:extLst>
                </a:gridCol>
                <a:gridCol w="28444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8029">
                <a:tc rowSpan="2"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№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задания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</a:rPr>
                        <a:t>Средний процент выполнения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816">
                <a:tc vMerge="1"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7368838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17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53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50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18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71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61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19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81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88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75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81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21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80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76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120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22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77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80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23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90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91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24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66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51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25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53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71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26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68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65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27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73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73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28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45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40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29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46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54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30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67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57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33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50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37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9816">
                <a:tc>
                  <a:txBody>
                    <a:bodyPr/>
                    <a:lstStyle/>
                    <a:p>
                      <a:pPr indent="440690"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34</a:t>
                      </a:r>
                    </a:p>
                  </a:txBody>
                  <a:tcPr marL="40049" marR="4004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25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33</a:t>
                      </a:r>
                    </a:p>
                  </a:txBody>
                  <a:tcPr marL="40049" marR="4004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-2009274" y="2586789"/>
          <a:ext cx="208280" cy="365760"/>
        </p:xfrm>
        <a:graphic>
          <a:graphicData uri="http://schemas.openxmlformats.org/drawingml/2006/table">
            <a:tbl>
              <a:tblPr/>
              <a:tblGrid>
                <a:gridCol w="208280">
                  <a:extLst>
                    <a:ext uri="{9D8B030D-6E8A-4147-A177-3AD203B41FA5}">
                      <a16:colId xmlns:a16="http://schemas.microsoft.com/office/drawing/2014/main" val="126762214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00444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3599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16632"/>
            <a:ext cx="749808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2 часть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3206581"/>
              </p:ext>
            </p:extLst>
          </p:nvPr>
        </p:nvGraphicFramePr>
        <p:xfrm>
          <a:off x="971601" y="764703"/>
          <a:ext cx="8064896" cy="6024702"/>
        </p:xfrm>
        <a:graphic>
          <a:graphicData uri="http://schemas.openxmlformats.org/drawingml/2006/table">
            <a:tbl>
              <a:tblPr/>
              <a:tblGrid>
                <a:gridCol w="14541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56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4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/>
                          <a:ea typeface="Calibri"/>
                        </a:rPr>
                        <a:t>Проверяемые элементы содержания / умения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Calibri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76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  <a:latin typeface="Times New Roman"/>
                          <a:ea typeface="Calibri"/>
                        </a:rPr>
                        <a:t>СРЕДНИЙ %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607"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effectLst/>
                          <a:latin typeface="Times New Roman"/>
                          <a:ea typeface="Calibri"/>
                        </a:rPr>
                        <a:t>29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Calibri"/>
                        </a:rPr>
                        <a:t>Реакции </a:t>
                      </a:r>
                      <a:r>
                        <a:rPr lang="ru-RU" sz="1600" b="0" dirty="0" err="1">
                          <a:effectLst/>
                          <a:latin typeface="Times New Roman"/>
                          <a:ea typeface="Calibri"/>
                        </a:rPr>
                        <a:t>окислительно</a:t>
                      </a:r>
                      <a:r>
                        <a:rPr lang="ru-RU" sz="1600" b="0" dirty="0">
                          <a:effectLst/>
                          <a:latin typeface="Times New Roman"/>
                          <a:ea typeface="Calibri"/>
                        </a:rPr>
                        <a:t>-восстановительные.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53,8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607"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effectLst/>
                          <a:latin typeface="Times New Roman"/>
                          <a:ea typeface="Calibri"/>
                        </a:rPr>
                        <a:t>30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Calibri"/>
                        </a:rPr>
                        <a:t>Реакции ионного обмена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56,9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976"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effectLst/>
                          <a:latin typeface="Times New Roman"/>
                          <a:ea typeface="Calibri"/>
                        </a:rPr>
                        <a:t>31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Calibri"/>
                        </a:rPr>
                        <a:t>Реакции, подтверждающие взаимосвязь различных классов неорганических веществ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effectLst/>
                          <a:latin typeface="Times New Roman"/>
                          <a:ea typeface="Calibri"/>
                        </a:rPr>
                        <a:t>57,6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7976"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effectLst/>
                          <a:latin typeface="Times New Roman"/>
                          <a:ea typeface="Calibri"/>
                        </a:rPr>
                        <a:t>32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>
                        <a:spcAft>
                          <a:spcPts val="0"/>
                        </a:spcAft>
                      </a:pPr>
                      <a:r>
                        <a:rPr lang="ru-RU" sz="1600" b="0" dirty="0">
                          <a:effectLst/>
                          <a:latin typeface="Times New Roman"/>
                          <a:ea typeface="Calibri"/>
                        </a:rPr>
                        <a:t>Реакции, подтверждающие взаимосвязь органических соединений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61,1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6617"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effectLst/>
                          <a:latin typeface="Times New Roman"/>
                          <a:ea typeface="Calibri"/>
                        </a:rPr>
                        <a:t>33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3048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  <a:latin typeface="Times New Roman"/>
                          <a:ea typeface="Calibri"/>
                        </a:rPr>
                        <a:t>Установление молекулярной и структурной формулы вещества.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36,6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7976"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effectLst/>
                          <a:latin typeface="Times New Roman"/>
                          <a:ea typeface="Calibri"/>
                        </a:rPr>
                        <a:t>34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>
                          <a:effectLst/>
                          <a:latin typeface="Times New Roman"/>
                          <a:ea typeface="Calibri"/>
                        </a:rPr>
                        <a:t>Расчёты с использованием понятий «растворимость», «массовая доля вещества в растворе». Расчёты массы (объёма, количества вещества) продуктов реакции, если одно из веществ дано в избытке (имеет примеси). Расчёты массы (объёма, количества вещества) продукта реакции, если одно из веществ дано в виде раствора с определённой массовой долей растворенного вещества Расчёты массовой доли (массы) химического соединения в смеси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32,9</a:t>
                      </a:r>
                    </a:p>
                  </a:txBody>
                  <a:tcPr marL="36195" marR="361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23223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50106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О В Р ( 2 балла)</a:t>
            </a:r>
            <a:endParaRPr lang="ru-RU" dirty="0"/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id="{FE249714-A4BA-41AC-7DB6-669D68175B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4350" y="1176174"/>
            <a:ext cx="8139650" cy="5385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935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1867"/>
            <a:ext cx="749808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+mn-lt"/>
              </a:rPr>
              <a:t>О В Р ( 2 балла)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C63992D-9F6F-69A0-D353-4CE4D8286E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614" y="908720"/>
            <a:ext cx="8470890" cy="547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84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3F2F50-37DE-883C-D37C-76B8EF5160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9552" y="1558058"/>
            <a:ext cx="8528816" cy="36724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9FF3F0-7B55-7D3B-FEB6-59A1EFEA2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4595" y="332656"/>
            <a:ext cx="7498730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654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780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+mn-lt"/>
              </a:rPr>
              <a:t>Превращение </a:t>
            </a:r>
            <a:r>
              <a:rPr lang="ru-RU" b="1" dirty="0" err="1">
                <a:solidFill>
                  <a:schemeClr val="tx1"/>
                </a:solidFill>
                <a:latin typeface="+mn-lt"/>
              </a:rPr>
              <a:t>неорг.в</a:t>
            </a:r>
            <a:r>
              <a:rPr lang="ru-RU" b="1" dirty="0">
                <a:solidFill>
                  <a:schemeClr val="tx1"/>
                </a:solidFill>
                <a:latin typeface="+mn-lt"/>
              </a:rPr>
              <a:t>-в (4 балла) 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98BB62E-E17D-65C4-AC19-069EC7050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592" y="1700808"/>
            <a:ext cx="8188789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02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86895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+mn-lt"/>
              </a:rPr>
              <a:t>Цепочка по органике (5 баллов)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2B65C47B-C61F-BE59-B9B7-185F42E4B2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877" y="1057598"/>
            <a:ext cx="8988571" cy="250409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9DDD89-F8CB-5823-51B0-FF50DEE4727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528" y="4151805"/>
            <a:ext cx="8820472" cy="1972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526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25D811-AC4C-4895-8929-A84283D641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6200000">
            <a:off x="4059598" y="-1963255"/>
            <a:ext cx="1935115" cy="796709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F81127-35C1-7B55-AFE8-06BDB7918DEB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20000" contrast="40000"/>
            <a:alphaModFix/>
          </a:blip>
          <a:stretch>
            <a:fillRect/>
          </a:stretch>
        </p:blipFill>
        <p:spPr>
          <a:xfrm rot="16200000">
            <a:off x="3325102" y="1962702"/>
            <a:ext cx="3404109" cy="590465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F3481C6-91EB-CC3D-01B1-B2F58C6D4EE7}"/>
              </a:ext>
            </a:extLst>
          </p:cNvPr>
          <p:cNvSpPr txBox="1">
            <a:spLocks/>
          </p:cNvSpPr>
          <p:nvPr/>
        </p:nvSpPr>
        <p:spPr>
          <a:xfrm>
            <a:off x="755576" y="-30179"/>
            <a:ext cx="8496943" cy="114704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b="1">
                <a:solidFill>
                  <a:schemeClr val="tx1"/>
                </a:solidFill>
                <a:latin typeface="+mn-lt"/>
              </a:rPr>
              <a:t>Задача на вывод формулы (3 балла)</a:t>
            </a:r>
            <a:endParaRPr lang="ru-RU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65124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016" y="19653"/>
            <a:ext cx="7746064" cy="77809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latin typeface="+mn-lt"/>
              </a:rPr>
              <a:t>Задача по неорганике ( 4 балла)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C861B9E-5E1C-BC68-1526-93B40F9ADD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9592" y="980607"/>
            <a:ext cx="7920880" cy="220689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C4FFBD-AD91-5E30-C9D4-9D009661A05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9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1640" y="3443123"/>
            <a:ext cx="7468610" cy="3226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318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</a:rPr>
              <a:t>ВНИМАТЕЛЬНО!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500174"/>
            <a:ext cx="7498080" cy="5014914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>
              <a:spcBef>
                <a:spcPts val="0"/>
              </a:spcBef>
              <a:buNone/>
            </a:pPr>
            <a:r>
              <a:rPr lang="en-US" dirty="0"/>
              <a:t>                             O</a:t>
            </a:r>
          </a:p>
          <a:p>
            <a:pPr>
              <a:spcBef>
                <a:spcPts val="0"/>
              </a:spcBef>
              <a:buNone/>
            </a:pPr>
            <a:r>
              <a:rPr lang="en-US" dirty="0"/>
              <a:t> CH3         +    </a:t>
            </a:r>
          </a:p>
          <a:p>
            <a:pPr>
              <a:buNone/>
            </a:pPr>
            <a:r>
              <a:rPr lang="en-US" dirty="0"/>
              <a:t>                NH2 O  C   CH3   </a:t>
            </a:r>
            <a:r>
              <a:rPr lang="ru-RU" dirty="0"/>
              <a:t> </a:t>
            </a:r>
            <a:r>
              <a:rPr lang="en-US" dirty="0"/>
              <a:t> </a:t>
            </a:r>
            <a:r>
              <a:rPr lang="ru-RU" dirty="0"/>
              <a:t>или </a:t>
            </a:r>
            <a:endParaRPr lang="en-US" dirty="0"/>
          </a:p>
          <a:p>
            <a:pPr>
              <a:buNone/>
            </a:pPr>
            <a:r>
              <a:rPr lang="en-US" dirty="0"/>
              <a:t> CH3    </a:t>
            </a:r>
            <a:endParaRPr lang="ru-RU" dirty="0"/>
          </a:p>
          <a:p>
            <a:pPr>
              <a:buNone/>
            </a:pPr>
            <a:endParaRPr lang="ru-RU" dirty="0"/>
          </a:p>
          <a:p>
            <a:pPr>
              <a:buNone/>
            </a:pPr>
            <a:r>
              <a:rPr lang="en-US" dirty="0"/>
              <a:t>                CH3NH3 Br</a:t>
            </a:r>
            <a:endParaRPr lang="ru-RU" dirty="0"/>
          </a:p>
          <a:p>
            <a:pPr>
              <a:buNone/>
            </a:pPr>
            <a:r>
              <a:rPr lang="ru-RU" dirty="0"/>
              <a:t> </a:t>
            </a:r>
            <a:r>
              <a:rPr lang="en-US" dirty="0"/>
              <a:t> </a:t>
            </a:r>
            <a:r>
              <a:rPr lang="ru-RU" dirty="0"/>
              <a:t> </a:t>
            </a:r>
            <a:r>
              <a:rPr lang="en-US" dirty="0"/>
              <a:t>  </a:t>
            </a:r>
          </a:p>
          <a:p>
            <a:pPr>
              <a:buNone/>
            </a:pP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643438" y="3286124"/>
            <a:ext cx="21431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714612" y="3500438"/>
            <a:ext cx="428628" cy="214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4858546" y="2856702"/>
            <a:ext cx="430216" cy="317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>
            <a:off x="4715670" y="2856702"/>
            <a:ext cx="42862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214942" y="3286124"/>
            <a:ext cx="21431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714612" y="2857496"/>
            <a:ext cx="428628" cy="2143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214810" y="2786058"/>
            <a:ext cx="28575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Левая круглая скобка 39"/>
          <p:cNvSpPr/>
          <p:nvPr/>
        </p:nvSpPr>
        <p:spPr>
          <a:xfrm>
            <a:off x="7643834" y="2786058"/>
            <a:ext cx="214314" cy="9144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Левая круглая скобка 40"/>
          <p:cNvSpPr/>
          <p:nvPr/>
        </p:nvSpPr>
        <p:spPr>
          <a:xfrm flipH="1">
            <a:off x="8286776" y="2786058"/>
            <a:ext cx="214314" cy="91440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Левая круглая скобка 41"/>
          <p:cNvSpPr/>
          <p:nvPr/>
        </p:nvSpPr>
        <p:spPr>
          <a:xfrm>
            <a:off x="3286116" y="4714884"/>
            <a:ext cx="214314" cy="71438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Левая круглая скобка 42"/>
          <p:cNvSpPr/>
          <p:nvPr/>
        </p:nvSpPr>
        <p:spPr>
          <a:xfrm flipH="1">
            <a:off x="4857752" y="4714884"/>
            <a:ext cx="214314" cy="714380"/>
          </a:xfrm>
          <a:prstGeom prst="leftBracket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1112" y="6648"/>
            <a:ext cx="7992888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Динамика результатов ЕГЭ 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317219"/>
              </p:ext>
            </p:extLst>
          </p:nvPr>
        </p:nvGraphicFramePr>
        <p:xfrm>
          <a:off x="1187624" y="1268759"/>
          <a:ext cx="7776861" cy="3664219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5544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8012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>
                          <a:effectLst/>
                          <a:latin typeface="Calibri"/>
                          <a:ea typeface="MS Mincho"/>
                        </a:rPr>
                        <a:t> </a:t>
                      </a:r>
                      <a:r>
                        <a:rPr lang="ru-RU" sz="1600" dirty="0">
                          <a:effectLst/>
                          <a:latin typeface="Calibri"/>
                          <a:ea typeface="MS Mincho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718050" algn="l"/>
                        </a:tabLst>
                        <a:defRPr/>
                      </a:pP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>
                              <a:lumMod val="95000"/>
                              <a:lumOff val="5000"/>
                            </a:prstClr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КРАСНОДАР</a:t>
                      </a:r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   </a:t>
                      </a:r>
                      <a:r>
                        <a:rPr kumimoji="0" lang="ru-RU" sz="3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Times New Roman"/>
                          <a:ea typeface="Calibri"/>
                          <a:cs typeface="+mn-cs"/>
                        </a:rPr>
                        <a:t>1074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>
                        <a:effectLst/>
                        <a:latin typeface="Calibri"/>
                        <a:ea typeface="MS Mincho"/>
                      </a:endParaRPr>
                    </a:p>
                    <a:p>
                      <a:pPr algn="ctr"/>
                      <a:r>
                        <a:rPr lang="ru-RU" sz="40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MS Mincho"/>
                        </a:rPr>
                        <a:t>2026 г</a:t>
                      </a:r>
                      <a:r>
                        <a:rPr lang="ru-RU" sz="2400" b="1" dirty="0">
                          <a:effectLst/>
                          <a:latin typeface="Calibri"/>
                          <a:ea typeface="MS Mincho"/>
                        </a:rPr>
                        <a:t>.</a:t>
                      </a:r>
                      <a:endParaRPr lang="ru-RU" sz="2400" b="1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7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400" dirty="0">
                          <a:effectLst/>
                          <a:latin typeface="Calibri"/>
                          <a:ea typeface="MS Mincho"/>
                        </a:rPr>
                        <a:t>Не преодолели минимального балла, </a:t>
                      </a:r>
                      <a:r>
                        <a:rPr lang="ru-RU" sz="2400" b="1" dirty="0">
                          <a:effectLst/>
                          <a:latin typeface="Calibri"/>
                          <a:ea typeface="MS Mincho"/>
                        </a:rPr>
                        <a:t>%</a:t>
                      </a:r>
                      <a:endParaRPr lang="ru-RU" sz="2400" b="1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b="1" dirty="0">
                          <a:effectLst/>
                          <a:latin typeface="Calibri"/>
                          <a:ea typeface="MS Mincho"/>
                        </a:rPr>
                        <a:t>13,3</a:t>
                      </a:r>
                      <a:endParaRPr lang="ru-RU" sz="28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945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400" dirty="0">
                          <a:effectLst/>
                          <a:latin typeface="Calibri"/>
                          <a:ea typeface="MS Mincho"/>
                        </a:rPr>
                        <a:t>Получили от 61 до 80 баллов, %</a:t>
                      </a:r>
                      <a:endParaRPr lang="ru-RU" sz="2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b="1" dirty="0">
                          <a:effectLst/>
                          <a:latin typeface="Calibri"/>
                          <a:ea typeface="MS Mincho"/>
                        </a:rPr>
                        <a:t>28,0</a:t>
                      </a:r>
                      <a:endParaRPr lang="ru-RU" sz="28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965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400" dirty="0">
                          <a:effectLst/>
                          <a:latin typeface="Calibri"/>
                          <a:ea typeface="MS Mincho"/>
                        </a:rPr>
                        <a:t>Получили от 81 до 99 баллов, %</a:t>
                      </a:r>
                      <a:endParaRPr lang="ru-RU" sz="2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ru-RU" sz="2800" b="1" dirty="0">
                          <a:effectLst/>
                          <a:latin typeface="Calibri"/>
                          <a:ea typeface="MS Mincho"/>
                        </a:rPr>
                        <a:t>24,4</a:t>
                      </a:r>
                      <a:endParaRPr lang="ru-RU" sz="2800" b="1" dirty="0">
                        <a:effectLst/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235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2400" dirty="0">
                          <a:effectLst/>
                          <a:latin typeface="Calibri"/>
                          <a:ea typeface="MS Mincho"/>
                        </a:rPr>
                        <a:t>Получили 100 баллов, чел.</a:t>
                      </a:r>
                      <a:endParaRPr lang="ru-RU" sz="2400" dirty="0"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>
                          <a:effectLst/>
                          <a:latin typeface="Calibri"/>
                          <a:ea typeface="MS Mincho"/>
                        </a:rPr>
                        <a:t>25 чел</a:t>
                      </a:r>
                      <a:endParaRPr lang="ru-RU" sz="2800" b="1" dirty="0"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8862515"/>
              </p:ext>
            </p:extLst>
          </p:nvPr>
        </p:nvGraphicFramePr>
        <p:xfrm>
          <a:off x="1643042" y="5286388"/>
          <a:ext cx="7286677" cy="1351471"/>
        </p:xfrm>
        <a:graphic>
          <a:graphicData uri="http://schemas.openxmlformats.org/drawingml/2006/table">
            <a:tbl>
              <a:tblPr firstRow="1" firstCol="1" bandRow="1"/>
              <a:tblGrid>
                <a:gridCol w="3642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3719">
                  <a:extLst>
                    <a:ext uri="{9D8B030D-6E8A-4147-A177-3AD203B41FA5}">
                      <a16:colId xmlns:a16="http://schemas.microsoft.com/office/drawing/2014/main" val="1500946244"/>
                    </a:ext>
                  </a:extLst>
                </a:gridCol>
              </a:tblGrid>
              <a:tr h="12938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КРАЙ</a:t>
                      </a:r>
                      <a:r>
                        <a:rPr lang="ru-RU" sz="3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   </a:t>
                      </a: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32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61,2</a:t>
                      </a:r>
                      <a:endParaRPr lang="ru-RU" sz="3200" dirty="0">
                        <a:solidFill>
                          <a:srgbClr val="C00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РОССИЯ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58,69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0" y="5286388"/>
            <a:ext cx="2285984" cy="1357322"/>
          </a:xfrm>
          <a:prstGeom prst="rightArrow">
            <a:avLst>
              <a:gd name="adj1" fmla="val 50000"/>
              <a:gd name="adj2" fmla="val 4698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ln w="12700">
                  <a:noFill/>
                  <a:prstDash val="solid"/>
                </a:ln>
                <a:solidFill>
                  <a:srgbClr val="0070C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Средний балл</a:t>
            </a:r>
          </a:p>
        </p:txBody>
      </p:sp>
    </p:spTree>
    <p:extLst>
      <p:ext uri="{BB962C8B-B14F-4D97-AF65-F5344CB8AC3E}">
        <p14:creationId xmlns:p14="http://schemas.microsoft.com/office/powerpoint/2010/main" val="34345712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10277"/>
            <a:ext cx="7488832" cy="32237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Темы для особого внимания!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7" y="404664"/>
            <a:ext cx="8117971" cy="633670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-Прогнозирование кислотно-основных свойств оксидов, гидроксидов и водородных соединений химических элементов. 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-Генетическая связь между классами неорганических соединений.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--Химические свойства металлов. Особенности химических свойств переходных элементов.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-Химические свойства неметаллов. 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-Теория химического строения органических соединений с позиции электронных представлений в химии. Явления изомерии и гомологии. 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-Механизмы химических реакций в органической химии. Классификация химических реакций в органической химии.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-Прогнозирование 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-восстановительных свойств веществ; правила записи степеней окисления элементов и заряда ионов. 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-Составление ОВ-реакций методами электронного баланса (на базовом уровне) и электронно-ионных полу реакций (на углублённом уровне). 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-восстановительные реакции с участием органических соединений. 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-Сильные и слабые электролиты. Направленность реакций ионного обмена. Алгоритм составления полных и сокращённых ионно-молекулярных уравнений. Гидролиз солей и бинарных соединений. Факторы, влияющие на смещение равновесия в реакциях гидролиза.</a:t>
            </a:r>
          </a:p>
          <a:p>
            <a:pPr marL="0" indent="0" algn="just">
              <a:buNone/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-Расчёты с использованием понятий массовая доля и растворимость.</a:t>
            </a:r>
          </a:p>
          <a:p>
            <a:pPr marL="0" indent="0" algn="ctr">
              <a:buNone/>
            </a:pP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9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демонстрационному и лабораторному эксперименту.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естественно-научное профильное </a:t>
            </a:r>
          </a:p>
          <a:p>
            <a:pPr marL="0" indent="0" algn="ctr">
              <a:buNone/>
            </a:pPr>
            <a:r>
              <a:rPr lang="ru-RU" sz="9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химии.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62279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4446088" y="285728"/>
            <a:ext cx="4071966" cy="1415080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ИЗМЕНЕНИЙ НЕТ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-4607"/>
            <a:ext cx="7498080" cy="1858218"/>
          </a:xfrm>
        </p:spPr>
        <p:txBody>
          <a:bodyPr>
            <a:noAutofit/>
          </a:bodyPr>
          <a:lstStyle/>
          <a:p>
            <a:r>
              <a:rPr lang="ru-RU" sz="8800" b="1" dirty="0">
                <a:solidFill>
                  <a:srgbClr val="7030A0"/>
                </a:solidFill>
              </a:rPr>
              <a:t>2027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35189" y="2466026"/>
            <a:ext cx="6408712" cy="3467472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Установите соответствие между химической реакцией и типами реакций, к которым она относится: к каждой позиции, обозначенной буквой, подберите соответствующую позицию, обозначенную цифрой. </a:t>
            </a:r>
          </a:p>
          <a:p>
            <a:pPr algn="ctr"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ХИМИЧЕСКАЯ РЕАКЦИЯ                                ТИПЫ РЕАКЦИЙ</a:t>
            </a:r>
          </a:p>
          <a:p>
            <a:pPr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А) дегидрирование этана                1) разложения, каталитическая                                                  </a:t>
            </a:r>
          </a:p>
          <a:p>
            <a:pPr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Б) гидратация ацетилена                 </a:t>
            </a:r>
            <a:r>
              <a:rPr lang="ru-RU" sz="29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2) окислительно-восстановительная,                           </a:t>
            </a:r>
          </a:p>
          <a:p>
            <a:pPr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В) взаимодействие уксусной           3) обмена, обратимая </a:t>
            </a:r>
          </a:p>
          <a:p>
            <a:pPr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кислоты и этилового спирта            4) замещения, гетерогенная </a:t>
            </a:r>
          </a:p>
          <a:p>
            <a:pPr>
              <a:buNone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Запишите в таблицу выбранные цифры под соответствующими буквами.</a:t>
            </a:r>
          </a:p>
          <a:p>
            <a:pPr algn="ctr">
              <a:buNone/>
            </a:pPr>
            <a:endParaRPr lang="ru-RU" dirty="0"/>
          </a:p>
          <a:p>
            <a:pPr algn="ctr">
              <a:buNone/>
            </a:pPr>
            <a:r>
              <a:rPr lang="ru-RU" dirty="0"/>
              <a:t>Ответ: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53331" y="2564904"/>
            <a:ext cx="642942" cy="55721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17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779348"/>
              </p:ext>
            </p:extLst>
          </p:nvPr>
        </p:nvGraphicFramePr>
        <p:xfrm>
          <a:off x="6012160" y="5720096"/>
          <a:ext cx="2131740" cy="822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0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0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05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6566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 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 Б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/>
                        <a:t>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2992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214414" y="5643578"/>
            <a:ext cx="3231673" cy="928694"/>
          </a:xfrm>
          <a:prstGeom prst="round2DiagRect">
            <a:avLst>
              <a:gd name="adj1" fmla="val 50000"/>
              <a:gd name="adj2" fmla="val 50000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Установление соответствия </a:t>
            </a:r>
          </a:p>
          <a:p>
            <a:pPr algn="ctr"/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в задании на классификацию реакций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088" y="3284984"/>
            <a:ext cx="8208912" cy="11430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химии МАОУ гимназии № 54  </a:t>
            </a:r>
            <a:b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Ткачева Ирина Викторовна</a:t>
            </a:r>
            <a:b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тел: 89183360663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4725144"/>
            <a:ext cx="7498080" cy="172819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Размещено на сайте ГБОУ ИРО Краснодарского края http://iro23.ru/metodicheskiy-analiz-ege-2024 по химии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lum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475" y="286796"/>
            <a:ext cx="5940425" cy="28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8167">
            <a:off x="6920155" y="1514696"/>
            <a:ext cx="1846651" cy="1149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2129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52BCF-3BC8-F303-767C-529B2D9E2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EEDCCF4-FD05-1A08-DE55-71F1D8E9F4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627" y="293231"/>
            <a:ext cx="8000041" cy="51845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35512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331640" y="5085184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>
                <a:solidFill>
                  <a:srgbClr val="CC3300"/>
                </a:solidFill>
              </a:rPr>
              <a:t>три уровня  </a:t>
            </a:r>
            <a:br>
              <a:rPr lang="ru-RU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 базовый, повышенный, высокий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852" y="357166"/>
            <a:ext cx="7498080" cy="438336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b="1" i="1" dirty="0"/>
              <a:t>Задания, включенные в КИМ построены на основе </a:t>
            </a:r>
            <a:r>
              <a:rPr lang="ru-RU" b="1" i="1" u="sng" dirty="0"/>
              <a:t>четырех</a:t>
            </a:r>
            <a:r>
              <a:rPr lang="ru-RU" b="1" i="1" dirty="0"/>
              <a:t> содержательных блоков: </a:t>
            </a:r>
          </a:p>
          <a:p>
            <a:pPr marL="0" indent="0" algn="just">
              <a:buNone/>
            </a:pPr>
            <a:r>
              <a:rPr lang="ru-RU" dirty="0"/>
              <a:t> «Теоретическая и общая химия», «Неорганическая химия. Химическая реакция», </a:t>
            </a:r>
          </a:p>
          <a:p>
            <a:pPr marL="0" indent="0" algn="just">
              <a:buNone/>
            </a:pPr>
            <a:r>
              <a:rPr lang="ru-RU" dirty="0"/>
              <a:t>«Органическая химия», </a:t>
            </a:r>
          </a:p>
          <a:p>
            <a:pPr marL="0" indent="0" algn="just">
              <a:buNone/>
            </a:pPr>
            <a:r>
              <a:rPr lang="ru-RU" dirty="0"/>
              <a:t>«Методы познания в химии. Химия и жизнь».</a:t>
            </a:r>
          </a:p>
          <a:p>
            <a:pPr marL="0" indent="0" algn="ctr">
              <a:buNone/>
            </a:pPr>
            <a:endParaRPr lang="ru-RU" sz="2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время выполнения работы – </a:t>
            </a:r>
          </a:p>
          <a:p>
            <a:pPr marL="0" indent="0" algn="ctr">
              <a:buNone/>
            </a:pPr>
            <a:r>
              <a:rPr lang="ru-RU" sz="43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часа 30 минут (210 мин.)</a:t>
            </a:r>
          </a:p>
        </p:txBody>
      </p:sp>
    </p:spTree>
    <p:extLst>
      <p:ext uri="{BB962C8B-B14F-4D97-AF65-F5344CB8AC3E}">
        <p14:creationId xmlns:p14="http://schemas.microsoft.com/office/powerpoint/2010/main" val="3617498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3601" y="0"/>
            <a:ext cx="7962088" cy="1143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Сравнительный анализ за 25\26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7163B6-F37C-1B30-B2F5-D578684167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01" y="980728"/>
            <a:ext cx="8140399" cy="57379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56852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7751ED-8A3B-F740-1855-BEFF5829A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865" y="271966"/>
            <a:ext cx="8178112" cy="391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</a:rPr>
              <a:t>Динамика результатов по заданиям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4BEBB723-77DF-2A24-FF6B-E23E6F8E6AD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34584659"/>
              </p:ext>
            </p:extLst>
          </p:nvPr>
        </p:nvGraphicFramePr>
        <p:xfrm>
          <a:off x="510448" y="980728"/>
          <a:ext cx="4277577" cy="5877259"/>
        </p:xfrm>
        <a:graphic>
          <a:graphicData uri="http://schemas.openxmlformats.org/drawingml/2006/table">
            <a:tbl>
              <a:tblPr firstRow="1" firstCol="1" bandRow="1"/>
              <a:tblGrid>
                <a:gridCol w="841491">
                  <a:extLst>
                    <a:ext uri="{9D8B030D-6E8A-4147-A177-3AD203B41FA5}">
                      <a16:colId xmlns:a16="http://schemas.microsoft.com/office/drawing/2014/main" val="799120093"/>
                    </a:ext>
                  </a:extLst>
                </a:gridCol>
                <a:gridCol w="1563877">
                  <a:extLst>
                    <a:ext uri="{9D8B030D-6E8A-4147-A177-3AD203B41FA5}">
                      <a16:colId xmlns:a16="http://schemas.microsoft.com/office/drawing/2014/main" val="1535699808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845941405"/>
                    </a:ext>
                  </a:extLst>
                </a:gridCol>
                <a:gridCol w="936105">
                  <a:extLst>
                    <a:ext uri="{9D8B030D-6E8A-4147-A177-3AD203B41FA5}">
                      <a16:colId xmlns:a16="http://schemas.microsoft.com/office/drawing/2014/main" val="1036569133"/>
                    </a:ext>
                  </a:extLst>
                </a:gridCol>
              </a:tblGrid>
              <a:tr h="5711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</a:t>
                      </a:r>
                      <a:endParaRPr lang="ru-RU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2026г.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разница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9207056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84,8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+4,5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6133969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+8,1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7407257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261915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-29,5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6390407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-8,9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384033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89,1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68,3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-20,8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805303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-4,7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882251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58,9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-13,6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10077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-13,6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438103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№10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55,7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+22,3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6530672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-4,2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9467682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+18,9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426711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+8,2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832964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63,1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+9,4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940828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+3,3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984501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62,8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+6,3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3717031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53,1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-2,7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149670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-9,6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9923143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№19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+6,8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7985883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№20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+6,2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6949641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2933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+2,4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353513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+0,2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519528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51,4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-14,5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438814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№25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70,7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+18,1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3867516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67,8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64,6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-3,2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5708418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№27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73,2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72,9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-0,3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739764"/>
                  </a:ext>
                </a:extLst>
              </a:tr>
              <a:tr h="1895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№28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45,3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40,1</a:t>
                      </a:r>
                      <a:endParaRPr lang="ru-RU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9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-5,2</a:t>
                      </a:r>
                      <a:endParaRPr lang="ru-RU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465" marR="504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531464"/>
                  </a:ext>
                </a:extLst>
              </a:tr>
            </a:tbl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713A34AA-963C-26FE-F92E-92B63B91CFB4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59286645"/>
              </p:ext>
            </p:extLst>
          </p:nvPr>
        </p:nvGraphicFramePr>
        <p:xfrm>
          <a:off x="4866422" y="1052736"/>
          <a:ext cx="4277577" cy="2326028"/>
        </p:xfrm>
        <a:graphic>
          <a:graphicData uri="http://schemas.openxmlformats.org/drawingml/2006/table">
            <a:tbl>
              <a:tblPr firstRow="1" firstCol="1" bandRow="1"/>
              <a:tblGrid>
                <a:gridCol w="640311">
                  <a:extLst>
                    <a:ext uri="{9D8B030D-6E8A-4147-A177-3AD203B41FA5}">
                      <a16:colId xmlns:a16="http://schemas.microsoft.com/office/drawing/2014/main" val="107354598"/>
                    </a:ext>
                  </a:extLst>
                </a:gridCol>
                <a:gridCol w="606211">
                  <a:extLst>
                    <a:ext uri="{9D8B030D-6E8A-4147-A177-3AD203B41FA5}">
                      <a16:colId xmlns:a16="http://schemas.microsoft.com/office/drawing/2014/main" val="1213905877"/>
                    </a:ext>
                  </a:extLst>
                </a:gridCol>
                <a:gridCol w="606211">
                  <a:extLst>
                    <a:ext uri="{9D8B030D-6E8A-4147-A177-3AD203B41FA5}">
                      <a16:colId xmlns:a16="http://schemas.microsoft.com/office/drawing/2014/main" val="1573527676"/>
                    </a:ext>
                  </a:extLst>
                </a:gridCol>
                <a:gridCol w="606211">
                  <a:extLst>
                    <a:ext uri="{9D8B030D-6E8A-4147-A177-3AD203B41FA5}">
                      <a16:colId xmlns:a16="http://schemas.microsoft.com/office/drawing/2014/main" val="1927630332"/>
                    </a:ext>
                  </a:extLst>
                </a:gridCol>
                <a:gridCol w="606211">
                  <a:extLst>
                    <a:ext uri="{9D8B030D-6E8A-4147-A177-3AD203B41FA5}">
                      <a16:colId xmlns:a16="http://schemas.microsoft.com/office/drawing/2014/main" val="3751417407"/>
                    </a:ext>
                  </a:extLst>
                </a:gridCol>
                <a:gridCol w="606211">
                  <a:extLst>
                    <a:ext uri="{9D8B030D-6E8A-4147-A177-3AD203B41FA5}">
                      <a16:colId xmlns:a16="http://schemas.microsoft.com/office/drawing/2014/main" val="3390265428"/>
                    </a:ext>
                  </a:extLst>
                </a:gridCol>
                <a:gridCol w="606211">
                  <a:extLst>
                    <a:ext uri="{9D8B030D-6E8A-4147-A177-3AD203B41FA5}">
                      <a16:colId xmlns:a16="http://schemas.microsoft.com/office/drawing/2014/main" val="2533242274"/>
                    </a:ext>
                  </a:extLst>
                </a:gridCol>
              </a:tblGrid>
              <a:tr h="5320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</a:t>
                      </a:r>
                      <a:endParaRPr lang="ru-RU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1б.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2б.</a:t>
                      </a:r>
                      <a:endParaRPr lang="ru-RU" sz="16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3б.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4б.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5б.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общий</a:t>
                      </a:r>
                      <a:endParaRPr lang="ru-RU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7997158"/>
                  </a:ext>
                </a:extLst>
              </a:tr>
              <a:tr h="259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7,17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46,65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53,8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6043785"/>
                  </a:ext>
                </a:extLst>
              </a:tr>
              <a:tr h="259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3,91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52,98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56,9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1179963"/>
                  </a:ext>
                </a:extLst>
              </a:tr>
              <a:tr h="259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12,38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11,27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14,53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19,46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57,6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143630"/>
                  </a:ext>
                </a:extLst>
              </a:tr>
              <a:tr h="259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№32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7,08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8,75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9,96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10,15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25,14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61,1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9307694"/>
                  </a:ext>
                </a:extLst>
              </a:tr>
              <a:tr h="259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0,93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33,43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0,00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4145771"/>
                  </a:ext>
                </a:extLst>
              </a:tr>
              <a:tr h="259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№34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21,23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5,77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1,96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3,91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32,9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314" marR="5831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949890"/>
                  </a:ext>
                </a:extLst>
              </a:tr>
            </a:tbl>
          </a:graphicData>
        </a:graphic>
      </p:graphicFrame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090B59E0-C3F8-EBC6-BE5D-7E9EDE2EDC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309657"/>
              </p:ext>
            </p:extLst>
          </p:nvPr>
        </p:nvGraphicFramePr>
        <p:xfrm>
          <a:off x="5292080" y="3765616"/>
          <a:ext cx="3341473" cy="2111655"/>
        </p:xfrm>
        <a:graphic>
          <a:graphicData uri="http://schemas.openxmlformats.org/drawingml/2006/table">
            <a:tbl>
              <a:tblPr firstRow="1" firstCol="1" bandRow="1"/>
              <a:tblGrid>
                <a:gridCol w="1361341">
                  <a:extLst>
                    <a:ext uri="{9D8B030D-6E8A-4147-A177-3AD203B41FA5}">
                      <a16:colId xmlns:a16="http://schemas.microsoft.com/office/drawing/2014/main" val="3467233977"/>
                    </a:ext>
                  </a:extLst>
                </a:gridCol>
                <a:gridCol w="990066">
                  <a:extLst>
                    <a:ext uri="{9D8B030D-6E8A-4147-A177-3AD203B41FA5}">
                      <a16:colId xmlns:a16="http://schemas.microsoft.com/office/drawing/2014/main" val="762332334"/>
                    </a:ext>
                  </a:extLst>
                </a:gridCol>
                <a:gridCol w="990066">
                  <a:extLst>
                    <a:ext uri="{9D8B030D-6E8A-4147-A177-3AD203B41FA5}">
                      <a16:colId xmlns:a16="http://schemas.microsoft.com/office/drawing/2014/main" val="1591199818"/>
                    </a:ext>
                  </a:extLst>
                </a:gridCol>
              </a:tblGrid>
              <a:tr h="301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2025г.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2026г.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199420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№29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45,5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53,8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9135264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№30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56,9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500257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57,6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018893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70,1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61,1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57374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№33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49,6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36,6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326948"/>
                  </a:ext>
                </a:extLst>
              </a:tr>
              <a:tr h="30166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№34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25,2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32,9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E0B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487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9140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498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Содержательный анализ выполнения заданий КИМ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340768"/>
            <a:ext cx="7890080" cy="49076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/>
              <a:t>Блок «Строение атома. </a:t>
            </a:r>
            <a:r>
              <a:rPr lang="ru-RU" sz="2000" dirty="0"/>
              <a:t>Периодический закон и Периодическая система химических элементов Д.И. Менделеева. Закономерности изменения свойств химических элементов по периодам и группам. Строение вещества. Химическая связь»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4142157675"/>
              </p:ext>
            </p:extLst>
          </p:nvPr>
        </p:nvGraphicFramePr>
        <p:xfrm>
          <a:off x="1547664" y="2852936"/>
          <a:ext cx="7024864" cy="3399656"/>
        </p:xfrm>
        <a:graphic>
          <a:graphicData uri="http://schemas.openxmlformats.org/drawingml/2006/table">
            <a:tbl>
              <a:tblPr firstRow="1" firstCol="1" bandRow="1"/>
              <a:tblGrid>
                <a:gridCol w="141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3193">
                  <a:extLst>
                    <a:ext uri="{9D8B030D-6E8A-4147-A177-3AD203B41FA5}">
                      <a16:colId xmlns:a16="http://schemas.microsoft.com/office/drawing/2014/main" val="4121901237"/>
                    </a:ext>
                  </a:extLst>
                </a:gridCol>
                <a:gridCol w="28031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задания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Средний процент выполнения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4309422"/>
                  </a:ext>
                </a:extLst>
              </a:tr>
              <a:tr h="504056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85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82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3600" b="1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74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3600" b="1" i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66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80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i="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3600" b="1" i="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0480" algn="ctr">
                        <a:spcAft>
                          <a:spcPts val="0"/>
                        </a:spcAft>
                      </a:pPr>
                      <a:r>
                        <a:rPr lang="ru-RU" sz="3600" b="1" i="0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46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991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Блок «Неорганическая химия»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825626"/>
              </p:ext>
            </p:extLst>
          </p:nvPr>
        </p:nvGraphicFramePr>
        <p:xfrm>
          <a:off x="1115616" y="1600200"/>
          <a:ext cx="7528351" cy="4597560"/>
        </p:xfrm>
        <a:graphic>
          <a:graphicData uri="http://schemas.openxmlformats.org/drawingml/2006/table">
            <a:tbl>
              <a:tblPr firstRow="1" firstCol="1" bandRow="1"/>
              <a:tblGrid>
                <a:gridCol w="2543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2668">
                  <a:extLst>
                    <a:ext uri="{9D8B030D-6E8A-4147-A177-3AD203B41FA5}">
                      <a16:colId xmlns:a16="http://schemas.microsoft.com/office/drawing/2014/main" val="2394179874"/>
                    </a:ext>
                  </a:extLst>
                </a:gridCol>
                <a:gridCol w="24926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0889">
                <a:tc rowSpan="2"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/>
                          <a:ea typeface="Calibri"/>
                        </a:rPr>
                        <a:t>№ задания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Средний процент выполнения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831">
                <a:tc vMerge="1"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endParaRPr lang="ru-RU" sz="36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0196984"/>
                  </a:ext>
                </a:extLst>
              </a:tr>
              <a:tr h="527714">
                <a:tc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79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70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7714">
                <a:tc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89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63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714">
                <a:tc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61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56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7714">
                <a:tc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8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73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59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714">
                <a:tc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9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76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62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7714">
                <a:tc>
                  <a:txBody>
                    <a:bodyPr/>
                    <a:lstStyle/>
                    <a:p>
                      <a:pPr indent="135255"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Times New Roman"/>
                          <a:ea typeface="Calibri"/>
                        </a:rPr>
                        <a:t>31</a:t>
                      </a:r>
                    </a:p>
                  </a:txBody>
                  <a:tcPr marL="60616" marR="6061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Times New Roman"/>
                          <a:ea typeface="Calibri"/>
                        </a:rPr>
                        <a:t>56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effectLst/>
                          <a:latin typeface="Times New Roman"/>
                          <a:ea typeface="Calibri"/>
                        </a:rPr>
                        <a:t>58</a:t>
                      </a:r>
                    </a:p>
                  </a:txBody>
                  <a:tcPr marL="60616" marR="6061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4021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Блок «Органическая химия»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722758"/>
              </p:ext>
            </p:extLst>
          </p:nvPr>
        </p:nvGraphicFramePr>
        <p:xfrm>
          <a:off x="1403648" y="1268760"/>
          <a:ext cx="7097442" cy="5209554"/>
        </p:xfrm>
        <a:graphic>
          <a:graphicData uri="http://schemas.openxmlformats.org/drawingml/2006/table">
            <a:tbl>
              <a:tblPr firstRow="1" firstCol="1" bandRow="1"/>
              <a:tblGrid>
                <a:gridCol w="1894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447">
                  <a:extLst>
                    <a:ext uri="{9D8B030D-6E8A-4147-A177-3AD203B41FA5}">
                      <a16:colId xmlns:a16="http://schemas.microsoft.com/office/drawing/2014/main" val="3272689184"/>
                    </a:ext>
                  </a:extLst>
                </a:gridCol>
                <a:gridCol w="26014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6004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№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задания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Средний процент выполнения   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3200" b="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i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64528863"/>
                  </a:ext>
                </a:extLst>
              </a:tr>
              <a:tr h="4844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10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406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67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406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77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93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11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406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60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406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55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1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12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43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62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1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13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50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58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1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14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63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73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1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15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62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66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1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16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57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Calibri"/>
                        </a:rPr>
                        <a:t>63</a:t>
                      </a:r>
                    </a:p>
                  </a:txBody>
                  <a:tcPr marL="55953" marR="5595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41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32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70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40690" algn="ctr">
                        <a:spcAft>
                          <a:spcPts val="0"/>
                        </a:spcAft>
                      </a:pPr>
                      <a:r>
                        <a:rPr lang="ru-RU" sz="32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</a:rPr>
                        <a:t>61</a:t>
                      </a:r>
                    </a:p>
                  </a:txBody>
                  <a:tcPr marL="55953" marR="5595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08459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1096</TotalTime>
  <Words>1067</Words>
  <Application>Microsoft Office PowerPoint</Application>
  <PresentationFormat>Экран (4:3)</PresentationFormat>
  <Paragraphs>407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Arial Unicode MS</vt:lpstr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ХИМИЯ  ЕГЭ                 2026</vt:lpstr>
      <vt:lpstr>Динамика результатов ЕГЭ </vt:lpstr>
      <vt:lpstr>Презентация PowerPoint</vt:lpstr>
      <vt:lpstr>три уровня    базовый, повышенный, высокий</vt:lpstr>
      <vt:lpstr>Сравнительный анализ за 25\26</vt:lpstr>
      <vt:lpstr>Динамика результатов по заданиям</vt:lpstr>
      <vt:lpstr>Содержательный анализ выполнения заданий КИМ</vt:lpstr>
      <vt:lpstr>Блок «Неорганическая химия»</vt:lpstr>
      <vt:lpstr>Блок «Органическая химия»</vt:lpstr>
      <vt:lpstr>Блок «Химическая реакция. Методы познания в химии. Химия и жизнь. Расчёты по химическим формулам и уравнениям химических реакций»</vt:lpstr>
      <vt:lpstr>2 часть</vt:lpstr>
      <vt:lpstr>О В Р ( 2 балла)</vt:lpstr>
      <vt:lpstr>О В Р ( 2 балла)</vt:lpstr>
      <vt:lpstr>Презентация PowerPoint</vt:lpstr>
      <vt:lpstr>Превращение неорг.в-в (4 балла) </vt:lpstr>
      <vt:lpstr>Цепочка по органике (5 баллов)</vt:lpstr>
      <vt:lpstr>Презентация PowerPoint</vt:lpstr>
      <vt:lpstr>Задача по неорганике ( 4 балла)</vt:lpstr>
      <vt:lpstr>ВНИМАТЕЛЬНО!</vt:lpstr>
      <vt:lpstr>Темы для особого внимания!</vt:lpstr>
      <vt:lpstr>2027</vt:lpstr>
      <vt:lpstr>учитель химии МАОУ гимназии № 54   Ткачева Ирина Викторовна тел: 89183360663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РОДИТЕЛИ</dc:creator>
  <cp:lastModifiedBy>Пользователь</cp:lastModifiedBy>
  <cp:revision>86</cp:revision>
  <cp:lastPrinted>2026-08-27T12:37:57Z</cp:lastPrinted>
  <dcterms:created xsi:type="dcterms:W3CDTF">2021-08-18T12:49:06Z</dcterms:created>
  <dcterms:modified xsi:type="dcterms:W3CDTF">2026-08-27T12:39:31Z</dcterms:modified>
</cp:coreProperties>
</file>