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68" r:id="rId3"/>
    <p:sldId id="269" r:id="rId4"/>
    <p:sldId id="270" r:id="rId5"/>
    <p:sldId id="271" r:id="rId6"/>
    <p:sldId id="272" r:id="rId7"/>
    <p:sldId id="274" r:id="rId8"/>
    <p:sldId id="276" r:id="rId9"/>
    <p:sldId id="275" r:id="rId10"/>
    <p:sldId id="280" r:id="rId11"/>
    <p:sldId id="279" r:id="rId12"/>
    <p:sldId id="281" r:id="rId13"/>
    <p:sldId id="284" r:id="rId14"/>
    <p:sldId id="283" r:id="rId15"/>
    <p:sldId id="282" r:id="rId16"/>
    <p:sldId id="278" r:id="rId17"/>
    <p:sldId id="288" r:id="rId18"/>
    <p:sldId id="287" r:id="rId19"/>
    <p:sldId id="286" r:id="rId20"/>
    <p:sldId id="285" r:id="rId21"/>
    <p:sldId id="291" r:id="rId22"/>
    <p:sldId id="290" r:id="rId23"/>
    <p:sldId id="289" r:id="rId24"/>
    <p:sldId id="293" r:id="rId25"/>
    <p:sldId id="292" r:id="rId26"/>
    <p:sldId id="296" r:id="rId27"/>
    <p:sldId id="295" r:id="rId28"/>
    <p:sldId id="294" r:id="rId29"/>
    <p:sldId id="297" r:id="rId30"/>
  </p:sldIdLst>
  <p:sldSz cx="9144000" cy="5143500" type="screen16x9"/>
  <p:notesSz cx="6669088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4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08327-71C1-4C96-A8CA-4DB6DCB0126B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53EDF-1259-405F-9ACD-1DFBEC14B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1162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7EEE6-06EA-4A0E-AEE4-4A7725B9ECD5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750" y="4776788"/>
            <a:ext cx="53355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67B0C-1182-49BF-A1BF-C9063AE8EF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94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824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71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807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296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321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031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2182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606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7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945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94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4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496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727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4930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9179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118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350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659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70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779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643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67B0C-1182-49BF-A1BF-C9063AE8EF5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75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09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66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54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3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329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091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81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79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559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3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243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F9DA8-6C05-43E4-9DFB-171116BBC78D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1BF-7BE6-4619-ADB9-CAA156C639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06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568" y="123478"/>
            <a:ext cx="1774105" cy="237626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576" y="1023578"/>
            <a:ext cx="8229600" cy="226825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 </a:t>
            </a:r>
            <a:b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инновационного проекта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960" y="3389796"/>
            <a:ext cx="4618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заведующая кафедрой психологии ФГБОУ ВО КГУФКСТ, кандидат педагогических наук, доцент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Пархоменко Елена Александровна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62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71093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Согласно новому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Федеральному закону от 29 декабря 2012 года № 273-ФЗ «Об Образовании в Российской Федерации»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под </a:t>
            </a:r>
            <a:r>
              <a:rPr lang="ru-RU" sz="2400" i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образованием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понимается единый целенаправленный процесс воспитания и обучения, являющийся общественно значимым благом и осуществляемый в интересах человека, семьи, общества и государства, а также совокупность приобретаемых знаний, умений, навыков, ценностных установок, опыта деятельности и компетенции определенных объема и сложности в целях интеллектуального, духовно-нравственного, творческого, физического и (или) профессионального развития человека, удовлетворения его образовательных потребностей и интересов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3396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7494"/>
            <a:ext cx="77048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Инновации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педагогические новшества, направленные на содержание образования, организацию и управление учебным процессом, повышение его качества, совершенствование технологий обучения, воспитания 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Происхождение термина «Инновация» трактуется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just"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основе латинские слова: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innovation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(обновление) 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innovare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(обновлять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 algn="just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английского слова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innovation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переводе означающее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нововведение.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89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7494"/>
            <a:ext cx="78488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Инновационная деятельность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процесс </a:t>
            </a:r>
            <a:r>
              <a:rPr lang="ru-RU" sz="22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внедрения</a:t>
            </a:r>
            <a:r>
              <a:rPr lang="ru-RU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практику апробированных в ходе экспериментальной деятельности результатов фундаментальных и прикладных научных исследований в сфере образования посредством реализации инновационного </a:t>
            </a:r>
            <a:r>
              <a:rPr lang="ru-RU" sz="2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процесса.</a:t>
            </a:r>
          </a:p>
          <a:p>
            <a:pPr algn="just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деятельность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ориентирована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совершенствование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научно-педагогического, учебно-методического, организационного, правового, финансово-экономического, кадрового, материально-технического обеспечения системы образования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осуществляется </a:t>
            </a:r>
            <a:r>
              <a:rPr lang="ru-RU" sz="2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форме реализации инновационных проектов и программ организациями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осуществляющими образовательную деятельность, и иными действующими в сфере образования организациями, а также их объединениями.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6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11510"/>
            <a:ext cx="75608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Теория </a:t>
            </a:r>
            <a:r>
              <a:rPr lang="ru-RU" sz="2800" b="1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инноваций в современном смысле</a:t>
            </a:r>
            <a:r>
              <a:rPr lang="ru-RU" sz="2800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слова возникла лишь </a:t>
            </a:r>
            <a:r>
              <a:rPr lang="ru-RU" sz="2800" b="1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начале XX </a:t>
            </a:r>
            <a:r>
              <a:rPr lang="ru-RU" sz="2800" b="1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века</a:t>
            </a:r>
            <a:r>
              <a:rPr lang="ru-RU" sz="2800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ru-RU" sz="2800" b="1" dirty="0" smtClean="0">
              <a:solidFill>
                <a:srgbClr val="34343C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800" b="1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Основоположники</a:t>
            </a:r>
            <a:r>
              <a:rPr lang="ru-RU" sz="2800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французский </a:t>
            </a:r>
            <a:r>
              <a:rPr lang="ru-RU" sz="2800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социолог </a:t>
            </a:r>
            <a:r>
              <a:rPr lang="ru-RU" sz="2800" b="1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Г. </a:t>
            </a:r>
            <a:r>
              <a:rPr lang="ru-RU" sz="2800" b="1" dirty="0" err="1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Тард</a:t>
            </a:r>
            <a:r>
              <a:rPr lang="ru-RU" sz="2800" dirty="0" smtClean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 затем австрийский экономист </a:t>
            </a:r>
            <a:r>
              <a:rPr lang="ru-RU" sz="2800" b="1" dirty="0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Й. </a:t>
            </a:r>
            <a:r>
              <a:rPr lang="ru-RU" sz="2800" b="1" dirty="0" err="1">
                <a:solidFill>
                  <a:srgbClr val="34343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Шумпетер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endParaRPr lang="ru-RU" sz="28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sz="28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Инновацию</a:t>
            </a: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они понимали как </a:t>
            </a:r>
            <a:r>
              <a:rPr lang="ru-RU" sz="2800" i="1" dirty="0">
                <a:latin typeface="Times New Roman" panose="02020603050405020304" pitchFamily="18" charset="0"/>
                <a:ea typeface="Calibri" panose="020F0502020204030204" pitchFamily="34" charset="0"/>
              </a:rPr>
              <a:t>научное открытие, воплощенное в новом продукте или технологии.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4350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71093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Дидактические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правила построения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процесса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Выделить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проблематику (зачем вводить инновации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 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определить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ценностное наполнение (соответствие традиционным российским ценностям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поставить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адекватные цели 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задачи;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охарактеризовать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взаимодействие субъектов образования, пути достижения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цели; </a:t>
            </a:r>
          </a:p>
          <a:p>
            <a:pPr indent="450215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выбрать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разработать (а это значит доказать) оценочный аппарат.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77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71093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 проект представляет собой документ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котором определяются цели, задачи, программа и методики инновационной деятельности, условия и сроки проведения, ресурсное обеспечение. </a:t>
            </a:r>
          </a:p>
          <a:p>
            <a:pPr algn="just"/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Инновационный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как комплект документации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предполагает определенный порядок их оформления и структуру построения.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95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55526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проект соотносится с законодательством (например, с ФЗ «Об образовании в РФ») и стратегическими целями государства</a:t>
            </a:r>
            <a:r>
              <a:rPr lang="ru-RU" sz="24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документы, регламентирующие инновационную деятельность в сфере образования, являются основой для разработки локальных нормативных актов, определяющих ход и порядок реализации инновационных проектов в учреждениях образования.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915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339502"/>
            <a:ext cx="813690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Содержание инновационного 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(обоснование целесообразности реализации проекта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научных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теорий и разработок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основе которых создан инновационный проект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 проекта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инновационного проекта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инновационная модель, ожидаемые результаты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инновационной деятельности 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реализации проекта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Календарный план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деятельности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 и показателей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согласно которым определяется эффективность инновационной деятельности.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материально-техническое обеспечение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Финансово-экономическое обоснование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инновационного проекта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93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11510"/>
            <a:ext cx="806489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проекта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предполагает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своевременность, важность, насущную потребность в организации инновационной деятельности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какую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проблему или вызов отвечает проект?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 фактические данные, подтверждающие необходимость изменений?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64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11510"/>
            <a:ext cx="74168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научных теорий и разработок, на основе которых создан инновационный проект </a:t>
            </a:r>
            <a:endParaRPr lang="ru-RU" sz="24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Инновационный проект предполагает научную основу.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каких теориях, концепциях или результатах исследований базируется идея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разделе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перечисляются книги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азываются теории и их авторы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помогающие обозначить проблему и идею проекта, пути его реализации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937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83518"/>
            <a:ext cx="799288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эффективности коммуникативного взаимодействия участников образовательного процесса, характеризующегося активностью, осознанностью и целенаправленностью обеих сторон, исследуется многими авторами (И.А. Зимняя, Х.И.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Лимейтс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В.В. Рубцов, Н.Ю.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Посталюк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Г.А.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Цукерман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др.).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Личностно-ориентированный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(Е.В.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Бондаревская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С.И. Осипова, Г.К.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Селевко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В.В. Сериков и др.) подразумевает индивидуализацию и творческую направленность процесса формирования и развития коммуникативной компетентности обучающихся.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ориентирует на приоритетное использование активных методов в процессе формирования и развития коммуникативной компетентности личности (Л.С. Выготский, А.Н. Леонтьев, С.Л. Рубинштейн, Б.Д.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Эльконин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 и так далее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3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11510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Формулировка цели и задач проекта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формируется как ожидаемый результат инновационной деятельности, предполагающий разрешение существующих проблем в деятельности учреждения образования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формируются не как новые цели или перефразирования основная цель.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собой конкретные практические шаги по достижению основной цели.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– это стратегия, то задачи – это тактика осуществления инновационной деятельности.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78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9502"/>
            <a:ext cx="777686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Например: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проекта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процесса формирования и развития коммуникативной компетентности обучающихся как условия успешной социализации личности в системе взаимодействия учреждений образования и детских, молодёжных общественных объединений.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целью поставлены следующие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инновационного проекта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проанализировать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отечественную и зарубежную философскую, психолого-педагогическую литературу по вопросам формирования и развития коммуникативной компетентности;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внедрить, апробировать и усовершенствовать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специфики учреждения образования модель формирования и развития коммуникативной компетентности обучающихся в системе взаимодействия учреждений образования, детских и молодежных общественных объединений;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17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86591"/>
            <a:ext cx="8388424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разработать 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механизм внедрения модели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формирования и развития коммуникативной компетентности обучающихся в системе взаимодействия учреждений образования, детских и молодежных общественных объединений в социальное пространство учреждения образования, региона;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определить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апробировать и внедрить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методическое обеспечение, оптимальные формы и методы формирования и развития коммуникативной компетентности обучающихся в системе взаимодействия учреждений образования и детских, молодежных общественных объединений</a:t>
            </a: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благоприятные условия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формирования и развития коммуникативной компетентности обучающихся в системе взаимодействия учреждений образования, детских и молодежных общественных объединений; - обобщить опыт работы участников инновационной деятельности и разработать методические рекомендации и материалы по эффективному внедрению инновационной модели в образовательную практику.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400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71093"/>
            <a:ext cx="8208912" cy="33393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Новизна инновационного проекта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чём именно заключается инновация?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принципиально новая технология, методика, организационная форма или интеграция научных разработок.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72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71093"/>
            <a:ext cx="8208912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НАПРИМЕР: Новизна 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</a:rPr>
              <a:t>инновационного проекта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 заключается</a:t>
            </a:r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 апробации и внедрении модели 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формирования и развития коммуникативной компетентности обучающихся в системе взаимодействия учреждений образования и детских, молодежных общественных объединений; 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в </a:t>
            </a:r>
            <a:r>
              <a:rPr lang="ru-RU" sz="19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разработке и внедрении</a:t>
            </a:r>
            <a:r>
              <a:rPr lang="ru-RU" sz="1900" dirty="0">
                <a:latin typeface="Times New Roman" panose="02020603050405020304" pitchFamily="18" charset="0"/>
                <a:ea typeface="Calibri" panose="020F0502020204030204" pitchFamily="34" charset="0"/>
              </a:rPr>
              <a:t> активных, интерактивных, коллективных творческих, проектных и игровых методов социально значимой волонтерской деятельности, равного обучения, способствующих формированию и развитию коммуникативной компетентности обучающихся в системе взаимодействия учреждений образования и детских, молодежных общественных объединений; </a:t>
            </a:r>
            <a:endParaRPr lang="ru-RU" sz="19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000" dirty="0" smtClean="0"/>
              <a:t>-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 методических рекомендаций и материалов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внедрению модели и инновационного педагогического опыта по формированию и развитию коммуникативной компетентности обучающихся в системе взаимодействия учреждений образования и детских, молодежных общественных объединений на уровне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490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411510"/>
            <a:ext cx="813690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Основная идея инновационного проекта, инновационная модель, ожидаемые результаты. </a:t>
            </a:r>
            <a:endParaRPr lang="ru-RU" sz="22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излагается инновационная идея и способ ее практической реализации, может формулироваться в виде гипотезы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инновационной идеи предполагает краткое изложение инновационной составляющей образовательной деятельности.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79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378842"/>
            <a:ext cx="7848872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разработке проекта чётко определить </a:t>
            </a: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инновационной идеи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того, что именно в вашем проекте будет новым.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endParaRPr lang="ru-RU" sz="2000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Затем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последовательно «наполнить» модель компонентами из списка характеристик.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solidFill>
                <a:srgbClr val="333333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Часто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полезно начать с проблемно-ориентированного анализа: выявить «узкие места» в текущей практике и обосновать, как ваша инновация их закроет.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869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9502"/>
            <a:ext cx="799288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Инновационная модель представляет собой единство и взаимосвязь компонентов педагогической системы: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цели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 содержание образования, методы, средства, организационные формы обучения и воспитания;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- особенности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 условия профессиональной деятельности педагогов и образовательной деятельности обучающихся, соответствие результатов целеполаганию.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Перечисляются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ожидаемые результаты инновационной деятельности.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4703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55526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База инновационной </a:t>
            </a: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деятельности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– это образовательный процесс в определенных субъектах при изучении конкретного предмета, организации внеклассной деятельности по отдельному направлению и т. д. инновационная деятельность не предусматривает выбора контрольных классов и групп по аналогии с педагогическим экспериментом.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91520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83518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Программа реализации проекта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Программа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инновационной деятельности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составляется:</a:t>
            </a: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на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весь период реализации проекта,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ней указываются основные направления работы, их цели, этапы и примерные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сроки, </a:t>
            </a:r>
          </a:p>
          <a:p>
            <a:pPr marL="342900" indent="-342900" algn="just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э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тапы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и их содержание определяют разработчики проекта.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6455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95486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и календарного плана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инновационного проекта на учебный год: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Диагностическая деятельность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психолого-педагогические исследования, мониторинг, анализ образовательной среды, условий и т.п.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деятельность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разработка моделей, систем, алгоритмов и т.п.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деятельность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проведение мероприятий в рамках реализации проекта 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деятельность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разработка методических материалов, продуктов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Трансляционная деятельность</a:t>
            </a:r>
            <a:r>
              <a:rPr lang="ru-RU" sz="2000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публикации, участие в конференциях, проведение семинаров, мастер-классов и т.п., проведение конференций и др. с целью передачи инновационного опыта образовательному сообществу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 smtClean="0">
              <a:latin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87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378842"/>
            <a:ext cx="77768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критериев и показателей, согласно которым определяется эффективность инновационной деятельности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 algn="ctr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планируется проверять эффективность на практике и затем распространять успешный опыт?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это качественная характеристика результатов инновационного проекта, критерии эффективности инновационной деятельности – количественная характеристика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сформированные критерии отражают, раскрывают и конкретизируют цель проекта.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формулируется в назывной форме, то критерии должны быть выражены в тех или иных шкалах измерения.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0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11510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Важным универсальным критерием эффективной инновационной деятельности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является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не только ее социально-педагогическая значимость и результативность, но и сохранение здоровья, удовлетворенность всех ее участников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 же время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инновационный проект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критерии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инновационной деятельности в зависимости от темы и цели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05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267494"/>
            <a:ext cx="77768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Важно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чтобы показатели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были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согласованы, измеряемы (в процентах, уровнях, цифрах).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Особое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внимание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должно уделяться разработке и подбору диагностического инструментария </a:t>
            </a:r>
            <a:endParaRPr lang="ru-RU" sz="24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анкеты, тесты, 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контрольно-измерительные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материалы и др.), позволяющего объективно оценить результаты инновационной деятельности.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4718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11510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Кадровые и материально-техническое обеспечение проекта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кадровые, материально-технические,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методические ресурсы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нужны…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Кадровый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участников инновационной деятельности должен соответствовать задачам и направлениям инновационной деятельности. </a:t>
            </a:r>
            <a:endParaRPr lang="ru-RU" sz="2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Кадровый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проекта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обладать потенциалом для создания инновационной команды.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Материально-техническая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соответствовать предполагаемым ресурсным запросам, отраженным в проекте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82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95486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Реализация инновационных проектов позволяет учреждениям образования: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Определить стратегический вектор прогрессивного долгосрочного развития учреждения образования на основе внедрения новых, научно обоснованных и апробированных образовательных моделей, программ, технологий;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Разработать механизмы разрешения актуальных профессионально-педагогических и образовательных проблем, значимых как для учреждения образования, так и для системы образования в целом; </a:t>
            </a:r>
          </a:p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Формировать у субъектов инновационной деятельности инновационную культуру и инновационную компетентность как готовность и способность личности к осуществлению преобразований, к самосовершенствованию, к непрерывному образованию; 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Создать пространство творческого развития для всех субъектов образовательной практики.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7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635646"/>
            <a:ext cx="6858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СПАСИБО ЗА ВНИМАНИЕ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3113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3625</TotalTime>
  <Words>1739</Words>
  <Application>Microsoft Office PowerPoint</Application>
  <PresentationFormat>Экран (16:9)</PresentationFormat>
  <Paragraphs>163</Paragraphs>
  <Slides>29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Times New Roman</vt:lpstr>
      <vt:lpstr>Тема Office</vt:lpstr>
      <vt:lpstr>Дизайн  инновационного проекта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KGUFKST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Роман В. Чернуха</dc:creator>
  <cp:lastModifiedBy>Елена А. Пархоменко</cp:lastModifiedBy>
  <cp:revision>54</cp:revision>
  <dcterms:created xsi:type="dcterms:W3CDTF">2020-06-27T09:03:23Z</dcterms:created>
  <dcterms:modified xsi:type="dcterms:W3CDTF">2026-09-10T10:32:31Z</dcterms:modified>
</cp:coreProperties>
</file>