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326" r:id="rId2"/>
    <p:sldId id="350" r:id="rId3"/>
    <p:sldId id="342" r:id="rId4"/>
    <p:sldId id="341" r:id="rId5"/>
    <p:sldId id="343" r:id="rId6"/>
    <p:sldId id="344" r:id="rId7"/>
    <p:sldId id="345" r:id="rId8"/>
    <p:sldId id="346" r:id="rId9"/>
    <p:sldId id="347" r:id="rId10"/>
    <p:sldId id="348" r:id="rId11"/>
    <p:sldId id="349" r:id="rId12"/>
    <p:sldId id="311" r:id="rId13"/>
    <p:sldId id="310" r:id="rId14"/>
    <p:sldId id="312" r:id="rId15"/>
    <p:sldId id="313" r:id="rId16"/>
    <p:sldId id="314" r:id="rId17"/>
    <p:sldId id="315" r:id="rId18"/>
    <p:sldId id="316" r:id="rId19"/>
    <p:sldId id="317" r:id="rId20"/>
    <p:sldId id="318" r:id="rId21"/>
    <p:sldId id="320" r:id="rId22"/>
    <p:sldId id="319" r:id="rId23"/>
    <p:sldId id="321" r:id="rId24"/>
    <p:sldId id="322" r:id="rId25"/>
    <p:sldId id="323" r:id="rId26"/>
    <p:sldId id="324" r:id="rId27"/>
    <p:sldId id="325" r:id="rId28"/>
    <p:sldId id="340" r:id="rId29"/>
    <p:sldId id="330" r:id="rId30"/>
    <p:sldId id="331" r:id="rId31"/>
    <p:sldId id="332" r:id="rId32"/>
    <p:sldId id="333" r:id="rId33"/>
    <p:sldId id="327" r:id="rId34"/>
    <p:sldId id="328" r:id="rId35"/>
    <p:sldId id="335" r:id="rId36"/>
    <p:sldId id="336" r:id="rId37"/>
    <p:sldId id="337" r:id="rId38"/>
    <p:sldId id="338" r:id="rId39"/>
    <p:sldId id="308" r:id="rId40"/>
    <p:sldId id="339" r:id="rId4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мещающий 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Замещающая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ru-RU" smtClean="0"/>
              <a:t>09.09.2026</a:t>
            </a:fld>
            <a:endParaRPr lang="ru-RU"/>
          </a:p>
        </p:txBody>
      </p:sp>
      <p:sp>
        <p:nvSpPr>
          <p:cNvPr id="4" name="Замещающий 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полнитель примечаний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Щелкните, чтобы изменить стиль образца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Замещающий 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Замещающий 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ru-RU" smtClean="0"/>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мещающий образ слайда 1"/>
          <p:cNvSpPr>
            <a:spLocks noGrp="1" noRot="1" noChangeAspect="1"/>
          </p:cNvSpPr>
          <p:nvPr>
            <p:ph type="sldImg" idx="2"/>
          </p:nvPr>
        </p:nvSpPr>
        <p:spPr/>
      </p:sp>
      <p:sp>
        <p:nvSpPr>
          <p:cNvPr id="3" name="Замещающий текст 2"/>
          <p:cNvSpPr>
            <a:spLocks noGrp="1"/>
          </p:cNvSpPr>
          <p:nvPr>
            <p:ph type="body" idx="3"/>
          </p:nvPr>
        </p:nvSpPr>
        <p:spPr/>
        <p:txBody>
          <a:bodyPr/>
          <a:lstStyle/>
          <a:p>
            <a:endParaRPr lang="ru-RU"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lvl1pPr>
              <a:defRPr smtClean="0"/>
            </a:lvl1pPr>
          </a:lstStyle>
          <a:p>
            <a:pPr>
              <a:defRPr/>
            </a:pPr>
            <a:fld id="{A8908E22-C75D-4C0D-BA94-F286B97F3FF3}"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smtClean="0"/>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D74DB6DB-7FCA-4D32-81D4-4EDB0EC7F1AA}" type="slidenum">
              <a:rPr lang="en-US" altLang="ru-RU"/>
              <a:t>‹#›</a:t>
            </a:fld>
            <a:endParaRPr lang="en-US" altLang="ru-RU"/>
          </a:p>
        </p:txBody>
      </p:sp>
    </p:spTree>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BBACDE14-A80C-4847-8BC9-5250EFE19F35}"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BAC5254A-1184-4291-B309-CDFCB7E96E35}" type="slidenum">
              <a:rPr lang="en-US" altLang="ru-RU"/>
              <a:t>‹#›</a:t>
            </a:fld>
            <a:endParaRPr lang="en-US" altLang="ru-RU"/>
          </a:p>
        </p:txBody>
      </p:sp>
    </p:spTree>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06E5AB87-AA0A-4A1A-8298-9F6FD85875BA}"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2FD32DDA-CA7D-4F73-9D63-F37CD1FA594C}" type="slidenum">
              <a:rPr lang="en-US" altLang="ru-RU"/>
              <a:t>‹#›</a:t>
            </a:fld>
            <a:endParaRPr lang="en-US" altLang="ru-RU"/>
          </a:p>
        </p:txBody>
      </p:sp>
    </p:spTree>
  </p:cSld>
  <p:clrMapOvr>
    <a:masterClrMapping/>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p:cNvSpPr>
            <a:spLocks noGrp="1"/>
          </p:cNvSpPr>
          <p:nvPr>
            <p:ph type="dt" sz="half" idx="10"/>
          </p:nvPr>
        </p:nvSpPr>
        <p:spPr/>
        <p:txBody>
          <a:bodyPr/>
          <a:lstStyle>
            <a:lvl1pPr>
              <a:defRPr/>
            </a:lvl1pPr>
          </a:lstStyle>
          <a:p>
            <a:pPr>
              <a:defRPr/>
            </a:pPr>
            <a:fld id="{D96927E3-4277-4F4B-BEE6-3863A9F301EB}" type="datetimeFigureOut">
              <a:rPr lang="en-US" altLang="ru-RU"/>
              <a:t>9/9/2026</a:t>
            </a:fld>
            <a:endParaRPr lang="en-US" alt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7" name="Номер слайда 5"/>
          <p:cNvSpPr>
            <a:spLocks noGrp="1"/>
          </p:cNvSpPr>
          <p:nvPr>
            <p:ph type="sldNum" sz="quarter" idx="12"/>
          </p:nvPr>
        </p:nvSpPr>
        <p:spPr/>
        <p:txBody>
          <a:bodyPr/>
          <a:lstStyle>
            <a:lvl1pPr>
              <a:defRPr/>
            </a:lvl1pPr>
          </a:lstStyle>
          <a:p>
            <a:fld id="{265146DC-6F95-4EF5-9EC0-5907B8E695A7}" type="slidenum">
              <a:rPr lang="en-US" altLang="ru-RU"/>
              <a:t>‹#›</a:t>
            </a:fld>
            <a:endParaRPr lang="en-US" altLang="ru-RU"/>
          </a:p>
        </p:txBody>
      </p:sp>
    </p:spTree>
  </p:cSld>
  <p:clrMapOvr>
    <a:masterClrMapping/>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p:cNvSpPr>
            <a:spLocks noGrp="1"/>
          </p:cNvSpPr>
          <p:nvPr>
            <p:ph type="dt" sz="half" idx="10"/>
          </p:nvPr>
        </p:nvSpPr>
        <p:spPr/>
        <p:txBody>
          <a:bodyPr/>
          <a:lstStyle>
            <a:lvl1pPr>
              <a:defRPr/>
            </a:lvl1pPr>
          </a:lstStyle>
          <a:p>
            <a:pPr>
              <a:defRPr/>
            </a:pPr>
            <a:fld id="{466CAE9D-B148-4292-9846-73C0CB5AA2E4}" type="datetimeFigureOut">
              <a:rPr lang="en-US" altLang="ru-RU"/>
              <a:t>9/9/2026</a:t>
            </a:fld>
            <a:endParaRPr lang="en-US" alt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9" name="Номер слайда 5"/>
          <p:cNvSpPr>
            <a:spLocks noGrp="1"/>
          </p:cNvSpPr>
          <p:nvPr>
            <p:ph type="sldNum" sz="quarter" idx="12"/>
          </p:nvPr>
        </p:nvSpPr>
        <p:spPr/>
        <p:txBody>
          <a:bodyPr/>
          <a:lstStyle>
            <a:lvl1pPr>
              <a:defRPr/>
            </a:lvl1pPr>
          </a:lstStyle>
          <a:p>
            <a:fld id="{B76401AE-B46B-4B32-A02E-E91A50528136}" type="slidenum">
              <a:rPr lang="en-US" altLang="ru-RU"/>
              <a:t>‹#›</a:t>
            </a:fld>
            <a:endParaRPr lang="en-US" altLang="ru-RU"/>
          </a:p>
        </p:txBody>
      </p:sp>
    </p:spTree>
  </p:cSld>
  <p:clrMapOvr>
    <a:masterClrMapping/>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p:cNvSpPr>
            <a:spLocks noGrp="1"/>
          </p:cNvSpPr>
          <p:nvPr>
            <p:ph type="dt" sz="half" idx="10"/>
          </p:nvPr>
        </p:nvSpPr>
        <p:spPr/>
        <p:txBody>
          <a:bodyPr/>
          <a:lstStyle>
            <a:lvl1pPr>
              <a:defRPr/>
            </a:lvl1pPr>
          </a:lstStyle>
          <a:p>
            <a:pPr>
              <a:defRPr/>
            </a:pPr>
            <a:fld id="{4BC1DAD4-8D4A-4F2A-9A46-7F15ED335465}" type="datetimeFigureOut">
              <a:rPr lang="en-US" altLang="ru-RU"/>
              <a:t>9/9/2026</a:t>
            </a:fld>
            <a:endParaRPr lang="en-US" alt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5" name="Номер слайда 5"/>
          <p:cNvSpPr>
            <a:spLocks noGrp="1"/>
          </p:cNvSpPr>
          <p:nvPr>
            <p:ph type="sldNum" sz="quarter" idx="12"/>
          </p:nvPr>
        </p:nvSpPr>
        <p:spPr/>
        <p:txBody>
          <a:bodyPr/>
          <a:lstStyle>
            <a:lvl1pPr>
              <a:defRPr/>
            </a:lvl1pPr>
          </a:lstStyle>
          <a:p>
            <a:fld id="{656943EA-8609-4009-BA3E-66AD2381ED69}" type="slidenum">
              <a:rPr lang="en-US" altLang="ru-RU"/>
              <a:t>‹#›</a:t>
            </a:fld>
            <a:endParaRPr lang="en-US" altLang="ru-RU"/>
          </a:p>
        </p:txBody>
      </p:sp>
    </p:spTree>
  </p:cSld>
  <p:clrMapOvr>
    <a:masterClrMapping/>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7508F8CD-0A9C-48E8-92AC-065E8EAAADE7}" type="datetimeFigureOut">
              <a:rPr lang="en-US" altLang="ru-RU"/>
              <a:t>9/9/2026</a:t>
            </a:fld>
            <a:endParaRPr lang="en-US" alt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4" name="Номер слайда 5"/>
          <p:cNvSpPr>
            <a:spLocks noGrp="1"/>
          </p:cNvSpPr>
          <p:nvPr>
            <p:ph type="sldNum" sz="quarter" idx="12"/>
          </p:nvPr>
        </p:nvSpPr>
        <p:spPr/>
        <p:txBody>
          <a:bodyPr/>
          <a:lstStyle>
            <a:lvl1pPr>
              <a:defRPr/>
            </a:lvl1pPr>
          </a:lstStyle>
          <a:p>
            <a:fld id="{5B01F033-26BA-45DA-AC41-4F11AD1BDE26}" type="slidenum">
              <a:rPr lang="en-US" altLang="ru-RU"/>
              <a:t>‹#›</a:t>
            </a:fld>
            <a:endParaRPr lang="en-US" altLang="ru-RU"/>
          </a:p>
        </p:txBody>
      </p:sp>
    </p:spTree>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59DED9EE-F3C7-4A4F-8D16-64A2611ED480}" type="datetimeFigureOut">
              <a:rPr lang="en-US" altLang="ru-RU"/>
              <a:t>9/9/2026</a:t>
            </a:fld>
            <a:endParaRPr lang="en-US" alt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7" name="Номер слайда 5"/>
          <p:cNvSpPr>
            <a:spLocks noGrp="1"/>
          </p:cNvSpPr>
          <p:nvPr>
            <p:ph type="sldNum" sz="quarter" idx="12"/>
          </p:nvPr>
        </p:nvSpPr>
        <p:spPr/>
        <p:txBody>
          <a:bodyPr/>
          <a:lstStyle>
            <a:lvl1pPr>
              <a:defRPr/>
            </a:lvl1pPr>
          </a:lstStyle>
          <a:p>
            <a:fld id="{174507B9-F34F-4AD1-AA8A-50741759A774}" type="slidenum">
              <a:rPr lang="en-US" altLang="ru-RU"/>
              <a:t>‹#›</a:t>
            </a:fld>
            <a:endParaRPr lang="en-US" altLang="ru-RU"/>
          </a:p>
        </p:txBody>
      </p:sp>
    </p:spTree>
  </p:cSld>
  <p:clrMapOvr>
    <a:masterClrMapping/>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a:t>Вставка рисунка</a:t>
            </a:r>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p:cNvSpPr>
            <a:spLocks noGrp="1"/>
          </p:cNvSpPr>
          <p:nvPr>
            <p:ph type="dt" sz="half" idx="10"/>
          </p:nvPr>
        </p:nvSpPr>
        <p:spPr/>
        <p:txBody>
          <a:bodyPr/>
          <a:lstStyle>
            <a:lvl1pPr>
              <a:defRPr/>
            </a:lvl1pPr>
          </a:lstStyle>
          <a:p>
            <a:pPr>
              <a:defRPr/>
            </a:pPr>
            <a:fld id="{3AAEF833-8B05-4252-B6A0-5430745FEC84}" type="datetimeFigureOut">
              <a:rPr lang="en-US" altLang="ru-RU"/>
              <a:t>9/9/2026</a:t>
            </a:fld>
            <a:endParaRPr lang="en-US" alt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7" name="Номер слайда 5"/>
          <p:cNvSpPr>
            <a:spLocks noGrp="1"/>
          </p:cNvSpPr>
          <p:nvPr>
            <p:ph type="sldNum" sz="quarter" idx="12"/>
          </p:nvPr>
        </p:nvSpPr>
        <p:spPr/>
        <p:txBody>
          <a:bodyPr/>
          <a:lstStyle>
            <a:lvl1pPr>
              <a:defRPr/>
            </a:lvl1pPr>
          </a:lstStyle>
          <a:p>
            <a:fld id="{F0B17DEA-E8BE-465D-A4F9-A58AD8EB7785}" type="slidenum">
              <a:rPr lang="en-US" altLang="ru-RU"/>
              <a:t>‹#›</a:t>
            </a:fld>
            <a:endParaRPr lang="en-US" altLang="ru-RU"/>
          </a:p>
        </p:txBody>
      </p:sp>
    </p:spTree>
  </p:cSld>
  <p:clrMapOvr>
    <a:masterClrMapping/>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FFE8389A-1F0C-48C0-8734-FC55B16D5663}"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DB382016-EFBE-4687-8861-F2620DA59EDA}" type="slidenum">
              <a:rPr lang="en-US" altLang="ru-RU"/>
              <a:t>‹#›</a:t>
            </a:fld>
            <a:endParaRPr lang="en-US" altLang="ru-RU"/>
          </a:p>
        </p:txBody>
      </p:sp>
    </p:spTree>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lvl1pPr>
              <a:defRPr/>
            </a:lvl1pPr>
          </a:lstStyle>
          <a:p>
            <a:pPr>
              <a:defRPr/>
            </a:pPr>
            <a:fld id="{D241D057-DD3F-4325-962E-FAF7971D247D}"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8C89CFDC-1047-41AC-84AA-CAD19ECEF168}" type="slidenum">
              <a:rPr lang="en-US" altLang="ru-RU"/>
              <a:t>‹#›</a:t>
            </a:fld>
            <a:endParaRPr lang="en-US" altLang="ru-RU"/>
          </a:p>
        </p:txBody>
      </p:sp>
    </p:spTree>
  </p:cSld>
  <p:clrMapOvr>
    <a:masterClrMapping/>
  </p:clrMapOvr>
  <p:transition spd="slow">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lvl1pPr>
              <a:defRPr/>
            </a:lvl1pPr>
          </a:lstStyle>
          <a:p>
            <a:pPr>
              <a:defRPr/>
            </a:pPr>
            <a:fld id="{FFD0AAEC-7010-4AE8-B657-FD16FC20DD5F}" type="datetimeFigureOut">
              <a:rPr lang="en-US" altLang="ru-RU"/>
              <a:t>9/9/2026</a:t>
            </a:fld>
            <a:endParaRPr lang="en-US" alt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ltLang="ru-RU"/>
          </a:p>
        </p:txBody>
      </p:sp>
      <p:sp>
        <p:nvSpPr>
          <p:cNvPr id="6" name="Номер слайда 5"/>
          <p:cNvSpPr>
            <a:spLocks noGrp="1"/>
          </p:cNvSpPr>
          <p:nvPr>
            <p:ph type="sldNum" sz="quarter" idx="12"/>
          </p:nvPr>
        </p:nvSpPr>
        <p:spPr/>
        <p:txBody>
          <a:bodyPr/>
          <a:lstStyle>
            <a:lvl1pPr>
              <a:defRPr/>
            </a:lvl1pPr>
          </a:lstStyle>
          <a:p>
            <a:fld id="{276EF042-3E25-4807-BB87-93CC73EDB0EB}" type="slidenum">
              <a:rPr lang="en-US" altLang="ru-RU"/>
              <a:t>‹#›</a:t>
            </a:fld>
            <a:endParaRPr lang="en-US" altLang="ru-RU"/>
          </a:p>
        </p:txBody>
      </p:sp>
    </p:spTree>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Заголовок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ru-RU" altLang="ru-RU"/>
              <a:t>Образец заголовка</a:t>
            </a:r>
          </a:p>
        </p:txBody>
      </p:sp>
      <p:sp>
        <p:nvSpPr>
          <p:cNvPr id="2051" name="Текст 2"/>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p:cNvSpPr>
            <a:spLocks noGrp="1"/>
          </p:cNvSpPr>
          <p:nvPr>
            <p:ph type="dt" sz="half" idx="2"/>
          </p:nvPr>
        </p:nvSpPr>
        <p:spPr>
          <a:xfrm>
            <a:off x="609600" y="6356350"/>
            <a:ext cx="2844800" cy="365125"/>
          </a:xfrm>
          <a:prstGeom prst="rect">
            <a:avLst/>
          </a:prstGeom>
        </p:spPr>
        <p:txBody>
          <a:bodyPr vert="horz" wrap="square" lIns="91440" tIns="45720" rIns="91440" bIns="45720" numCol="1" anchor="ctr" anchorCtr="0" compatLnSpc="1"/>
          <a:lstStyle>
            <a:lvl1pPr>
              <a:defRPr sz="1200" smtClean="0">
                <a:solidFill>
                  <a:srgbClr val="898989"/>
                </a:solidFill>
                <a:latin typeface="Arial" panose="020B0604020202020204" pitchFamily="34" charset="0"/>
                <a:cs typeface="Arial" panose="020B0604020202020204" pitchFamily="34" charset="0"/>
              </a:defRPr>
            </a:lvl1pPr>
          </a:lstStyle>
          <a:p>
            <a:pPr>
              <a:defRPr/>
            </a:pPr>
            <a:fld id="{170DD1A8-FDFB-4CE4-B26C-28C90058B726}" type="datetimeFigureOut">
              <a:rPr lang="en-US" altLang="ru-RU"/>
              <a:t>9/9/2026</a:t>
            </a:fld>
            <a:endParaRPr lang="en-US" altLang="ru-RU"/>
          </a:p>
        </p:txBody>
      </p:sp>
      <p:sp>
        <p:nvSpPr>
          <p:cNvPr id="5" name="Нижний колонтитул 4"/>
          <p:cNvSpPr>
            <a:spLocks noGrp="1"/>
          </p:cNvSpPr>
          <p:nvPr>
            <p:ph type="ftr" sz="quarter" idx="3"/>
          </p:nvPr>
        </p:nvSpPr>
        <p:spPr>
          <a:xfrm>
            <a:off x="4165600" y="6356350"/>
            <a:ext cx="3860800" cy="365125"/>
          </a:xfrm>
          <a:prstGeom prst="rect">
            <a:avLst/>
          </a:prstGeom>
        </p:spPr>
        <p:txBody>
          <a:bodyPr vert="horz" wrap="square" lIns="91440" tIns="45720" rIns="91440" bIns="45720" numCol="1" anchor="ctr" anchorCtr="0" compatLnSpc="1"/>
          <a:lstStyle>
            <a:lvl1pPr algn="ctr">
              <a:defRPr sz="1200" smtClean="0">
                <a:solidFill>
                  <a:srgbClr val="898989"/>
                </a:solidFill>
                <a:latin typeface="Arial" panose="020B0604020202020204" pitchFamily="34" charset="0"/>
                <a:cs typeface="Arial" panose="020B0604020202020204" pitchFamily="34" charset="0"/>
              </a:defRPr>
            </a:lvl1pPr>
          </a:lstStyle>
          <a:p>
            <a:pPr>
              <a:defRPr/>
            </a:pPr>
            <a:endParaRPr lang="ru-RU" altLang="ru-RU"/>
          </a:p>
        </p:txBody>
      </p:sp>
      <p:sp>
        <p:nvSpPr>
          <p:cNvPr id="6" name="Номер слайда 5"/>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CC06F7C2-5DCE-4EEA-B41B-DF1089CBF421}" type="slidenum">
              <a:rPr lang="en-US" altLang="ru-RU"/>
              <a:t>‹#›</a:t>
            </a:fld>
            <a:endParaRPr lang="en-US"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blinds dir="vert"/>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anose="020B0604020202020204" pitchFamily="34" charset="0"/>
        </a:defRPr>
      </a:lvl2pPr>
      <a:lvl3pPr algn="ctr" rtl="0" eaLnBrk="0" fontAlgn="base" hangingPunct="0">
        <a:spcBef>
          <a:spcPct val="0"/>
        </a:spcBef>
        <a:spcAft>
          <a:spcPct val="0"/>
        </a:spcAft>
        <a:defRPr sz="4400">
          <a:solidFill>
            <a:schemeClr val="tx1"/>
          </a:solidFill>
          <a:latin typeface="Arial" panose="020B0604020202020204" pitchFamily="34" charset="0"/>
        </a:defRPr>
      </a:lvl3pPr>
      <a:lvl4pPr algn="ctr" rtl="0" eaLnBrk="0" fontAlgn="base" hangingPunct="0">
        <a:spcBef>
          <a:spcPct val="0"/>
        </a:spcBef>
        <a:spcAft>
          <a:spcPct val="0"/>
        </a:spcAft>
        <a:defRPr sz="4400">
          <a:solidFill>
            <a:schemeClr val="tx1"/>
          </a:solidFill>
          <a:latin typeface="Arial" panose="020B0604020202020204" pitchFamily="34" charset="0"/>
        </a:defRPr>
      </a:lvl4pPr>
      <a:lvl5pPr algn="ctr" rtl="0" eaLnBrk="0" fontAlgn="base" hangingPunct="0">
        <a:spcBef>
          <a:spcPct val="0"/>
        </a:spcBef>
        <a:spcAft>
          <a:spcPct val="0"/>
        </a:spcAft>
        <a:defRPr sz="4400">
          <a:solidFill>
            <a:schemeClr val="tx1"/>
          </a:solidFill>
          <a:latin typeface="Arial" panose="020B0604020202020204" pitchFamily="34" charset="0"/>
        </a:defRPr>
      </a:lvl5pPr>
      <a:lvl6pPr marL="457200" algn="ctr" rtl="0" fontAlgn="base">
        <a:spcBef>
          <a:spcPct val="0"/>
        </a:spcBef>
        <a:spcAft>
          <a:spcPct val="0"/>
        </a:spcAft>
        <a:defRPr sz="4400">
          <a:solidFill>
            <a:schemeClr val="tx1"/>
          </a:solidFill>
          <a:latin typeface="Arial" panose="020B0604020202020204" pitchFamily="34" charset="0"/>
        </a:defRPr>
      </a:lvl6pPr>
      <a:lvl7pPr marL="914400" algn="ctr" rtl="0" fontAlgn="base">
        <a:spcBef>
          <a:spcPct val="0"/>
        </a:spcBef>
        <a:spcAft>
          <a:spcPct val="0"/>
        </a:spcAft>
        <a:defRPr sz="4400">
          <a:solidFill>
            <a:schemeClr val="tx1"/>
          </a:solidFill>
          <a:latin typeface="Arial" panose="020B0604020202020204" pitchFamily="34" charset="0"/>
        </a:defRPr>
      </a:lvl7pPr>
      <a:lvl8pPr marL="1371600" algn="ctr" rtl="0" fontAlgn="base">
        <a:spcBef>
          <a:spcPct val="0"/>
        </a:spcBef>
        <a:spcAft>
          <a:spcPct val="0"/>
        </a:spcAft>
        <a:defRPr sz="4400">
          <a:solidFill>
            <a:schemeClr val="tx1"/>
          </a:solidFill>
          <a:latin typeface="Arial" panose="020B0604020202020204" pitchFamily="34" charset="0"/>
        </a:defRPr>
      </a:lvl8pPr>
      <a:lvl9pPr marL="1828800" algn="ctr" rtl="0" fontAlgn="base">
        <a:spcBef>
          <a:spcPct val="0"/>
        </a:spcBef>
        <a:spcAft>
          <a:spcPct val="0"/>
        </a:spcAft>
        <a:defRPr sz="4400">
          <a:solidFill>
            <a:schemeClr val="tx1"/>
          </a:solidFill>
          <a:latin typeface="Arial" panose="020B06040202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p:txBody>
          <a:bodyPr/>
          <a:lstStyle/>
          <a:p>
            <a:pPr algn="ctr"/>
            <a:r>
              <a:rPr lang="ru-RU" altLang="en-US" sz="4000" dirty="0"/>
              <a:t>АНАЛИЗ ЕГЭ</a:t>
            </a:r>
          </a:p>
          <a:p>
            <a:pPr marL="0" indent="0" algn="ctr">
              <a:buNone/>
            </a:pPr>
            <a:r>
              <a:rPr lang="ru-RU" altLang="en-US" sz="4000" dirty="0"/>
              <a:t> ПО ЛИТЕРАТУРЕ: основные вопросы</a:t>
            </a:r>
          </a:p>
          <a:p>
            <a:pPr marL="0" indent="0" algn="ctr">
              <a:buNone/>
            </a:pPr>
            <a:endParaRPr lang="ru-RU" altLang="en-US" sz="4000" dirty="0"/>
          </a:p>
          <a:p>
            <a:pPr marL="0" indent="0" algn="ctr">
              <a:buNone/>
            </a:pPr>
            <a:endParaRPr lang="ru-RU" altLang="en-US" sz="4000" dirty="0"/>
          </a:p>
          <a:p>
            <a:pPr marL="0" indent="0" algn="r">
              <a:buNone/>
            </a:pPr>
            <a:r>
              <a:rPr lang="ru-RU" altLang="en-US" sz="1800" dirty="0" err="1"/>
              <a:t>Заликаева</a:t>
            </a:r>
            <a:r>
              <a:rPr lang="ru-RU" altLang="en-US" sz="1800" dirty="0"/>
              <a:t> Светлана Георгиевна,</a:t>
            </a:r>
          </a:p>
          <a:p>
            <a:pPr marL="0" indent="0" algn="r">
              <a:buNone/>
            </a:pPr>
            <a:r>
              <a:rPr lang="ru-RU" altLang="en-US" sz="1800" dirty="0"/>
              <a:t> учитель русского языка и литературы</a:t>
            </a:r>
          </a:p>
          <a:p>
            <a:pPr marL="0" indent="0" algn="r">
              <a:buNone/>
            </a:pPr>
            <a:r>
              <a:rPr lang="ru-RU" altLang="en-US" sz="1800" dirty="0"/>
              <a:t> МАОУ СОШ 103</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a:off x="1303338" y="384175"/>
            <a:ext cx="9705975" cy="962025"/>
          </a:xfrm>
        </p:spPr>
        <p:txBody>
          <a:bodyPr/>
          <a:lstStyle/>
          <a:p>
            <a:pPr eaLnBrk="1" hangingPunct="1"/>
            <a:r>
              <a:rPr lang="ru-RU" altLang="ru-RU" sz="3200" b="1" dirty="0">
                <a:latin typeface="Times New Roman" panose="02020603050405020304" pitchFamily="18" charset="0"/>
                <a:cs typeface="Times New Roman" panose="02020603050405020304" pitchFamily="18" charset="0"/>
              </a:rPr>
              <a:t>ЕГЭ ПО ЛИТЕРАТУРЕ</a:t>
            </a:r>
          </a:p>
        </p:txBody>
      </p:sp>
      <p:sp>
        <p:nvSpPr>
          <p:cNvPr id="7171" name="Содержимое 6"/>
          <p:cNvSpPr>
            <a:spLocks noGrp="1"/>
          </p:cNvSpPr>
          <p:nvPr>
            <p:ph idx="1"/>
          </p:nvPr>
        </p:nvSpPr>
        <p:spPr>
          <a:xfrm>
            <a:off x="609600" y="1184275"/>
            <a:ext cx="10972800" cy="4525963"/>
          </a:xfrm>
        </p:spPr>
        <p:txBody>
          <a:bodyPr/>
          <a:lstStyle/>
          <a:p>
            <a:r>
              <a:rPr lang="en-US" altLang="en-US" sz="2800" dirty="0"/>
              <a:t>Вариант КИМ по литературе состо</a:t>
            </a:r>
            <a:r>
              <a:rPr lang="ru-RU" altLang="en-US" sz="2800" dirty="0"/>
              <a:t>ит</a:t>
            </a:r>
            <a:r>
              <a:rPr lang="en-US" altLang="en-US" sz="2800" dirty="0"/>
              <a:t> из двух частей и включа</a:t>
            </a:r>
            <a:r>
              <a:rPr lang="ru-RU" altLang="en-US" sz="2800" dirty="0"/>
              <a:t>ет</a:t>
            </a:r>
            <a:r>
              <a:rPr lang="en-US" altLang="en-US" sz="2800" dirty="0"/>
              <a:t> в себя 11 заданий, различающихся формой и уровнем сложности. </a:t>
            </a:r>
          </a:p>
          <a:p>
            <a:r>
              <a:rPr lang="en-US" altLang="en-US" sz="2800" dirty="0"/>
              <a:t>В </a:t>
            </a:r>
            <a:r>
              <a:rPr lang="en-US" altLang="ru-RU" sz="2800" dirty="0"/>
              <a:t>I </a:t>
            </a:r>
            <a:r>
              <a:rPr lang="en-US" altLang="en-US" sz="2800" dirty="0"/>
              <a:t>части предлага</a:t>
            </a:r>
            <a:r>
              <a:rPr lang="ru-RU" altLang="en-US" sz="2800" dirty="0"/>
              <a:t>ется</a:t>
            </a:r>
            <a:r>
              <a:rPr lang="en-US" altLang="en-US" sz="2800" dirty="0"/>
              <a:t> выполнение заданий, содержащих вопросы к анализу литературных произведений. Проверяется умение участника экзамена определять основные элементы содержания и художественной структуры изученных произведений (тематика и проблематика, герои и события, художественные приемы, различные виды тропов и т.п.), а также умение рассматривать конкретные литературные произведения во взаимосвязи с материалом курса. Часть </a:t>
            </a:r>
            <a:r>
              <a:rPr lang="en-US" altLang="ru-RU" sz="2800" dirty="0"/>
              <a:t>II </a:t>
            </a:r>
            <a:r>
              <a:rPr lang="en-US" altLang="en-US" sz="2800" dirty="0"/>
              <a:t>требует от участника ЕГЭ написания </a:t>
            </a:r>
            <a:r>
              <a:rPr lang="ru-RU" altLang="en-US" sz="2800" dirty="0"/>
              <a:t>      </a:t>
            </a:r>
            <a:r>
              <a:rPr lang="en-US" altLang="en-US" sz="2800" dirty="0"/>
              <a:t>развернутого сочинения на литературную тему.</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p:txBody>
          <a:bodyPr/>
          <a:lstStyle/>
          <a:p>
            <a:endParaRPr lang="ru-RU" altLang="en-US"/>
          </a:p>
        </p:txBody>
      </p:sp>
      <p:pic>
        <p:nvPicPr>
          <p:cNvPr id="4" name="Изображение 3" descr="IMG_20260909_082200_902"/>
          <p:cNvPicPr>
            <a:picLocks noChangeAspect="1"/>
          </p:cNvPicPr>
          <p:nvPr/>
        </p:nvPicPr>
        <p:blipFill>
          <a:blip r:embed="rId2"/>
          <a:stretch>
            <a:fillRect/>
          </a:stretch>
        </p:blipFill>
        <p:spPr>
          <a:xfrm>
            <a:off x="1785620" y="274955"/>
            <a:ext cx="9180830" cy="636841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734695"/>
          </a:xfrm>
        </p:spPr>
        <p:txBody>
          <a:bodyPr/>
          <a:lstStyle/>
          <a:p>
            <a:r>
              <a:rPr lang="ru-RU" altLang="en-US"/>
              <a:t>задания  с кратким ответом</a:t>
            </a:r>
          </a:p>
        </p:txBody>
      </p:sp>
      <p:sp>
        <p:nvSpPr>
          <p:cNvPr id="3" name="Замещающее содержимое 2"/>
          <p:cNvSpPr>
            <a:spLocks noGrp="1"/>
          </p:cNvSpPr>
          <p:nvPr>
            <p:ph idx="1"/>
          </p:nvPr>
        </p:nvSpPr>
        <p:spPr>
          <a:xfrm>
            <a:off x="609600" y="1009015"/>
            <a:ext cx="10972800" cy="5117465"/>
          </a:xfrm>
        </p:spPr>
        <p:txBody>
          <a:bodyPr/>
          <a:lstStyle/>
          <a:p>
            <a:r>
              <a:rPr lang="ru-RU" altLang="en-US" sz="2800" dirty="0"/>
              <a:t>1 задание 72 чел. - 0 баллов (искажение или незнание </a:t>
            </a:r>
            <a:r>
              <a:rPr lang="ru-RU" altLang="en-US" sz="2800" dirty="0" err="1"/>
              <a:t>фимилии</a:t>
            </a:r>
            <a:r>
              <a:rPr lang="ru-RU" altLang="en-US" sz="2800" dirty="0"/>
              <a:t> героя); </a:t>
            </a:r>
          </a:p>
          <a:p>
            <a:r>
              <a:rPr lang="ru-RU" altLang="en-US" sz="2800" dirty="0"/>
              <a:t>2 задание 223 чел.- 0 баллов (соответствие реплик, судеб персонажей);</a:t>
            </a:r>
          </a:p>
          <a:p>
            <a:r>
              <a:rPr lang="ru-RU" altLang="en-US" sz="2800" dirty="0"/>
              <a:t>3 задание 97 чел.- 0 баллов (незнание литературных терминов);</a:t>
            </a:r>
          </a:p>
          <a:p>
            <a:r>
              <a:rPr lang="ru-RU" altLang="en-US" sz="2800" dirty="0"/>
              <a:t>6 задание 135 чел. - 0 баллов (незнание литературных терминов в лирике);</a:t>
            </a:r>
          </a:p>
          <a:p>
            <a:r>
              <a:rPr lang="ru-RU" altLang="en-US" sz="2800" dirty="0"/>
              <a:t>7 задание 86 чел.- 0 баллов (незнание видов рифмовки):</a:t>
            </a:r>
          </a:p>
          <a:p>
            <a:r>
              <a:rPr lang="ru-RU" altLang="en-US" sz="2800" dirty="0"/>
              <a:t>8 задание 188 чел.- 0 баллов (ошибки в определении средств    художественной выразительности</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ltLang="en-US"/>
              <a:t>сочинение:  задание 4</a:t>
            </a:r>
          </a:p>
        </p:txBody>
      </p:sp>
      <p:sp>
        <p:nvSpPr>
          <p:cNvPr id="3" name="Замещающее содержимое 2"/>
          <p:cNvSpPr>
            <a:spLocks noGrp="1"/>
          </p:cNvSpPr>
          <p:nvPr>
            <p:ph sz="half" idx="1"/>
          </p:nvPr>
        </p:nvSpPr>
        <p:spPr/>
        <p:txBody>
          <a:bodyPr/>
          <a:lstStyle/>
          <a:p>
            <a:r>
              <a:rPr lang="ru-RU" altLang="en-US"/>
              <a:t>1 критерий - соответствие ответа заданию</a:t>
            </a:r>
          </a:p>
          <a:p>
            <a:r>
              <a:rPr lang="ru-RU" altLang="en-US"/>
              <a:t>27 чел. - 0 баллов</a:t>
            </a:r>
          </a:p>
          <a:p>
            <a:r>
              <a:rPr lang="ru-RU" altLang="en-US"/>
              <a:t>7 чел. - 1 балл</a:t>
            </a:r>
          </a:p>
          <a:p>
            <a:r>
              <a:rPr lang="ru-RU" altLang="en-US"/>
              <a:t>82 чел.- 2 балла</a:t>
            </a:r>
          </a:p>
          <a:p>
            <a:r>
              <a:rPr lang="ru-RU" altLang="en-US"/>
              <a:t>476 чел -3балла</a:t>
            </a:r>
          </a:p>
        </p:txBody>
      </p:sp>
      <p:sp>
        <p:nvSpPr>
          <p:cNvPr id="4" name="Замещающее содержимое 3"/>
          <p:cNvSpPr>
            <a:spLocks noGrp="1"/>
          </p:cNvSpPr>
          <p:nvPr>
            <p:ph sz="half" idx="2"/>
          </p:nvPr>
        </p:nvSpPr>
        <p:spPr/>
        <p:txBody>
          <a:bodyPr/>
          <a:lstStyle/>
          <a:p>
            <a:r>
              <a:rPr lang="ru-RU" altLang="en-US"/>
              <a:t>2 критерий логичность, соблюдение грамматических и речевых норм</a:t>
            </a:r>
          </a:p>
          <a:p>
            <a:r>
              <a:rPr lang="ru-RU" altLang="en-US"/>
              <a:t>85 чел. - 0 баллов</a:t>
            </a:r>
          </a:p>
          <a:p>
            <a:r>
              <a:rPr lang="ru-RU" altLang="en-US"/>
              <a:t>507 чел. - 1 балл</a:t>
            </a:r>
          </a:p>
          <a:p>
            <a:endParaRPr lang="ru-RU" altLang="en-US"/>
          </a:p>
          <a:p>
            <a:r>
              <a:rPr lang="ru-RU" altLang="en-US"/>
              <a:t>ВСЕГО 4 БАЛЛА</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700405"/>
          </a:xfrm>
        </p:spPr>
        <p:txBody>
          <a:bodyPr/>
          <a:lstStyle/>
          <a:p>
            <a:r>
              <a:rPr lang="ru-RU" altLang="en-US"/>
              <a:t>сочинение: задание 5 </a:t>
            </a:r>
          </a:p>
        </p:txBody>
      </p:sp>
      <p:sp>
        <p:nvSpPr>
          <p:cNvPr id="3" name="Замещающее содержимое 2"/>
          <p:cNvSpPr>
            <a:spLocks noGrp="1"/>
          </p:cNvSpPr>
          <p:nvPr>
            <p:ph sz="half" idx="1"/>
          </p:nvPr>
        </p:nvSpPr>
        <p:spPr>
          <a:xfrm>
            <a:off x="609600" y="975995"/>
            <a:ext cx="5384800" cy="5150485"/>
          </a:xfrm>
        </p:spPr>
        <p:txBody>
          <a:bodyPr/>
          <a:lstStyle/>
          <a:p>
            <a:r>
              <a:rPr lang="ru-RU" altLang="en-US" u="sng"/>
              <a:t>К 1- указание сходства/различия</a:t>
            </a:r>
          </a:p>
          <a:p>
            <a:r>
              <a:rPr lang="ru-RU" altLang="en-US"/>
              <a:t>49 чел. - 0 баллов</a:t>
            </a:r>
          </a:p>
          <a:p>
            <a:r>
              <a:rPr lang="ru-RU" altLang="en-US"/>
              <a:t>22 чел.- 1 балл</a:t>
            </a:r>
          </a:p>
          <a:p>
            <a:r>
              <a:rPr lang="ru-RU" altLang="en-US"/>
              <a:t>521 чел.- 2 балла</a:t>
            </a:r>
          </a:p>
          <a:p>
            <a:r>
              <a:rPr lang="ru-RU" altLang="en-US" u="sng"/>
              <a:t>К 3 - логичность, речь, грамматика</a:t>
            </a:r>
          </a:p>
          <a:p>
            <a:r>
              <a:rPr lang="ru-RU" altLang="en-US"/>
              <a:t>156 чел. - 0 баллов</a:t>
            </a:r>
          </a:p>
          <a:p>
            <a:r>
              <a:rPr lang="ru-RU" altLang="en-US"/>
              <a:t>436 чел. - 1 балл</a:t>
            </a:r>
          </a:p>
        </p:txBody>
      </p:sp>
      <p:sp>
        <p:nvSpPr>
          <p:cNvPr id="4" name="Замещающее содержимое 3"/>
          <p:cNvSpPr>
            <a:spLocks noGrp="1"/>
          </p:cNvSpPr>
          <p:nvPr>
            <p:ph sz="half" idx="2"/>
          </p:nvPr>
        </p:nvSpPr>
        <p:spPr>
          <a:xfrm>
            <a:off x="6197600" y="975360"/>
            <a:ext cx="5384800" cy="5151120"/>
          </a:xfrm>
        </p:spPr>
        <p:txBody>
          <a:bodyPr/>
          <a:lstStyle/>
          <a:p>
            <a:r>
              <a:rPr lang="ru-RU" altLang="en-US" u="sng">
                <a:sym typeface="+mn-ea"/>
              </a:rPr>
              <a:t>К 2 -привлечение текстов</a:t>
            </a:r>
            <a:endParaRPr lang="ru-RU" altLang="en-US" u="sng"/>
          </a:p>
          <a:p>
            <a:r>
              <a:rPr lang="ru-RU" altLang="en-US">
                <a:sym typeface="+mn-ea"/>
              </a:rPr>
              <a:t>56 чел. - 0 баллов</a:t>
            </a:r>
            <a:endParaRPr lang="ru-RU" altLang="en-US"/>
          </a:p>
          <a:p>
            <a:r>
              <a:rPr lang="ru-RU" altLang="en-US">
                <a:sym typeface="+mn-ea"/>
              </a:rPr>
              <a:t>15 чел. - 1 балл</a:t>
            </a:r>
            <a:endParaRPr lang="ru-RU" altLang="en-US"/>
          </a:p>
          <a:p>
            <a:r>
              <a:rPr lang="ru-RU" altLang="en-US">
                <a:sym typeface="+mn-ea"/>
              </a:rPr>
              <a:t>95 чел - 2 балла</a:t>
            </a:r>
            <a:endParaRPr lang="ru-RU" altLang="en-US"/>
          </a:p>
          <a:p>
            <a:r>
              <a:rPr lang="ru-RU" altLang="en-US">
                <a:sym typeface="+mn-ea"/>
              </a:rPr>
              <a:t>143 чел - 3 балла</a:t>
            </a:r>
            <a:endParaRPr lang="ru-RU" altLang="en-US"/>
          </a:p>
          <a:p>
            <a:r>
              <a:rPr lang="ru-RU" altLang="en-US">
                <a:sym typeface="+mn-ea"/>
              </a:rPr>
              <a:t>283 чел. - 4 балла</a:t>
            </a:r>
            <a:endParaRPr lang="ru-RU" altLang="en-US"/>
          </a:p>
          <a:p>
            <a:endParaRPr lang="ru-RU" altLang="en-US"/>
          </a:p>
          <a:p>
            <a:r>
              <a:rPr lang="ru-RU" altLang="en-US"/>
              <a:t>ВСЕГО 7 БАЛЛОВ</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701675"/>
          </a:xfrm>
        </p:spPr>
        <p:txBody>
          <a:bodyPr/>
          <a:lstStyle/>
          <a:p>
            <a:r>
              <a:rPr lang="ru-RU" altLang="en-US"/>
              <a:t>сочинение: задание 9</a:t>
            </a:r>
          </a:p>
        </p:txBody>
      </p:sp>
      <p:sp>
        <p:nvSpPr>
          <p:cNvPr id="3" name="Замещающее содержимое 2"/>
          <p:cNvSpPr>
            <a:spLocks noGrp="1"/>
          </p:cNvSpPr>
          <p:nvPr>
            <p:ph sz="half" idx="1"/>
          </p:nvPr>
        </p:nvSpPr>
        <p:spPr>
          <a:xfrm>
            <a:off x="609600" y="976630"/>
            <a:ext cx="5384800" cy="5149850"/>
          </a:xfrm>
        </p:spPr>
        <p:txBody>
          <a:bodyPr/>
          <a:lstStyle/>
          <a:p>
            <a:endParaRPr lang="ru-RU" altLang="en-US" dirty="0"/>
          </a:p>
          <a:p>
            <a:r>
              <a:rPr lang="ru-RU" altLang="en-US" dirty="0"/>
              <a:t>К 1</a:t>
            </a:r>
            <a:r>
              <a:rPr lang="ru-RU" altLang="en-US" dirty="0">
                <a:sym typeface="+mn-ea"/>
              </a:rPr>
              <a:t> критерий - соответствие ответа заданию</a:t>
            </a:r>
            <a:endParaRPr lang="ru-RU" altLang="en-US" dirty="0"/>
          </a:p>
          <a:p>
            <a:r>
              <a:rPr lang="ru-RU" altLang="en-US" dirty="0"/>
              <a:t>13 чел. - 0 баллов</a:t>
            </a:r>
          </a:p>
          <a:p>
            <a:r>
              <a:rPr lang="ru-RU" altLang="en-US" dirty="0"/>
              <a:t>19 чел. - 1 балл</a:t>
            </a:r>
          </a:p>
          <a:p>
            <a:r>
              <a:rPr lang="ru-RU" altLang="en-US" dirty="0"/>
              <a:t>65 чел. 2 балла</a:t>
            </a:r>
          </a:p>
          <a:p>
            <a:r>
              <a:rPr lang="ru-RU" altLang="en-US" dirty="0"/>
              <a:t>495 чел. - 3 балла</a:t>
            </a:r>
          </a:p>
        </p:txBody>
      </p:sp>
      <p:sp>
        <p:nvSpPr>
          <p:cNvPr id="4" name="Замещающее содержимое 3"/>
          <p:cNvSpPr>
            <a:spLocks noGrp="1"/>
          </p:cNvSpPr>
          <p:nvPr>
            <p:ph sz="half" idx="2"/>
          </p:nvPr>
        </p:nvSpPr>
        <p:spPr>
          <a:xfrm>
            <a:off x="6197600" y="976630"/>
            <a:ext cx="5384800" cy="5149850"/>
          </a:xfrm>
        </p:spPr>
        <p:txBody>
          <a:bodyPr/>
          <a:lstStyle/>
          <a:p>
            <a:endParaRPr lang="ru-RU" altLang="en-US"/>
          </a:p>
          <a:p>
            <a:r>
              <a:rPr lang="ru-RU" altLang="en-US"/>
              <a:t>К 2 - логика, речь, грамматика</a:t>
            </a:r>
          </a:p>
          <a:p>
            <a:r>
              <a:rPr lang="ru-RU" altLang="en-US"/>
              <a:t>95 чел. - 0 баллов</a:t>
            </a:r>
          </a:p>
          <a:p>
            <a:r>
              <a:rPr lang="ru-RU" altLang="en-US"/>
              <a:t>497 чел. - 1 балл</a:t>
            </a:r>
          </a:p>
          <a:p>
            <a:endParaRPr lang="ru-RU" altLang="en-US"/>
          </a:p>
          <a:p>
            <a:r>
              <a:rPr lang="ru-RU" altLang="en-US"/>
              <a:t>ВСЕГО 4 БАЛЛА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939800"/>
          </a:xfrm>
        </p:spPr>
        <p:txBody>
          <a:bodyPr/>
          <a:lstStyle/>
          <a:p>
            <a:r>
              <a:rPr lang="ru-RU" altLang="en-US"/>
              <a:t>сочинение: задание 10</a:t>
            </a:r>
          </a:p>
        </p:txBody>
      </p:sp>
      <p:sp>
        <p:nvSpPr>
          <p:cNvPr id="3" name="Замещающее содержимое 2"/>
          <p:cNvSpPr>
            <a:spLocks noGrp="1"/>
          </p:cNvSpPr>
          <p:nvPr>
            <p:ph sz="half" idx="1"/>
          </p:nvPr>
        </p:nvSpPr>
        <p:spPr>
          <a:xfrm>
            <a:off x="609600" y="1215390"/>
            <a:ext cx="5384800" cy="4911090"/>
          </a:xfrm>
        </p:spPr>
        <p:txBody>
          <a:bodyPr/>
          <a:lstStyle/>
          <a:p>
            <a:r>
              <a:rPr lang="ru-RU" altLang="en-US">
                <a:sym typeface="+mn-ea"/>
              </a:rPr>
              <a:t>К1 указание сходства/различия поэтического текста </a:t>
            </a:r>
          </a:p>
          <a:p>
            <a:r>
              <a:rPr lang="ru-RU" altLang="en-US"/>
              <a:t>99 чел. - 0 баллов</a:t>
            </a:r>
          </a:p>
          <a:p>
            <a:r>
              <a:rPr lang="ru-RU" altLang="en-US"/>
              <a:t>23 чел. - 1 балл</a:t>
            </a:r>
          </a:p>
          <a:p>
            <a:r>
              <a:rPr lang="ru-RU" altLang="en-US"/>
              <a:t>470 чел. - 2 балла</a:t>
            </a:r>
          </a:p>
          <a:p>
            <a:r>
              <a:rPr lang="ru-RU" altLang="en-US" u="sng">
                <a:sym typeface="+mn-ea"/>
              </a:rPr>
              <a:t>К 3 - логичность, речь, грамматика</a:t>
            </a:r>
            <a:endParaRPr lang="ru-RU" altLang="en-US" u="sng"/>
          </a:p>
          <a:p>
            <a:pPr algn="ctr"/>
            <a:r>
              <a:rPr lang="ru-RU" altLang="en-US"/>
              <a:t>      182 чел - 0 баллов</a:t>
            </a:r>
          </a:p>
          <a:p>
            <a:pPr algn="ctr"/>
            <a:r>
              <a:rPr lang="ru-RU" altLang="en-US"/>
              <a:t>  410 чел. - балл</a:t>
            </a:r>
          </a:p>
        </p:txBody>
      </p:sp>
      <p:sp>
        <p:nvSpPr>
          <p:cNvPr id="4" name="Замещающее содержимое 3"/>
          <p:cNvSpPr>
            <a:spLocks noGrp="1"/>
          </p:cNvSpPr>
          <p:nvPr>
            <p:ph sz="half" idx="2"/>
          </p:nvPr>
        </p:nvSpPr>
        <p:spPr>
          <a:xfrm>
            <a:off x="6197600" y="1214120"/>
            <a:ext cx="5384800" cy="4912360"/>
          </a:xfrm>
        </p:spPr>
        <p:txBody>
          <a:bodyPr/>
          <a:lstStyle/>
          <a:p>
            <a:r>
              <a:rPr lang="ru-RU" altLang="en-US"/>
              <a:t>К 2 </a:t>
            </a:r>
            <a:r>
              <a:rPr lang="ru-RU" altLang="en-US" u="sng">
                <a:sym typeface="+mn-ea"/>
              </a:rPr>
              <a:t>привлечение лирических текстов </a:t>
            </a:r>
          </a:p>
          <a:p>
            <a:r>
              <a:rPr lang="ru-RU" altLang="en-US"/>
              <a:t>106 чел - 0 баллов</a:t>
            </a:r>
          </a:p>
          <a:p>
            <a:r>
              <a:rPr lang="ru-RU" altLang="en-US"/>
              <a:t>12 чел -  1 балл</a:t>
            </a:r>
          </a:p>
          <a:p>
            <a:r>
              <a:rPr lang="ru-RU" altLang="en-US"/>
              <a:t>53 чел. -2 балла</a:t>
            </a:r>
          </a:p>
          <a:p>
            <a:r>
              <a:rPr lang="ru-RU" altLang="en-US"/>
              <a:t>97 чел. - 3 балла</a:t>
            </a:r>
          </a:p>
          <a:p>
            <a:r>
              <a:rPr lang="ru-RU" altLang="en-US"/>
              <a:t>324 чел. 4 балла</a:t>
            </a:r>
          </a:p>
          <a:p>
            <a:endParaRPr lang="ru-RU" altLang="en-US"/>
          </a:p>
          <a:p>
            <a:r>
              <a:rPr lang="ru-RU" altLang="en-US"/>
              <a:t>ВСЕГО 7 БАЛЛОВ</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683895"/>
          </a:xfrm>
        </p:spPr>
        <p:txBody>
          <a:bodyPr/>
          <a:lstStyle/>
          <a:p>
            <a:r>
              <a:rPr lang="ru-RU" altLang="en-US"/>
              <a:t>сочинение: задание  11</a:t>
            </a:r>
          </a:p>
        </p:txBody>
      </p:sp>
      <p:sp>
        <p:nvSpPr>
          <p:cNvPr id="3" name="Замещающее содержимое 2"/>
          <p:cNvSpPr>
            <a:spLocks noGrp="1"/>
          </p:cNvSpPr>
          <p:nvPr>
            <p:ph sz="half" idx="1"/>
          </p:nvPr>
        </p:nvSpPr>
        <p:spPr/>
        <p:txBody>
          <a:bodyPr/>
          <a:lstStyle/>
          <a:p>
            <a:r>
              <a:rPr lang="ru-RU" altLang="en-US" u="sng"/>
              <a:t>К 1 раскрытие темы</a:t>
            </a:r>
          </a:p>
          <a:p>
            <a:r>
              <a:rPr lang="ru-RU" altLang="en-US"/>
              <a:t>54 чел. - 0 баллов</a:t>
            </a:r>
          </a:p>
          <a:p>
            <a:r>
              <a:rPr lang="ru-RU" altLang="en-US"/>
              <a:t>13 чел. - 1 балл</a:t>
            </a:r>
          </a:p>
          <a:p>
            <a:r>
              <a:rPr lang="ru-RU" altLang="en-US"/>
              <a:t>128 чел. - 2 балла</a:t>
            </a:r>
          </a:p>
          <a:p>
            <a:r>
              <a:rPr lang="ru-RU" altLang="en-US"/>
              <a:t>397 чел. -3  балла</a:t>
            </a:r>
          </a:p>
        </p:txBody>
      </p:sp>
      <p:sp>
        <p:nvSpPr>
          <p:cNvPr id="4" name="Замещающее содержимое 3"/>
          <p:cNvSpPr>
            <a:spLocks noGrp="1"/>
          </p:cNvSpPr>
          <p:nvPr>
            <p:ph sz="half" idx="2"/>
          </p:nvPr>
        </p:nvSpPr>
        <p:spPr/>
        <p:txBody>
          <a:bodyPr/>
          <a:lstStyle/>
          <a:p>
            <a:r>
              <a:rPr lang="ru-RU" altLang="en-US" u="sng"/>
              <a:t>К2 привлечение текста</a:t>
            </a:r>
          </a:p>
          <a:p>
            <a:r>
              <a:rPr lang="ru-RU" altLang="en-US"/>
              <a:t>54 чел. - 0 баллов</a:t>
            </a:r>
          </a:p>
          <a:p>
            <a:r>
              <a:rPr lang="ru-RU" altLang="en-US"/>
              <a:t>22чел. - 1 балл</a:t>
            </a:r>
          </a:p>
          <a:p>
            <a:r>
              <a:rPr lang="ru-RU" altLang="en-US"/>
              <a:t>151чел. - 2 балл</a:t>
            </a:r>
          </a:p>
          <a:p>
            <a:r>
              <a:rPr lang="ru-RU" altLang="en-US"/>
              <a:t>365 чел- 3 балла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955"/>
            <a:ext cx="10972800" cy="785495"/>
          </a:xfrm>
        </p:spPr>
        <p:txBody>
          <a:bodyPr/>
          <a:lstStyle/>
          <a:p>
            <a:r>
              <a:rPr lang="ru-RU" altLang="en-US"/>
              <a:t>сочинение: задание 11</a:t>
            </a:r>
          </a:p>
        </p:txBody>
      </p:sp>
      <p:sp>
        <p:nvSpPr>
          <p:cNvPr id="3" name="Замещающее содержимое 2"/>
          <p:cNvSpPr>
            <a:spLocks noGrp="1"/>
          </p:cNvSpPr>
          <p:nvPr>
            <p:ph sz="half" idx="1"/>
          </p:nvPr>
        </p:nvSpPr>
        <p:spPr>
          <a:xfrm>
            <a:off x="609600" y="1061085"/>
            <a:ext cx="5384800" cy="5065395"/>
          </a:xfrm>
        </p:spPr>
        <p:txBody>
          <a:bodyPr/>
          <a:lstStyle/>
          <a:p>
            <a:r>
              <a:rPr lang="ru-RU" altLang="en-US" u="sng">
                <a:sym typeface="+mn-ea"/>
              </a:rPr>
              <a:t>К3 - фактическая точность</a:t>
            </a:r>
            <a:endParaRPr lang="ru-RU" altLang="en-US">
              <a:sym typeface="+mn-ea"/>
            </a:endParaRPr>
          </a:p>
          <a:p>
            <a:r>
              <a:rPr lang="ru-RU" altLang="en-US">
                <a:sym typeface="+mn-ea"/>
              </a:rPr>
              <a:t>84 чел. - 0 баллов</a:t>
            </a:r>
            <a:endParaRPr lang="ru-RU" altLang="en-US"/>
          </a:p>
          <a:p>
            <a:r>
              <a:rPr lang="ru-RU" altLang="en-US">
                <a:sym typeface="+mn-ea"/>
              </a:rPr>
              <a:t>88 чел. - 1 балл</a:t>
            </a:r>
            <a:endParaRPr lang="ru-RU" altLang="en-US"/>
          </a:p>
          <a:p>
            <a:r>
              <a:rPr lang="ru-RU" altLang="en-US">
                <a:sym typeface="+mn-ea"/>
              </a:rPr>
              <a:t>420 чел. - 2 балла</a:t>
            </a:r>
            <a:endParaRPr lang="ru-RU" altLang="en-US"/>
          </a:p>
          <a:p>
            <a:r>
              <a:rPr lang="ru-RU" altLang="en-US" u="sng"/>
              <a:t>К4 - опора на литературоведческие понятия</a:t>
            </a:r>
            <a:endParaRPr lang="ru-RU" altLang="en-US"/>
          </a:p>
          <a:p>
            <a:pPr algn="r"/>
            <a:r>
              <a:rPr lang="ru-RU" altLang="en-US"/>
              <a:t>81чел. - 0баллов</a:t>
            </a:r>
          </a:p>
          <a:p>
            <a:pPr algn="r"/>
            <a:r>
              <a:rPr lang="ru-RU" altLang="en-US"/>
              <a:t>53чел. - 1 балл</a:t>
            </a:r>
          </a:p>
          <a:p>
            <a:pPr algn="r"/>
            <a:r>
              <a:rPr lang="ru-RU" altLang="en-US"/>
              <a:t>172чел. - 2балла</a:t>
            </a:r>
          </a:p>
          <a:p>
            <a:pPr algn="r"/>
            <a:r>
              <a:rPr lang="ru-RU" altLang="en-US"/>
              <a:t>286чел. - 3балла</a:t>
            </a:r>
          </a:p>
        </p:txBody>
      </p:sp>
      <p:sp>
        <p:nvSpPr>
          <p:cNvPr id="4" name="Замещающее содержимое 3"/>
          <p:cNvSpPr>
            <a:spLocks noGrp="1"/>
          </p:cNvSpPr>
          <p:nvPr>
            <p:ph sz="half" idx="2"/>
          </p:nvPr>
        </p:nvSpPr>
        <p:spPr>
          <a:xfrm>
            <a:off x="6197600" y="1061085"/>
            <a:ext cx="5384800" cy="5065395"/>
          </a:xfrm>
        </p:spPr>
        <p:txBody>
          <a:bodyPr/>
          <a:lstStyle/>
          <a:p>
            <a:r>
              <a:rPr lang="ru-RU" altLang="en-US" u="sng"/>
              <a:t>К5 композиция</a:t>
            </a:r>
          </a:p>
          <a:p>
            <a:r>
              <a:rPr lang="ru-RU" altLang="en-US"/>
              <a:t>54чел. - 0 баллов</a:t>
            </a:r>
          </a:p>
          <a:p>
            <a:r>
              <a:rPr lang="ru-RU" altLang="en-US"/>
              <a:t>20чел. - 1балл</a:t>
            </a:r>
          </a:p>
          <a:p>
            <a:r>
              <a:rPr lang="ru-RU" altLang="en-US"/>
              <a:t>193чел. - 2 балла</a:t>
            </a:r>
          </a:p>
          <a:p>
            <a:r>
              <a:rPr lang="ru-RU" altLang="en-US"/>
              <a:t>325чел. - 3 балл</a:t>
            </a:r>
          </a:p>
          <a:p>
            <a:r>
              <a:rPr lang="ru-RU" altLang="en-US" u="sng"/>
              <a:t>К6 соблюдение реч.норм</a:t>
            </a:r>
          </a:p>
          <a:p>
            <a:r>
              <a:rPr lang="ru-RU" altLang="en-US">
                <a:sym typeface="+mn-ea"/>
              </a:rPr>
              <a:t>66чел. - 0баллов</a:t>
            </a:r>
            <a:endParaRPr lang="ru-RU" altLang="en-US"/>
          </a:p>
          <a:p>
            <a:r>
              <a:rPr lang="ru-RU" altLang="en-US">
                <a:sym typeface="+mn-ea"/>
              </a:rPr>
              <a:t>53чел. - 1балл</a:t>
            </a:r>
            <a:endParaRPr lang="ru-RU" altLang="en-US"/>
          </a:p>
          <a:p>
            <a:r>
              <a:rPr lang="ru-RU" altLang="en-US"/>
              <a:t>226чел.- 2балла</a:t>
            </a:r>
          </a:p>
          <a:p>
            <a:r>
              <a:rPr lang="ru-RU" altLang="en-US"/>
              <a:t>247чел. - 3балла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sz="half" idx="1"/>
          </p:nvPr>
        </p:nvSpPr>
        <p:spPr>
          <a:xfrm>
            <a:off x="609600" y="1123950"/>
            <a:ext cx="5384800" cy="5002530"/>
          </a:xfrm>
        </p:spPr>
        <p:txBody>
          <a:bodyPr/>
          <a:lstStyle/>
          <a:p>
            <a:endParaRPr lang="ru-RU" altLang="en-US"/>
          </a:p>
          <a:p>
            <a:r>
              <a:rPr lang="ru-RU" altLang="en-US" u="sng"/>
              <a:t>К7 орфография</a:t>
            </a:r>
          </a:p>
          <a:p>
            <a:r>
              <a:rPr lang="ru-RU" altLang="en-US"/>
              <a:t>86чел. - 0баллов</a:t>
            </a:r>
          </a:p>
          <a:p>
            <a:r>
              <a:rPr lang="ru-RU" altLang="en-US"/>
              <a:t>506чел. - 1балл</a:t>
            </a:r>
          </a:p>
          <a:p>
            <a:r>
              <a:rPr lang="ru-RU" altLang="en-US" u="sng"/>
              <a:t>К8 пунктуация</a:t>
            </a:r>
          </a:p>
          <a:p>
            <a:r>
              <a:rPr lang="ru-RU" altLang="en-US"/>
              <a:t>102чел. -0баллов</a:t>
            </a:r>
          </a:p>
          <a:p>
            <a:r>
              <a:rPr lang="ru-RU" altLang="en-US"/>
              <a:t>490чел. - 1 балл</a:t>
            </a:r>
          </a:p>
        </p:txBody>
      </p:sp>
      <p:sp>
        <p:nvSpPr>
          <p:cNvPr id="4" name="Замещающее содержимое 3"/>
          <p:cNvSpPr>
            <a:spLocks noGrp="1"/>
          </p:cNvSpPr>
          <p:nvPr>
            <p:ph sz="half" idx="2"/>
          </p:nvPr>
        </p:nvSpPr>
        <p:spPr/>
        <p:txBody>
          <a:bodyPr/>
          <a:lstStyle/>
          <a:p>
            <a:r>
              <a:rPr lang="ru-RU" altLang="en-US" u="sng">
                <a:sym typeface="+mn-ea"/>
              </a:rPr>
              <a:t>К9 грамматика</a:t>
            </a:r>
            <a:endParaRPr lang="ru-RU" altLang="en-US" u="sng"/>
          </a:p>
          <a:p>
            <a:r>
              <a:rPr lang="ru-RU" altLang="en-US">
                <a:sym typeface="+mn-ea"/>
              </a:rPr>
              <a:t>101чел. - 0 баллов</a:t>
            </a:r>
            <a:endParaRPr lang="ru-RU" altLang="en-US"/>
          </a:p>
          <a:p>
            <a:r>
              <a:rPr lang="ru-RU" altLang="en-US">
                <a:sym typeface="+mn-ea"/>
              </a:rPr>
              <a:t>491чел. - 1 балл</a:t>
            </a:r>
            <a:endParaRPr lang="ru-RU" altLang="en-US"/>
          </a:p>
          <a:p>
            <a:endParaRPr lang="ru-RU" altLang="en-US"/>
          </a:p>
          <a:p>
            <a:r>
              <a:rPr lang="ru-RU" altLang="en-US"/>
              <a:t>ВСЕГО 20 БАЛЛОВ</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b="1" dirty="0">
                <a:solidFill>
                  <a:srgbClr val="000000"/>
                </a:solidFill>
                <a:latin typeface="Times New Roman" panose="02020603050405020304" pitchFamily="18" charset="0"/>
              </a:rPr>
              <a:t>Общие требования к выполнению заданий 4, 5, 9, 10, 11: </a:t>
            </a:r>
            <a:endParaRPr lang="ru-RU" dirty="0">
              <a:solidFill>
                <a:srgbClr val="000000"/>
              </a:solidFill>
              <a:latin typeface="Times New Roman" panose="02020603050405020304" pitchFamily="18" charset="0"/>
            </a:endParaRPr>
          </a:p>
          <a:p>
            <a:r>
              <a:rPr lang="ru-RU" dirty="0">
                <a:solidFill>
                  <a:srgbClr val="000000"/>
                </a:solidFill>
                <a:latin typeface="Times New Roman" panose="02020603050405020304" pitchFamily="18" charset="0"/>
              </a:rPr>
              <a:t>1) сформулируйте утверждение; </a:t>
            </a:r>
          </a:p>
          <a:p>
            <a:r>
              <a:rPr lang="ru-RU" dirty="0">
                <a:solidFill>
                  <a:srgbClr val="000000"/>
                </a:solidFill>
                <a:latin typeface="Times New Roman" panose="02020603050405020304" pitchFamily="18" charset="0"/>
              </a:rPr>
              <a:t>2) аргументируйте его; </a:t>
            </a:r>
          </a:p>
          <a:p>
            <a:r>
              <a:rPr lang="ru-RU" dirty="0">
                <a:solidFill>
                  <a:srgbClr val="000000"/>
                </a:solidFill>
                <a:latin typeface="Times New Roman" panose="02020603050405020304" pitchFamily="18" charset="0"/>
              </a:rPr>
              <a:t>3) опирайтесь на текст, приводите примеры; </a:t>
            </a:r>
          </a:p>
          <a:p>
            <a:r>
              <a:rPr lang="ru-RU" dirty="0">
                <a:solidFill>
                  <a:srgbClr val="000000"/>
                </a:solidFill>
                <a:latin typeface="Times New Roman" panose="02020603050405020304" pitchFamily="18" charset="0"/>
              </a:rPr>
              <a:t>4) не искажайте авторской позиции; </a:t>
            </a:r>
          </a:p>
          <a:p>
            <a:r>
              <a:rPr lang="ru-RU" dirty="0">
                <a:solidFill>
                  <a:srgbClr val="000000"/>
                </a:solidFill>
                <a:latin typeface="Times New Roman" panose="02020603050405020304" pitchFamily="18" charset="0"/>
              </a:rPr>
              <a:t>5) пишите связный ответ, соблюдая логику рассуждения; </a:t>
            </a:r>
          </a:p>
          <a:p>
            <a:r>
              <a:rPr lang="ru-RU" dirty="0">
                <a:solidFill>
                  <a:srgbClr val="000000"/>
                </a:solidFill>
                <a:latin typeface="Times New Roman" panose="02020603050405020304" pitchFamily="18" charset="0"/>
              </a:rPr>
              <a:t>6) не нарушайте нормы литературной письменной речи. 	</a:t>
            </a:r>
          </a:p>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r>
              <a:rPr lang="ru-RU" dirty="0"/>
              <a:t>1. Изучить кодификатор</a:t>
            </a:r>
          </a:p>
          <a:p>
            <a:r>
              <a:rPr lang="ru-RU" dirty="0"/>
              <a:t>2. Изучить критерии оценивания ответа</a:t>
            </a:r>
          </a:p>
          <a:p>
            <a:r>
              <a:rPr lang="ru-RU" dirty="0"/>
              <a:t>3. Запомнить схему ответа:</a:t>
            </a:r>
          </a:p>
          <a:p>
            <a:r>
              <a:rPr lang="ru-RU" dirty="0"/>
              <a:t> - утверждение</a:t>
            </a:r>
          </a:p>
          <a:p>
            <a:r>
              <a:rPr lang="ru-RU" dirty="0"/>
              <a:t>- аргумент</a:t>
            </a:r>
          </a:p>
          <a:p>
            <a:r>
              <a:rPr lang="ru-RU" dirty="0"/>
              <a:t>- пример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a:latin typeface="+mn-lt"/>
              </a:rPr>
              <a:t>1. Утверждение </a:t>
            </a:r>
            <a:r>
              <a:rPr lang="ru-RU" sz="2800" dirty="0">
                <a:latin typeface="+mn-lt"/>
              </a:rPr>
              <a:t>– это суждение, являющееся главной частью ответа на вопрос задания</a:t>
            </a:r>
            <a:r>
              <a:rPr lang="ru-RU" dirty="0"/>
              <a:t>. </a:t>
            </a:r>
          </a:p>
        </p:txBody>
      </p:sp>
      <p:sp>
        <p:nvSpPr>
          <p:cNvPr id="3" name="Объект 2"/>
          <p:cNvSpPr>
            <a:spLocks noGrp="1"/>
          </p:cNvSpPr>
          <p:nvPr>
            <p:ph idx="1"/>
          </p:nvPr>
        </p:nvSpPr>
        <p:spPr>
          <a:xfrm>
            <a:off x="609600" y="1280795"/>
            <a:ext cx="10972800" cy="4845685"/>
          </a:xfrm>
        </p:spPr>
        <p:txBody>
          <a:bodyPr/>
          <a:lstStyle/>
          <a:p>
            <a:r>
              <a:rPr lang="ru-RU" sz="2000" dirty="0"/>
              <a:t>Приведу примеры утверждений из ответов на задание 4.1 «В чём заключается суть внутренней борьбы, происходящей в душе Базарова?». (Предложен фрагмент из главы 18 романа И.С. Тургенева «Отцы и дети»: диалог Базарова с Одинцовой о любви.) </a:t>
            </a:r>
          </a:p>
          <a:p>
            <a:r>
              <a:rPr lang="ru-RU" sz="2000" dirty="0"/>
              <a:t>– </a:t>
            </a:r>
            <a:r>
              <a:rPr lang="ru-RU" sz="2000" i="1" dirty="0"/>
              <a:t>Суть внутренней борьбы Базарова заключается в конфликте его нигилистических убеждений с романтическими чувствами, которые он испытывает к Одинцовой. </a:t>
            </a:r>
            <a:endParaRPr lang="ru-RU" sz="2000" dirty="0"/>
          </a:p>
          <a:p>
            <a:r>
              <a:rPr lang="ru-RU" sz="2000" dirty="0"/>
              <a:t>– </a:t>
            </a:r>
            <a:r>
              <a:rPr lang="ru-RU" sz="2000" i="1" dirty="0"/>
              <a:t>Базаров испытывает чувство любви к Одинцовой, которое противоречит стереотипам его мышления. </a:t>
            </a:r>
            <a:endParaRPr lang="ru-RU" sz="2000" dirty="0"/>
          </a:p>
          <a:p>
            <a:r>
              <a:rPr lang="ru-RU" sz="2000" dirty="0"/>
              <a:t>– </a:t>
            </a:r>
            <a:r>
              <a:rPr lang="ru-RU" sz="2000" i="1" dirty="0"/>
              <a:t>Базаров борется с собственными эмоциями, он на грани признания в любви, но понимает, что Одинцова дразнит его, играет с его чувствами. </a:t>
            </a:r>
            <a:endParaRPr lang="ru-RU" sz="2000" dirty="0"/>
          </a:p>
          <a:p>
            <a:r>
              <a:rPr lang="ru-RU" sz="2000" dirty="0"/>
              <a:t>– </a:t>
            </a:r>
            <a:r>
              <a:rPr lang="ru-RU" sz="2000" i="1" dirty="0"/>
              <a:t>Базаров борется с самим собой. Он влюблён в Одинцову, но ему важно сохранить внешнее хладнокровие, остаться верным своим убеждениям, которые колеблет реальная жизнь. </a:t>
            </a:r>
            <a:endParaRPr lang="ru-RU" sz="2000" dirty="0"/>
          </a:p>
          <a:p>
            <a:pPr marL="0" indent="0">
              <a:buNone/>
            </a:pPr>
            <a:r>
              <a:rPr lang="ru-RU" sz="2000" dirty="0"/>
              <a:t>                          Утверждение может включать в себя одну содержательную позицию или несколько.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796290"/>
            <a:ext cx="10972800" cy="5330190"/>
          </a:xfrm>
        </p:spPr>
        <p:txBody>
          <a:bodyPr/>
          <a:lstStyle/>
          <a:p>
            <a:r>
              <a:rPr lang="ru-RU" sz="2800" dirty="0">
                <a:solidFill>
                  <a:srgbClr val="000000"/>
                </a:solidFill>
                <a:latin typeface="Times New Roman" panose="02020603050405020304" pitchFamily="18" charset="0"/>
              </a:rPr>
              <a:t>Приведу примеры утверждений из ответов на задание 4.2 «Что даёт основание Базарову утверждать: "полюбить вы не можете: вот в чём ваше несчастье"?» (фрагмент романа тот же). </a:t>
            </a:r>
          </a:p>
          <a:p>
            <a:r>
              <a:rPr lang="ru-RU" sz="2800" dirty="0">
                <a:solidFill>
                  <a:srgbClr val="000000"/>
                </a:solidFill>
                <a:latin typeface="Times New Roman" panose="02020603050405020304" pitchFamily="18" charset="0"/>
              </a:rPr>
              <a:t>– Одинцова слишком любит комфорт, покой. </a:t>
            </a:r>
          </a:p>
          <a:p>
            <a:r>
              <a:rPr lang="ru-RU" sz="2800" dirty="0">
                <a:solidFill>
                  <a:srgbClr val="000000"/>
                </a:solidFill>
                <a:latin typeface="Times New Roman" panose="02020603050405020304" pitchFamily="18" charset="0"/>
              </a:rPr>
              <a:t>– </a:t>
            </a:r>
            <a:r>
              <a:rPr lang="ru-RU" sz="2800" i="1" dirty="0">
                <a:solidFill>
                  <a:srgbClr val="000000"/>
                </a:solidFill>
                <a:latin typeface="Times New Roman" panose="02020603050405020304" pitchFamily="18" charset="0"/>
              </a:rPr>
              <a:t>Одинцовой присущ эгоизм, сосредоточенность на себе. </a:t>
            </a:r>
            <a:endParaRPr lang="ru-RU" sz="2800" dirty="0">
              <a:solidFill>
                <a:srgbClr val="000000"/>
              </a:solidFill>
              <a:latin typeface="Times New Roman" panose="02020603050405020304" pitchFamily="18" charset="0"/>
            </a:endParaRPr>
          </a:p>
          <a:p>
            <a:r>
              <a:rPr lang="ru-RU" sz="2800" dirty="0">
                <a:solidFill>
                  <a:srgbClr val="000000"/>
                </a:solidFill>
                <a:latin typeface="Times New Roman" panose="02020603050405020304" pitchFamily="18" charset="0"/>
              </a:rPr>
              <a:t>– </a:t>
            </a:r>
            <a:r>
              <a:rPr lang="ru-RU" sz="2800" i="1" dirty="0">
                <a:solidFill>
                  <a:srgbClr val="000000"/>
                </a:solidFill>
                <a:latin typeface="Times New Roman" panose="02020603050405020304" pitchFamily="18" charset="0"/>
              </a:rPr>
              <a:t>Одинцова в жизни много страдала, прошла через бедность, пережила смерть отца, мужа, а в итоге потеряла вкус к жизни, и главным для неё стала задача оградить свой внутренний мир от сильных переживаний. </a:t>
            </a:r>
            <a:endParaRPr lang="ru-RU" sz="2800" dirty="0">
              <a:solidFill>
                <a:srgbClr val="000000"/>
              </a:solidFill>
              <a:latin typeface="Times New Roman" panose="02020603050405020304" pitchFamily="18" charset="0"/>
            </a:endParaRPr>
          </a:p>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b="1" dirty="0">
                <a:solidFill>
                  <a:prstClr val="black"/>
                </a:solidFill>
                <a:latin typeface="Times New Roman" panose="02020603050405020304"/>
                <a:ea typeface="+mn-ea"/>
                <a:cs typeface="+mn-cs"/>
              </a:rPr>
              <a:t>2. Аргумент </a:t>
            </a:r>
            <a:r>
              <a:rPr lang="ru-RU" sz="3200" dirty="0">
                <a:solidFill>
                  <a:prstClr val="black"/>
                </a:solidFill>
                <a:latin typeface="Times New Roman" panose="02020603050405020304"/>
                <a:ea typeface="+mn-ea"/>
                <a:cs typeface="+mn-cs"/>
              </a:rPr>
              <a:t>– это доказательство верности сформулированного утверждения</a:t>
            </a:r>
            <a:endParaRPr lang="ru-RU" dirty="0"/>
          </a:p>
        </p:txBody>
      </p:sp>
      <p:sp>
        <p:nvSpPr>
          <p:cNvPr id="3" name="Объект 2"/>
          <p:cNvSpPr>
            <a:spLocks noGrp="1"/>
          </p:cNvSpPr>
          <p:nvPr>
            <p:ph idx="1"/>
          </p:nvPr>
        </p:nvSpPr>
        <p:spPr>
          <a:xfrm>
            <a:off x="609600" y="1335742"/>
            <a:ext cx="10972800" cy="4790422"/>
          </a:xfrm>
        </p:spPr>
        <p:txBody>
          <a:bodyPr/>
          <a:lstStyle/>
          <a:p>
            <a:pPr marL="0" indent="0">
              <a:buNone/>
            </a:pPr>
            <a:r>
              <a:rPr lang="ru-RU" sz="2400" dirty="0"/>
              <a:t>Ниже дан пример аргументированного утверждения из ответа на приведённое выше задание 4.2 (использован логический аргумент, в котором проявляется понимание текста романа). (В цитируемых ответах экзаменуемых сохранены авторская пунктуация, орфография, стиль.) </a:t>
            </a:r>
          </a:p>
          <a:p>
            <a:pPr algn="ctr"/>
            <a:r>
              <a:rPr lang="ru-RU" sz="2400" i="1" dirty="0"/>
              <a:t>4.2. Базаров понимает, что Одинцовой мешает полюбить не только привязанность к комфорту, но и какая-то внутренняя опустошенность </a:t>
            </a:r>
            <a:r>
              <a:rPr lang="ru-RU" sz="2400" dirty="0"/>
              <a:t>(</a:t>
            </a:r>
            <a:r>
              <a:rPr lang="ru-RU" sz="2400" dirty="0">
                <a:solidFill>
                  <a:srgbClr val="FF0000"/>
                </a:solidFill>
              </a:rPr>
              <a:t>утверждение</a:t>
            </a:r>
            <a:r>
              <a:rPr lang="ru-RU" sz="2400" dirty="0"/>
              <a:t>). </a:t>
            </a:r>
            <a:r>
              <a:rPr lang="ru-RU" sz="2400" i="1" dirty="0"/>
              <a:t>Влюблённый герой внимательно вслушивается в рассказ Одинцовой о себе. Базаров подмечает, что у неё, казалось бы, всё есть для счастья, но главное отсутствует: понимание смысла жизни, готовность жить, рискуя покоем, а именно этого требует любовь к другому человеку </a:t>
            </a:r>
            <a:r>
              <a:rPr lang="ru-RU" sz="2400" dirty="0">
                <a:solidFill>
                  <a:srgbClr val="FF0000"/>
                </a:solidFill>
              </a:rPr>
              <a:t>(аргументация</a:t>
            </a:r>
            <a:r>
              <a:rPr lang="ru-RU" sz="2400" dirty="0"/>
              <a:t>).      </a:t>
            </a:r>
            <a:r>
              <a:rPr lang="ru-RU" sz="2000" dirty="0">
                <a:solidFill>
                  <a:srgbClr val="FF0000"/>
                </a:solidFill>
              </a:rPr>
              <a:t>В приведённом фрагменте ответа есть утверждение, аргумент, но нет примеров        (их должно быть не менее двух).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609600" y="412376"/>
            <a:ext cx="10972800" cy="5713787"/>
          </a:xfrm>
        </p:spPr>
        <p:txBody>
          <a:bodyPr/>
          <a:lstStyle/>
          <a:p>
            <a:r>
              <a:rPr lang="ru-RU" sz="2400" i="1" dirty="0">
                <a:solidFill>
                  <a:srgbClr val="000000"/>
                </a:solidFill>
                <a:latin typeface="Times New Roman" panose="02020603050405020304" pitchFamily="18" charset="0"/>
              </a:rPr>
              <a:t>4.1. В данном фрагменте Базаров отмечает невозможность Одинцовой полюбить, что подтверждается различными деталями текста романа. В беседе проявляется отношение Одинцовой к себе самой, в том числе к способности любить </a:t>
            </a:r>
            <a:r>
              <a:rPr lang="ru-RU" sz="2400" dirty="0">
                <a:solidFill>
                  <a:srgbClr val="000000"/>
                </a:solidFill>
                <a:latin typeface="Times New Roman" panose="02020603050405020304" pitchFamily="18" charset="0"/>
              </a:rPr>
              <a:t>(</a:t>
            </a:r>
            <a:r>
              <a:rPr lang="ru-RU" sz="2400" dirty="0">
                <a:solidFill>
                  <a:srgbClr val="FF0000"/>
                </a:solidFill>
                <a:latin typeface="Times New Roman" panose="02020603050405020304" pitchFamily="18" charset="0"/>
              </a:rPr>
              <a:t>начало утверждения</a:t>
            </a:r>
            <a:r>
              <a:rPr lang="ru-RU" sz="2400" dirty="0">
                <a:solidFill>
                  <a:srgbClr val="000000"/>
                </a:solidFill>
                <a:latin typeface="Times New Roman" panose="02020603050405020304" pitchFamily="18" charset="0"/>
              </a:rPr>
              <a:t>). </a:t>
            </a:r>
          </a:p>
          <a:p>
            <a:r>
              <a:rPr lang="ru-RU" sz="2400" i="1" dirty="0">
                <a:solidFill>
                  <a:srgbClr val="000000"/>
                </a:solidFill>
                <a:latin typeface="Times New Roman" panose="02020603050405020304" pitchFamily="18" charset="0"/>
              </a:rPr>
              <a:t>Во-первых, Одинцова утверждает: «Я люблю то, что Вы называете комфортом». Автор часто упоминает её «медленные» и «тихие» движения, что говорит о её нежелании нарушать спокойствие, привычный ритм жизни. А любовь всё это отнимет, заставит переживать, лишит привычной размеренной комфортной жизни, отнимет свободу </a:t>
            </a:r>
            <a:r>
              <a:rPr lang="ru-RU" sz="2400" dirty="0">
                <a:solidFill>
                  <a:srgbClr val="000000"/>
                </a:solidFill>
                <a:latin typeface="Times New Roman" panose="02020603050405020304" pitchFamily="18" charset="0"/>
              </a:rPr>
              <a:t>(</a:t>
            </a:r>
            <a:r>
              <a:rPr lang="ru-RU" sz="2400" dirty="0">
                <a:solidFill>
                  <a:srgbClr val="FF0000"/>
                </a:solidFill>
                <a:latin typeface="Times New Roman" panose="02020603050405020304" pitchFamily="18" charset="0"/>
              </a:rPr>
              <a:t>примеры с пояснением</a:t>
            </a:r>
            <a:r>
              <a:rPr lang="ru-RU" sz="2400" dirty="0">
                <a:solidFill>
                  <a:srgbClr val="000000"/>
                </a:solidFill>
                <a:latin typeface="Times New Roman" panose="02020603050405020304" pitchFamily="18" charset="0"/>
              </a:rPr>
              <a:t>). </a:t>
            </a:r>
            <a:r>
              <a:rPr lang="ru-RU" sz="2400" i="1" dirty="0">
                <a:solidFill>
                  <a:srgbClr val="000000"/>
                </a:solidFill>
                <a:latin typeface="Times New Roman" panose="02020603050405020304" pitchFamily="18" charset="0"/>
              </a:rPr>
              <a:t>Во-вторых, мы видим, что Анна </a:t>
            </a:r>
            <a:r>
              <a:rPr lang="ru-RU" sz="2400" dirty="0">
                <a:solidFill>
                  <a:srgbClr val="000000"/>
                </a:solidFill>
                <a:latin typeface="Times New Roman" panose="02020603050405020304" pitchFamily="18" charset="0"/>
              </a:rPr>
              <a:t> </a:t>
            </a:r>
            <a:r>
              <a:rPr lang="ru-RU" sz="2400" i="1" dirty="0">
                <a:latin typeface="Times New Roman" panose="02020603050405020304" pitchFamily="18" charset="0"/>
              </a:rPr>
              <a:t>Сергеевна сосредоточена на себе. На вопрос Базарова: «Вы так разочарованы?» – она отвечает: «не удовлетворена». В натуре Одинцовой есть что-то холодное, поэтому, мечтая о привязанности, она не сможет полюбить </a:t>
            </a:r>
            <a:r>
              <a:rPr lang="ru-RU" sz="2400" dirty="0">
                <a:latin typeface="Times New Roman" panose="02020603050405020304" pitchFamily="18" charset="0"/>
              </a:rPr>
              <a:t>(</a:t>
            </a:r>
            <a:r>
              <a:rPr lang="ru-RU" sz="2400" dirty="0">
                <a:solidFill>
                  <a:srgbClr val="FF0000"/>
                </a:solidFill>
                <a:latin typeface="Times New Roman" panose="02020603050405020304" pitchFamily="18" charset="0"/>
              </a:rPr>
              <a:t>пример с пояснением</a:t>
            </a:r>
            <a:r>
              <a:rPr lang="ru-RU" sz="2400" dirty="0">
                <a:latin typeface="Times New Roman" panose="02020603050405020304" pitchFamily="18" charset="0"/>
              </a:rPr>
              <a:t>). </a:t>
            </a:r>
            <a:r>
              <a:rPr lang="ru-RU" sz="2400" i="1" dirty="0">
                <a:latin typeface="Times New Roman" panose="02020603050405020304" pitchFamily="18" charset="0"/>
              </a:rPr>
              <a:t>В итоге можно сказать, что утверждение главного героя основывается на словах и проявлениях самой Одинцовой </a:t>
            </a:r>
            <a:r>
              <a:rPr lang="ru-RU" sz="2400" dirty="0">
                <a:latin typeface="Times New Roman" panose="02020603050405020304" pitchFamily="18" charset="0"/>
              </a:rPr>
              <a:t>(</a:t>
            </a:r>
            <a:r>
              <a:rPr lang="ru-RU" sz="2400" dirty="0">
                <a:solidFill>
                  <a:srgbClr val="FF0000"/>
                </a:solidFill>
                <a:latin typeface="Times New Roman" panose="02020603050405020304" pitchFamily="18" charset="0"/>
              </a:rPr>
              <a:t>утверждение-вывод, опирающийся на проведённый анализ текста,    т.е. на отобранные и прокомментированные примеры</a:t>
            </a:r>
            <a:r>
              <a:rPr lang="ru-RU" sz="2400" dirty="0">
                <a:latin typeface="Times New Roman" panose="02020603050405020304" pitchFamily="18" charset="0"/>
              </a:rPr>
              <a:t>).</a:t>
            </a:r>
            <a:endParaRPr lang="ru-RU" sz="24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890774"/>
          </a:xfrm>
        </p:spPr>
        <p:txBody>
          <a:bodyPr/>
          <a:lstStyle/>
          <a:p>
            <a:r>
              <a:rPr lang="ru-RU" sz="2000" b="1" dirty="0">
                <a:solidFill>
                  <a:srgbClr val="000000"/>
                </a:solidFill>
                <a:latin typeface="Times New Roman" panose="02020603050405020304" pitchFamily="18" charset="0"/>
              </a:rPr>
              <a:t>3. Пример </a:t>
            </a:r>
            <a:r>
              <a:rPr lang="ru-RU" sz="2000" dirty="0">
                <a:solidFill>
                  <a:srgbClr val="000000"/>
                </a:solidFill>
                <a:latin typeface="Times New Roman" panose="02020603050405020304" pitchFamily="18" charset="0"/>
              </a:rPr>
              <a:t>– это иллюстрация к утверждению, подтверждение его верности фактами из художественного текста.</a:t>
            </a:r>
            <a:endParaRPr lang="ru-RU" sz="2000" dirty="0"/>
          </a:p>
        </p:txBody>
      </p:sp>
      <p:sp>
        <p:nvSpPr>
          <p:cNvPr id="3" name="Объект 2"/>
          <p:cNvSpPr>
            <a:spLocks noGrp="1"/>
          </p:cNvSpPr>
          <p:nvPr>
            <p:ph idx="1"/>
          </p:nvPr>
        </p:nvSpPr>
        <p:spPr>
          <a:xfrm>
            <a:off x="609600" y="977154"/>
            <a:ext cx="10972800" cy="5149010"/>
          </a:xfrm>
        </p:spPr>
        <p:txBody>
          <a:bodyPr/>
          <a:lstStyle/>
          <a:p>
            <a:r>
              <a:rPr lang="ru-RU" sz="2000" dirty="0">
                <a:solidFill>
                  <a:srgbClr val="000000"/>
                </a:solidFill>
                <a:latin typeface="Times New Roman" panose="02020603050405020304" pitchFamily="18" charset="0"/>
              </a:rPr>
              <a:t>Можно использовать цитату, указание на конкретный эпизод, деталь и т.п. Опора на текст делает утверждение неголословным, убедительным.</a:t>
            </a:r>
          </a:p>
          <a:p>
            <a:r>
              <a:rPr lang="ru-RU" sz="2000" dirty="0">
                <a:solidFill>
                  <a:srgbClr val="000000"/>
                </a:solidFill>
                <a:latin typeface="Times New Roman" panose="02020603050405020304" pitchFamily="18" charset="0"/>
              </a:rPr>
              <a:t>  Пример аргументированного утверждения на приведённый выше вопрос 4.2 с опорой на примеры из фрагмента. </a:t>
            </a:r>
          </a:p>
          <a:p>
            <a:r>
              <a:rPr lang="ru-RU" sz="2000" i="1" dirty="0">
                <a:solidFill>
                  <a:srgbClr val="000000"/>
                </a:solidFill>
                <a:latin typeface="Times New Roman" panose="02020603050405020304" pitchFamily="18" charset="0"/>
              </a:rPr>
              <a:t>Базаров в финале разговора понимает, что Одинцова хотела бы полюбить, но не может </a:t>
            </a:r>
            <a:r>
              <a:rPr lang="ru-RU" sz="2000" dirty="0">
                <a:solidFill>
                  <a:srgbClr val="FF0000"/>
                </a:solidFill>
                <a:latin typeface="Times New Roman" panose="02020603050405020304" pitchFamily="18" charset="0"/>
              </a:rPr>
              <a:t>(начало утверждения)</a:t>
            </a:r>
            <a:r>
              <a:rPr lang="ru-RU" sz="2000" i="1" dirty="0">
                <a:solidFill>
                  <a:srgbClr val="000000"/>
                </a:solidFill>
                <a:latin typeface="Times New Roman" panose="02020603050405020304" pitchFamily="18" charset="0"/>
              </a:rPr>
              <a:t>. Её фраза об этом желании завершается многоточием: «Если бы я могла сильно привязаться к чему-нибудь…» </a:t>
            </a:r>
            <a:r>
              <a:rPr lang="ru-RU" sz="2000" dirty="0">
                <a:solidFill>
                  <a:srgbClr val="000000"/>
                </a:solidFill>
                <a:latin typeface="Times New Roman" panose="02020603050405020304" pitchFamily="18" charset="0"/>
              </a:rPr>
              <a:t>(</a:t>
            </a:r>
            <a:r>
              <a:rPr lang="ru-RU" sz="2000" dirty="0">
                <a:solidFill>
                  <a:srgbClr val="FF0000"/>
                </a:solidFill>
                <a:latin typeface="Times New Roman" panose="02020603050405020304" pitchFamily="18" charset="0"/>
              </a:rPr>
              <a:t>пример)</a:t>
            </a:r>
            <a:r>
              <a:rPr lang="ru-RU" sz="2000" i="1" dirty="0">
                <a:solidFill>
                  <a:srgbClr val="FF0000"/>
                </a:solidFill>
                <a:latin typeface="Times New Roman" panose="02020603050405020304" pitchFamily="18" charset="0"/>
              </a:rPr>
              <a:t>. </a:t>
            </a:r>
            <a:r>
              <a:rPr lang="ru-RU" sz="2000" i="1" dirty="0">
                <a:solidFill>
                  <a:srgbClr val="000000"/>
                </a:solidFill>
                <a:latin typeface="Times New Roman" panose="02020603050405020304" pitchFamily="18" charset="0"/>
              </a:rPr>
              <a:t>Она не способна привязаться ни к чему, кроме комфорта, более всего ценя покой </a:t>
            </a:r>
            <a:r>
              <a:rPr lang="ru-RU" sz="2000" dirty="0">
                <a:solidFill>
                  <a:srgbClr val="000000"/>
                </a:solidFill>
                <a:latin typeface="Times New Roman" panose="02020603050405020304" pitchFamily="18" charset="0"/>
              </a:rPr>
              <a:t>(</a:t>
            </a:r>
            <a:r>
              <a:rPr lang="ru-RU" sz="2000" dirty="0">
                <a:solidFill>
                  <a:srgbClr val="FF0000"/>
                </a:solidFill>
                <a:latin typeface="Times New Roman" panose="02020603050405020304" pitchFamily="18" charset="0"/>
              </a:rPr>
              <a:t>утверждение</a:t>
            </a:r>
            <a:r>
              <a:rPr lang="ru-RU" sz="2000" dirty="0">
                <a:solidFill>
                  <a:srgbClr val="000000"/>
                </a:solidFill>
                <a:latin typeface="Times New Roman" panose="02020603050405020304" pitchFamily="18" charset="0"/>
              </a:rPr>
              <a:t>). </a:t>
            </a:r>
            <a:r>
              <a:rPr lang="ru-RU" sz="2000" i="1" dirty="0">
                <a:solidFill>
                  <a:srgbClr val="000000"/>
                </a:solidFill>
                <a:latin typeface="Times New Roman" panose="02020603050405020304" pitchFamily="18" charset="0"/>
              </a:rPr>
              <a:t>Одинцова немало говорит о своей жизни и своих чувствах. Базаров подмечает, что Одинцова «здорова, независима, богата», но сама героиня чувствует себя несчастной, говорит о том, что в жизни ее «цели нет», что ей «не хочется идти» по дороге жизни </a:t>
            </a:r>
            <a:r>
              <a:rPr lang="ru-RU" sz="2000" dirty="0">
                <a:solidFill>
                  <a:srgbClr val="FF0000"/>
                </a:solidFill>
                <a:latin typeface="Times New Roman" panose="02020603050405020304" pitchFamily="18" charset="0"/>
              </a:rPr>
              <a:t>(примеры</a:t>
            </a:r>
            <a:r>
              <a:rPr lang="ru-RU" sz="2000" dirty="0">
                <a:solidFill>
                  <a:srgbClr val="000000"/>
                </a:solidFill>
                <a:latin typeface="Times New Roman" panose="02020603050405020304" pitchFamily="18" charset="0"/>
              </a:rPr>
              <a:t>)</a:t>
            </a:r>
            <a:r>
              <a:rPr lang="ru-RU" sz="2000" i="1" dirty="0">
                <a:solidFill>
                  <a:srgbClr val="000000"/>
                </a:solidFill>
                <a:latin typeface="Times New Roman" panose="02020603050405020304" pitchFamily="18" charset="0"/>
              </a:rPr>
              <a:t>. Ей только и остаётся, что кутаться «в кружевах». Базаров понимает, что причина неспособности к любви в опустошённости Одинцовой </a:t>
            </a:r>
            <a:r>
              <a:rPr lang="ru-RU" sz="2000" dirty="0">
                <a:solidFill>
                  <a:srgbClr val="000000"/>
                </a:solidFill>
                <a:latin typeface="Times New Roman" panose="02020603050405020304" pitchFamily="18" charset="0"/>
              </a:rPr>
              <a:t>(</a:t>
            </a:r>
            <a:r>
              <a:rPr lang="ru-RU" sz="2000" dirty="0">
                <a:solidFill>
                  <a:srgbClr val="FF0000"/>
                </a:solidFill>
                <a:latin typeface="Times New Roman" panose="02020603050405020304" pitchFamily="18" charset="0"/>
              </a:rPr>
              <a:t>аргументация в сочетании с примерами)</a:t>
            </a:r>
            <a:r>
              <a:rPr lang="ru-RU" sz="2000" i="1" dirty="0">
                <a:solidFill>
                  <a:srgbClr val="FF0000"/>
                </a:solidFill>
                <a:latin typeface="Times New Roman" panose="02020603050405020304" pitchFamily="18" charset="0"/>
              </a:rPr>
              <a:t>.</a:t>
            </a:r>
            <a:endParaRPr lang="ru-RU" sz="2000"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025244"/>
          </a:xfrm>
        </p:spPr>
        <p:txBody>
          <a:bodyPr/>
          <a:lstStyle/>
          <a:p>
            <a:r>
              <a:rPr lang="ru-RU" sz="2800" b="1" dirty="0">
                <a:solidFill>
                  <a:srgbClr val="000000"/>
                </a:solidFill>
                <a:latin typeface="Times New Roman" panose="02020603050405020304" pitchFamily="18" charset="0"/>
              </a:rPr>
              <a:t>Авторская позиция </a:t>
            </a:r>
            <a:r>
              <a:rPr lang="ru-RU" sz="2800" dirty="0">
                <a:solidFill>
                  <a:srgbClr val="000000"/>
                </a:solidFill>
                <a:latin typeface="Times New Roman" panose="02020603050405020304" pitchFamily="18" charset="0"/>
              </a:rPr>
              <a:t>– выражение отношения автора к различным сторонам жизни; понимание писателем характеров людей, событий, идейных, философских и нравственных проблем.</a:t>
            </a:r>
            <a:endParaRPr lang="ru-RU" sz="2800" dirty="0"/>
          </a:p>
        </p:txBody>
      </p:sp>
      <p:sp>
        <p:nvSpPr>
          <p:cNvPr id="3" name="Объект 2"/>
          <p:cNvSpPr>
            <a:spLocks noGrp="1"/>
          </p:cNvSpPr>
          <p:nvPr>
            <p:ph idx="1"/>
          </p:nvPr>
        </p:nvSpPr>
        <p:spPr/>
        <p:txBody>
          <a:bodyPr/>
          <a:lstStyle/>
          <a:p>
            <a:r>
              <a:rPr lang="ru-RU" sz="2400" dirty="0">
                <a:solidFill>
                  <a:srgbClr val="000000"/>
                </a:solidFill>
                <a:latin typeface="Times New Roman" panose="02020603050405020304" pitchFamily="18" charset="0"/>
              </a:rPr>
              <a:t>Примеры искажения авторской позиции при ответе на рассмотренные  вопросы. </a:t>
            </a:r>
          </a:p>
          <a:p>
            <a:r>
              <a:rPr lang="ru-RU" sz="2400" dirty="0">
                <a:solidFill>
                  <a:srgbClr val="000000"/>
                </a:solidFill>
                <a:latin typeface="Times New Roman" panose="02020603050405020304" pitchFamily="18" charset="0"/>
              </a:rPr>
              <a:t>– </a:t>
            </a:r>
            <a:r>
              <a:rPr lang="ru-RU" sz="2400" i="1" dirty="0">
                <a:solidFill>
                  <a:srgbClr val="000000"/>
                </a:solidFill>
                <a:latin typeface="Times New Roman" panose="02020603050405020304" pitchFamily="18" charset="0"/>
              </a:rPr>
              <a:t>Базаров борется за чувства Одинцовой, которая не просто красива, а богата, что делает её особенно притягательной. </a:t>
            </a:r>
            <a:r>
              <a:rPr lang="ru-RU" sz="2400" dirty="0">
                <a:solidFill>
                  <a:srgbClr val="000000"/>
                </a:solidFill>
                <a:latin typeface="Times New Roman" panose="02020603050405020304" pitchFamily="18" charset="0"/>
              </a:rPr>
              <a:t>(</a:t>
            </a:r>
            <a:r>
              <a:rPr lang="ru-RU" sz="2400" dirty="0">
                <a:solidFill>
                  <a:srgbClr val="FF0000"/>
                </a:solidFill>
                <a:latin typeface="Times New Roman" panose="02020603050405020304" pitchFamily="18" charset="0"/>
              </a:rPr>
              <a:t>Обозначен ложный мотив возникшего у Базарова интереса к героине.) </a:t>
            </a:r>
          </a:p>
          <a:p>
            <a:r>
              <a:rPr lang="ru-RU" sz="2400" i="1" dirty="0">
                <a:solidFill>
                  <a:srgbClr val="000000"/>
                </a:solidFill>
                <a:latin typeface="Times New Roman" panose="02020603050405020304" pitchFamily="18" charset="0"/>
              </a:rPr>
              <a:t>Одинцова не способна полюбить, поскольку это тип капризной, взбалмошной и даже жестокой женщины, которая получает особое удовольствие от страданий влюблённого Базарова. </a:t>
            </a:r>
            <a:r>
              <a:rPr lang="ru-RU" sz="2400" dirty="0">
                <a:solidFill>
                  <a:srgbClr val="000000"/>
                </a:solidFill>
                <a:latin typeface="Times New Roman" panose="02020603050405020304" pitchFamily="18" charset="0"/>
              </a:rPr>
              <a:t>(</a:t>
            </a:r>
            <a:r>
              <a:rPr lang="ru-RU" sz="2400" dirty="0">
                <a:solidFill>
                  <a:srgbClr val="FF0000"/>
                </a:solidFill>
                <a:latin typeface="Times New Roman" panose="02020603050405020304" pitchFamily="18" charset="0"/>
              </a:rPr>
              <a:t>Характеристика героини не соответствует оценкам, данным ей автором романа.) </a:t>
            </a:r>
          </a:p>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b="1" dirty="0">
                <a:solidFill>
                  <a:srgbClr val="000000"/>
                </a:solidFill>
                <a:latin typeface="Times New Roman" panose="02020603050405020304" pitchFamily="18" charset="0"/>
              </a:rPr>
              <a:t>5. Связность ответа </a:t>
            </a:r>
            <a:r>
              <a:rPr lang="ru-RU" sz="2800" dirty="0">
                <a:solidFill>
                  <a:srgbClr val="000000"/>
                </a:solidFill>
                <a:latin typeface="Times New Roman" panose="02020603050405020304" pitchFamily="18" charset="0"/>
              </a:rPr>
              <a:t>– свойство текста, при котором его части логически и структурно связаны между собой, образуя единое целое.</a:t>
            </a:r>
            <a:endParaRPr lang="ru-RU" sz="2800" dirty="0"/>
          </a:p>
        </p:txBody>
      </p:sp>
      <p:sp>
        <p:nvSpPr>
          <p:cNvPr id="3" name="Объект 2"/>
          <p:cNvSpPr>
            <a:spLocks noGrp="1"/>
          </p:cNvSpPr>
          <p:nvPr>
            <p:ph idx="1"/>
          </p:nvPr>
        </p:nvSpPr>
        <p:spPr/>
        <p:txBody>
          <a:bodyPr/>
          <a:lstStyle/>
          <a:p>
            <a:r>
              <a:rPr lang="ru-RU" sz="2800" dirty="0">
                <a:solidFill>
                  <a:srgbClr val="1A1A1A"/>
                </a:solidFill>
                <a:latin typeface="Times New Roman" panose="02020603050405020304" pitchFamily="18" charset="0"/>
              </a:rPr>
              <a:t>Чтобы ответ был связным, рекомендуется: </a:t>
            </a:r>
          </a:p>
          <a:p>
            <a:r>
              <a:rPr lang="ru-RU" sz="2800" dirty="0">
                <a:solidFill>
                  <a:srgbClr val="1A1A1A"/>
                </a:solidFill>
                <a:latin typeface="Times New Roman" panose="02020603050405020304" pitchFamily="18" charset="0"/>
              </a:rPr>
              <a:t> составить краткий план, или схему, или тезисные наброски будущего ответа; </a:t>
            </a:r>
          </a:p>
          <a:p>
            <a:r>
              <a:rPr lang="ru-RU" sz="2800" dirty="0">
                <a:solidFill>
                  <a:srgbClr val="1A1A1A"/>
                </a:solidFill>
                <a:latin typeface="Times New Roman" panose="02020603050405020304" pitchFamily="18" charset="0"/>
              </a:rPr>
              <a:t> следить за тем, чтобы каждая следующая мысль была связана с предыдущей; </a:t>
            </a:r>
          </a:p>
          <a:p>
            <a:r>
              <a:rPr lang="ru-RU" sz="2800" dirty="0">
                <a:solidFill>
                  <a:srgbClr val="1A1A1A"/>
                </a:solidFill>
                <a:latin typeface="Times New Roman" panose="02020603050405020304" pitchFamily="18" charset="0"/>
              </a:rPr>
              <a:t> избегать необоснованных резких переходов к новой мысли; </a:t>
            </a:r>
          </a:p>
          <a:p>
            <a:r>
              <a:rPr lang="ru-RU" sz="2800" dirty="0">
                <a:solidFill>
                  <a:srgbClr val="1A1A1A"/>
                </a:solidFill>
                <a:latin typeface="Times New Roman" panose="02020603050405020304" pitchFamily="18" charset="0"/>
              </a:rPr>
              <a:t> перечитать текст целиком, оценивая его целостность. </a:t>
            </a:r>
          </a:p>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367554"/>
            <a:ext cx="10972800" cy="5758610"/>
          </a:xfrm>
        </p:spPr>
        <p:txBody>
          <a:bodyPr/>
          <a:lstStyle/>
          <a:p>
            <a:r>
              <a:rPr lang="ru-RU" sz="2000" b="1" dirty="0">
                <a:solidFill>
                  <a:srgbClr val="000000"/>
                </a:solidFill>
                <a:latin typeface="Times New Roman" panose="02020603050405020304" pitchFamily="18" charset="0"/>
              </a:rPr>
              <a:t>Рекомендации по выполнению заданий 4, 5, 9, 10 </a:t>
            </a:r>
            <a:endParaRPr lang="ru-RU" sz="2000" dirty="0">
              <a:solidFill>
                <a:srgbClr val="000000"/>
              </a:solidFill>
              <a:latin typeface="Times New Roman" panose="02020603050405020304" pitchFamily="18" charset="0"/>
            </a:endParaRPr>
          </a:p>
          <a:p>
            <a:r>
              <a:rPr lang="ru-RU" sz="2000" dirty="0">
                <a:solidFill>
                  <a:srgbClr val="000000"/>
                </a:solidFill>
                <a:latin typeface="Times New Roman" panose="02020603050405020304" pitchFamily="18" charset="0"/>
              </a:rPr>
              <a:t>1. Внимательно прочитайте инструкцию к заданию и формулировку задания, подчеркните ключевые слова. </a:t>
            </a:r>
          </a:p>
          <a:p>
            <a:r>
              <a:rPr lang="ru-RU" sz="2000" dirty="0">
                <a:solidFill>
                  <a:srgbClr val="000000"/>
                </a:solidFill>
                <a:latin typeface="Times New Roman" panose="02020603050405020304" pitchFamily="18" charset="0"/>
              </a:rPr>
              <a:t>2. Несколько раз прочитайте предложенный текст, выделите в нём наиболее важные места для выполнения задания. </a:t>
            </a:r>
          </a:p>
          <a:p>
            <a:r>
              <a:rPr lang="ru-RU" sz="2000" dirty="0">
                <a:solidFill>
                  <a:srgbClr val="000000"/>
                </a:solidFill>
                <a:latin typeface="Times New Roman" panose="02020603050405020304" pitchFamily="18" charset="0"/>
              </a:rPr>
              <a:t>3. Запишите </a:t>
            </a:r>
            <a:r>
              <a:rPr lang="ru-RU" sz="2000" u="sng" dirty="0">
                <a:solidFill>
                  <a:srgbClr val="000000"/>
                </a:solidFill>
                <a:latin typeface="Times New Roman" panose="02020603050405020304" pitchFamily="18" charset="0"/>
              </a:rPr>
              <a:t>утверждение,</a:t>
            </a:r>
            <a:r>
              <a:rPr lang="ru-RU" sz="2000" dirty="0">
                <a:solidFill>
                  <a:srgbClr val="000000"/>
                </a:solidFill>
                <a:latin typeface="Times New Roman" panose="02020603050405020304" pitchFamily="18" charset="0"/>
              </a:rPr>
              <a:t> которое является </a:t>
            </a:r>
            <a:r>
              <a:rPr lang="ru-RU" sz="2000" u="sng" dirty="0">
                <a:solidFill>
                  <a:srgbClr val="000000"/>
                </a:solidFill>
                <a:latin typeface="Times New Roman" panose="02020603050405020304" pitchFamily="18" charset="0"/>
              </a:rPr>
              <a:t>прямым ответом</a:t>
            </a:r>
            <a:r>
              <a:rPr lang="ru-RU" sz="2000" dirty="0">
                <a:solidFill>
                  <a:srgbClr val="000000"/>
                </a:solidFill>
                <a:latin typeface="Times New Roman" panose="02020603050405020304" pitchFamily="18" charset="0"/>
              </a:rPr>
              <a:t> на вопрос задания. Подберите к утверждению аргументы и примеры (они должны быть конкретны), суждения о примерах должны быть связаны с утверждением. </a:t>
            </a:r>
          </a:p>
          <a:p>
            <a:r>
              <a:rPr lang="ru-RU" sz="2000" dirty="0">
                <a:solidFill>
                  <a:srgbClr val="000000"/>
                </a:solidFill>
                <a:latin typeface="Times New Roman" panose="02020603050405020304" pitchFamily="18" charset="0"/>
              </a:rPr>
              <a:t>4. После исходного обдумывания ответа напишите связный текст. Помните, что задания не всегда требуют однозначного, единственно правильного ответа. Вы вправе сформулировать собственное аргументированное суждение по предложенному вопросу при условии, если ваша точка зрения высказана с учётом авторской позиции и убедительно обоснована с опорой на текст произведения. Если вы решили выразить несогласие с авторской позицией, то нужно сначала верно её описать, а затем изложить свою позицию, используя обороты: «я думаю», «по моему мнению», «с моей точки зрения» и т.п. </a:t>
            </a:r>
          </a:p>
          <a:p>
            <a:r>
              <a:rPr lang="ru-RU" sz="2000" dirty="0">
                <a:solidFill>
                  <a:srgbClr val="000000"/>
                </a:solidFill>
                <a:latin typeface="Times New Roman" panose="02020603050405020304" pitchFamily="18" charset="0"/>
              </a:rPr>
              <a:t>                       5. Вступление и заключение необязательны для ответов на задания части 1. </a:t>
            </a:r>
          </a:p>
          <a:p>
            <a:r>
              <a:rPr lang="ru-RU" sz="2000" dirty="0">
                <a:solidFill>
                  <a:srgbClr val="000000"/>
                </a:solidFill>
                <a:latin typeface="Times New Roman" panose="02020603050405020304" pitchFamily="18" charset="0"/>
              </a:rPr>
              <a:t>                       6. Отредактируйте свои ответы, исправьте допущенные ошибки. </a:t>
            </a:r>
            <a:endParaRPr lang="ru-RU"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645459"/>
            <a:ext cx="10972800" cy="179294"/>
          </a:xfrm>
        </p:spPr>
        <p:txBody>
          <a:bodyPr/>
          <a:lstStyle/>
          <a:p>
            <a:pPr marL="342900" lvl="0" indent="-342900">
              <a:spcBef>
                <a:spcPct val="20000"/>
              </a:spcBef>
            </a:pPr>
            <a:r>
              <a:rPr lang="ru-RU" sz="3200" b="1" dirty="0">
                <a:solidFill>
                  <a:srgbClr val="000000"/>
                </a:solidFill>
                <a:latin typeface="Times New Roman" panose="02020603050405020304" pitchFamily="18" charset="0"/>
                <a:ea typeface="+mn-ea"/>
                <a:cs typeface="+mn-cs"/>
              </a:rPr>
              <a:t>Распространённые ошибки в развёрнутых ответах </a:t>
            </a:r>
            <a:br>
              <a:rPr lang="ru-RU" sz="3200" dirty="0">
                <a:solidFill>
                  <a:srgbClr val="000000"/>
                </a:solidFill>
                <a:latin typeface="Times New Roman" panose="02020603050405020304" pitchFamily="18" charset="0"/>
                <a:ea typeface="+mn-ea"/>
                <a:cs typeface="+mn-cs"/>
              </a:rPr>
            </a:br>
            <a:endParaRPr lang="ru-RU" dirty="0"/>
          </a:p>
        </p:txBody>
      </p:sp>
      <p:sp>
        <p:nvSpPr>
          <p:cNvPr id="3" name="Объект 2"/>
          <p:cNvSpPr>
            <a:spLocks noGrp="1"/>
          </p:cNvSpPr>
          <p:nvPr>
            <p:ph idx="1"/>
          </p:nvPr>
        </p:nvSpPr>
        <p:spPr>
          <a:xfrm>
            <a:off x="609600" y="645460"/>
            <a:ext cx="10972800" cy="5480704"/>
          </a:xfrm>
        </p:spPr>
        <p:txBody>
          <a:bodyPr/>
          <a:lstStyle/>
          <a:p>
            <a:r>
              <a:rPr lang="ru-RU" sz="2000" dirty="0">
                <a:solidFill>
                  <a:srgbClr val="000000"/>
                </a:solidFill>
                <a:latin typeface="Times New Roman" panose="02020603050405020304" pitchFamily="18" charset="0"/>
              </a:rPr>
              <a:t>1. Несоответствие ответа заданию (например, вместо различия двух произведений выявляется сходство, вместо анализа образов комментируется тема, вместо анализа предложенного фрагмента анализируется другой эпизод произведения). </a:t>
            </a:r>
          </a:p>
          <a:p>
            <a:r>
              <a:rPr lang="ru-RU" sz="2000" dirty="0">
                <a:solidFill>
                  <a:srgbClr val="000000"/>
                </a:solidFill>
                <a:latin typeface="Times New Roman" panose="02020603050405020304" pitchFamily="18" charset="0"/>
              </a:rPr>
              <a:t>2. Нечёткость формулировки утверждения. </a:t>
            </a:r>
          </a:p>
          <a:p>
            <a:r>
              <a:rPr lang="ru-RU" sz="2000" dirty="0">
                <a:solidFill>
                  <a:srgbClr val="000000"/>
                </a:solidFill>
                <a:latin typeface="Times New Roman" panose="02020603050405020304" pitchFamily="18" charset="0"/>
              </a:rPr>
              <a:t>3. Отсутствие аргументов, подтверждающих утверждение, или их недостаточная связь с утверждением. </a:t>
            </a:r>
          </a:p>
          <a:p>
            <a:r>
              <a:rPr lang="ru-RU" sz="2000" dirty="0">
                <a:solidFill>
                  <a:srgbClr val="000000"/>
                </a:solidFill>
                <a:latin typeface="Times New Roman" panose="02020603050405020304" pitchFamily="18" charset="0"/>
              </a:rPr>
              <a:t>4. Недостатки, связанные с опорой на текст произведения: </a:t>
            </a:r>
          </a:p>
          <a:p>
            <a:r>
              <a:rPr lang="ru-RU" sz="2000" dirty="0">
                <a:solidFill>
                  <a:srgbClr val="000000"/>
                </a:solidFill>
                <a:latin typeface="Times New Roman" panose="02020603050405020304" pitchFamily="18" charset="0"/>
              </a:rPr>
              <a:t>– искажение авторской позиции; </a:t>
            </a:r>
          </a:p>
          <a:p>
            <a:r>
              <a:rPr lang="ru-RU" sz="2000" dirty="0">
                <a:solidFill>
                  <a:srgbClr val="000000"/>
                </a:solidFill>
                <a:latin typeface="Times New Roman" panose="02020603050405020304" pitchFamily="18" charset="0"/>
              </a:rPr>
              <a:t>– несоответствие примеров утверждению; </a:t>
            </a:r>
          </a:p>
          <a:p>
            <a:r>
              <a:rPr lang="ru-RU" sz="2000" dirty="0">
                <a:solidFill>
                  <a:srgbClr val="000000"/>
                </a:solidFill>
                <a:latin typeface="Times New Roman" panose="02020603050405020304" pitchFamily="18" charset="0"/>
              </a:rPr>
              <a:t>– отсутствие конкретных примеров, аргументирующих утверждение; </a:t>
            </a:r>
          </a:p>
          <a:p>
            <a:r>
              <a:rPr lang="ru-RU" sz="2000" dirty="0">
                <a:solidFill>
                  <a:srgbClr val="000000"/>
                </a:solidFill>
                <a:latin typeface="Times New Roman" panose="02020603050405020304" pitchFamily="18" charset="0"/>
              </a:rPr>
              <a:t>– приведение только одного примера (требуется не менее двух примеров); пересказ текста без вычленения конкретного примера; </a:t>
            </a:r>
          </a:p>
          <a:p>
            <a:r>
              <a:rPr lang="ru-RU" sz="2000" dirty="0">
                <a:solidFill>
                  <a:srgbClr val="000000"/>
                </a:solidFill>
                <a:latin typeface="Times New Roman" panose="02020603050405020304" pitchFamily="18" charset="0"/>
              </a:rPr>
              <a:t>– перегруженность ответа примерами в ущерб аргументации (пересказ). </a:t>
            </a:r>
          </a:p>
          <a:p>
            <a:r>
              <a:rPr lang="ru-RU" sz="2000" dirty="0">
                <a:solidFill>
                  <a:srgbClr val="000000"/>
                </a:solidFill>
                <a:latin typeface="Times New Roman" panose="02020603050405020304" pitchFamily="18" charset="0"/>
              </a:rPr>
              <a:t>5. Ошибки в использовании терминов и понятий. </a:t>
            </a:r>
          </a:p>
          <a:p>
            <a:r>
              <a:rPr lang="ru-RU" sz="2000" dirty="0">
                <a:solidFill>
                  <a:srgbClr val="1A1A1A"/>
                </a:solidFill>
                <a:latin typeface="Times New Roman" panose="02020603050405020304" pitchFamily="18" charset="0"/>
              </a:rPr>
              <a:t>6. Фактические, логические, речевые, грамматические ошибки </a:t>
            </a:r>
          </a:p>
          <a:p>
            <a:r>
              <a:rPr lang="ru-RU" sz="2400" dirty="0">
                <a:solidFill>
                  <a:srgbClr val="1A1A1A"/>
                </a:solidFill>
                <a:latin typeface="Times New Roman" panose="02020603050405020304" pitchFamily="18" charset="0"/>
              </a:rPr>
              <a:t>	</a:t>
            </a:r>
          </a:p>
          <a:p>
            <a:endParaRPr lang="ru-RU"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75129"/>
            <a:ext cx="10972800" cy="636495"/>
          </a:xfrm>
        </p:spPr>
        <p:txBody>
          <a:bodyPr/>
          <a:lstStyle/>
          <a:p>
            <a:pPr marL="342900" lvl="0" indent="-342900">
              <a:spcBef>
                <a:spcPct val="20000"/>
              </a:spcBef>
            </a:pPr>
            <a:r>
              <a:rPr lang="ru-RU" sz="2800" b="1" dirty="0">
                <a:solidFill>
                  <a:srgbClr val="000000"/>
                </a:solidFill>
                <a:latin typeface="Times New Roman" panose="02020603050405020304" pitchFamily="18" charset="0"/>
                <a:ea typeface="+mn-ea"/>
                <a:cs typeface="+mn-cs"/>
              </a:rPr>
              <a:t>4.2. Почему для воплощения своей «безобразной мечты» Раскольников выбрал старуху-процентщицу? </a:t>
            </a:r>
            <a:br>
              <a:rPr lang="ru-RU" sz="2800" dirty="0">
                <a:solidFill>
                  <a:prstClr val="black"/>
                </a:solidFill>
                <a:latin typeface="Times New Roman" panose="02020603050405020304"/>
                <a:ea typeface="+mn-ea"/>
                <a:cs typeface="+mn-cs"/>
              </a:rPr>
            </a:br>
            <a:endParaRPr lang="ru-RU" sz="2800" dirty="0"/>
          </a:p>
        </p:txBody>
      </p:sp>
      <p:sp>
        <p:nvSpPr>
          <p:cNvPr id="3" name="Объект 2"/>
          <p:cNvSpPr>
            <a:spLocks noGrp="1"/>
          </p:cNvSpPr>
          <p:nvPr>
            <p:ph idx="1"/>
          </p:nvPr>
        </p:nvSpPr>
        <p:spPr>
          <a:xfrm>
            <a:off x="609600" y="1048872"/>
            <a:ext cx="10972800" cy="5077292"/>
          </a:xfrm>
        </p:spPr>
        <p:txBody>
          <a:bodyPr/>
          <a:lstStyle/>
          <a:p>
            <a:r>
              <a:rPr lang="ru-RU" sz="2000" i="1" dirty="0">
                <a:solidFill>
                  <a:srgbClr val="000000"/>
                </a:solidFill>
                <a:latin typeface="Times New Roman" panose="02020603050405020304" pitchFamily="18" charset="0"/>
              </a:rPr>
              <a:t>Родион Раскольников – бедный студент, который сформулировал собственную теорию о «тварях дрожащих» и «право имеющих». Принимая решение убить </a:t>
            </a:r>
            <a:r>
              <a:rPr lang="ru-RU" sz="2000" i="1" u="sng" dirty="0">
                <a:solidFill>
                  <a:srgbClr val="000000"/>
                </a:solidFill>
                <a:latin typeface="Times New Roman" panose="02020603050405020304" pitchFamily="18" charset="0"/>
              </a:rPr>
              <a:t>бабку-процентщицу,</a:t>
            </a:r>
            <a:r>
              <a:rPr lang="ru-RU" sz="2000" i="1" dirty="0">
                <a:solidFill>
                  <a:srgbClr val="000000"/>
                </a:solidFill>
                <a:latin typeface="Times New Roman" panose="02020603050405020304" pitchFamily="18" charset="0"/>
              </a:rPr>
              <a:t> дабы понять, к какой категории он относится, герой руководствуются тем, что старуха не является полезной для общества. Раскольников рассуждает следующим образом: </a:t>
            </a:r>
            <a:r>
              <a:rPr lang="ru-RU" sz="2000" i="1" u="sng" dirty="0">
                <a:solidFill>
                  <a:srgbClr val="000000"/>
                </a:solidFill>
                <a:latin typeface="Times New Roman" panose="02020603050405020304" pitchFamily="18" charset="0"/>
              </a:rPr>
              <a:t>на деньги процентщицы можно вылечить большое количество людей более важных и более полезных</a:t>
            </a:r>
            <a:r>
              <a:rPr lang="ru-RU" sz="2000" i="1" dirty="0">
                <a:solidFill>
                  <a:srgbClr val="000000"/>
                </a:solidFill>
                <a:latin typeface="Times New Roman" panose="02020603050405020304" pitchFamily="18" charset="0"/>
              </a:rPr>
              <a:t>. Средства старой женщины спасут многих. Что в таком случае стоит её жизнь перед их жизнями? Старуха и внутренне и внешне безобразна (смотрит «вострыми и злыми глазками»). </a:t>
            </a:r>
            <a:endParaRPr lang="ru-RU" sz="2000" dirty="0">
              <a:solidFill>
                <a:srgbClr val="000000"/>
              </a:solidFill>
              <a:latin typeface="Times New Roman" panose="02020603050405020304" pitchFamily="18" charset="0"/>
            </a:endParaRPr>
          </a:p>
          <a:p>
            <a:r>
              <a:rPr lang="ru-RU" sz="2000" i="1" dirty="0">
                <a:solidFill>
                  <a:srgbClr val="000000"/>
                </a:solidFill>
                <a:latin typeface="Times New Roman" panose="02020603050405020304" pitchFamily="18" charset="0"/>
              </a:rPr>
              <a:t>Таким образом становится ясно, что для совершения убийства герой выбрал старуху-процентщицу, поскольку посчитал, что её смерть принесёт окружающим много пользы, тем временем как при жизни она бесполезна. </a:t>
            </a:r>
            <a:endParaRPr lang="ru-RU" sz="2000" dirty="0">
              <a:solidFill>
                <a:srgbClr val="000000"/>
              </a:solidFill>
              <a:latin typeface="Times New Roman" panose="02020603050405020304" pitchFamily="18" charset="0"/>
            </a:endParaRPr>
          </a:p>
          <a:p>
            <a:r>
              <a:rPr lang="ru-RU" sz="2000" b="1" dirty="0">
                <a:solidFill>
                  <a:srgbClr val="000000"/>
                </a:solidFill>
                <a:latin typeface="Times New Roman" panose="02020603050405020304" pitchFamily="18" charset="0"/>
              </a:rPr>
              <a:t>Комментарий. </a:t>
            </a:r>
            <a:r>
              <a:rPr lang="ru-RU" sz="2000" dirty="0">
                <a:solidFill>
                  <a:srgbClr val="000000"/>
                </a:solidFill>
                <a:latin typeface="Times New Roman" panose="02020603050405020304" pitchFamily="18" charset="0"/>
              </a:rPr>
              <a:t>Мотив убийства понят верно, но описан в работе неудачно (во втором предложении мысль излишне спрессована). </a:t>
            </a:r>
          </a:p>
          <a:p>
            <a:r>
              <a:rPr lang="ru-RU" sz="2000" dirty="0">
                <a:solidFill>
                  <a:srgbClr val="000000"/>
                </a:solidFill>
                <a:latin typeface="Times New Roman" panose="02020603050405020304" pitchFamily="18" charset="0"/>
              </a:rPr>
              <a:t>                       Следует помнить, что повтор имени или слов, заменяющих имя героя, не является          речевой ошибкой.</a:t>
            </a:r>
            <a:endParaRPr lang="ru-RU"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403412"/>
            <a:ext cx="10972800" cy="5722751"/>
          </a:xfrm>
        </p:spPr>
        <p:txBody>
          <a:bodyPr/>
          <a:lstStyle/>
          <a:p>
            <a:endParaRPr lang="ru-RU" sz="1800" i="1" dirty="0">
              <a:solidFill>
                <a:srgbClr val="000000"/>
              </a:solidFill>
              <a:latin typeface="Times New Roman" panose="02020603050405020304" pitchFamily="18" charset="0"/>
            </a:endParaRPr>
          </a:p>
          <a:p>
            <a:r>
              <a:rPr lang="ru-RU" sz="2000" i="1" dirty="0">
                <a:solidFill>
                  <a:srgbClr val="000000"/>
                </a:solidFill>
                <a:latin typeface="Times New Roman" panose="02020603050405020304" pitchFamily="18" charset="0"/>
              </a:rPr>
              <a:t>Для воплощения своей безобразной мечты Раскольников выбрал старуху- процентщицу по нескольким причинам. Герой считал, что старуха – никому не нужный человек, «вошь», что, убив её, он поможет многим людям, избавит их от долгов. </a:t>
            </a:r>
            <a:r>
              <a:rPr lang="ru-RU" sz="2000" i="1" u="sng" dirty="0">
                <a:solidFill>
                  <a:srgbClr val="000000"/>
                </a:solidFill>
                <a:latin typeface="Times New Roman" panose="02020603050405020304" pitchFamily="18" charset="0"/>
              </a:rPr>
              <a:t>Более того, старуха-процентщица была очень жестокой: била свою сестру Елизавету, заставляла её работать за очень маленькую плату</a:t>
            </a:r>
            <a:r>
              <a:rPr lang="ru-RU" sz="2000" i="1" dirty="0">
                <a:solidFill>
                  <a:srgbClr val="000000"/>
                </a:solidFill>
                <a:latin typeface="Times New Roman" panose="02020603050405020304" pitchFamily="18" charset="0"/>
              </a:rPr>
              <a:t>. Раскольников хотел помочь Елизавете. Другими причинами его преступления стали </a:t>
            </a:r>
            <a:r>
              <a:rPr lang="ru-RU" sz="2000" i="1" u="sng" dirty="0">
                <a:solidFill>
                  <a:srgbClr val="000000"/>
                </a:solidFill>
                <a:latin typeface="Times New Roman" panose="02020603050405020304" pitchFamily="18" charset="0"/>
              </a:rPr>
              <a:t>услышанный разговор </a:t>
            </a:r>
            <a:r>
              <a:rPr lang="ru-RU" sz="2000" u="sng" dirty="0">
                <a:solidFill>
                  <a:srgbClr val="000000"/>
                </a:solidFill>
                <a:latin typeface="Times New Roman" panose="02020603050405020304" pitchFamily="18" charset="0"/>
              </a:rPr>
              <a:t> </a:t>
            </a:r>
            <a:r>
              <a:rPr lang="ru-RU" sz="2000" i="1" u="sng" dirty="0">
                <a:latin typeface="Times New Roman" panose="02020603050405020304" pitchFamily="18" charset="0"/>
              </a:rPr>
              <a:t>студентов, которые тоже раздумывали о пользе от убийства старухи, а также письмо из дома, из которого Раскольников узнал о намерении его сестры Дуни выйти замуж за Лужина и покрыть тем самым долги брата. Таким образом, герой не хочет, чтобы Дуня жертвовала ради него. </a:t>
            </a:r>
            <a:r>
              <a:rPr lang="ru-RU" sz="2000" i="1" dirty="0">
                <a:latin typeface="Times New Roman" panose="02020603050405020304" pitchFamily="18" charset="0"/>
              </a:rPr>
              <a:t>Таким образом, Раскольников находит все эти причины достаточно убедительными и решается на убийство старухи-процентщицы. </a:t>
            </a:r>
            <a:endParaRPr lang="ru-RU" sz="2000" dirty="0">
              <a:latin typeface="Times New Roman" panose="02020603050405020304" pitchFamily="18" charset="0"/>
            </a:endParaRPr>
          </a:p>
          <a:p>
            <a:r>
              <a:rPr lang="ru-RU" sz="2000" b="1" dirty="0">
                <a:latin typeface="Times New Roman" panose="02020603050405020304" pitchFamily="18" charset="0"/>
              </a:rPr>
              <a:t>Комментарий. </a:t>
            </a:r>
            <a:r>
              <a:rPr lang="ru-RU" sz="2000" dirty="0">
                <a:latin typeface="Times New Roman" panose="02020603050405020304" pitchFamily="18" charset="0"/>
              </a:rPr>
              <a:t>В ответе привлечён избыточный материал, что не требуется для данного задания. Утверждение сформулировано, но при аргументации не осуществлена опора на конкретный фрагмент произведения. </a:t>
            </a:r>
            <a:endParaRPr lang="ru-RU" sz="2000"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274955"/>
            <a:ext cx="10972800" cy="5851525"/>
          </a:xfrm>
        </p:spPr>
        <p:txBody>
          <a:bodyPr numCol="2"/>
          <a:lstStyle/>
          <a:p>
            <a:r>
              <a:rPr lang="en-US" altLang="ru-RU"/>
              <a:t> * * *</a:t>
            </a:r>
          </a:p>
          <a:p>
            <a:r>
              <a:rPr lang="en-US" altLang="en-US" sz="2000"/>
              <a:t>Здесь ветер попеременно</a:t>
            </a:r>
          </a:p>
          <a:p>
            <a:r>
              <a:rPr lang="en-US" altLang="en-US" sz="2000"/>
              <a:t>То в спину тебе, то в грудь.</a:t>
            </a:r>
          </a:p>
          <a:p>
            <a:r>
              <a:rPr lang="en-US" altLang="en-US" sz="2000"/>
              <a:t>И хочет ромашек пену</a:t>
            </a:r>
          </a:p>
          <a:p>
            <a:r>
              <a:rPr lang="en-US" altLang="en-US" sz="2000"/>
              <a:t>С зелёной лужайки сдуть.</a:t>
            </a:r>
          </a:p>
          <a:p>
            <a:endParaRPr lang="en-US" altLang="en-US" sz="2000"/>
          </a:p>
          <a:p>
            <a:r>
              <a:rPr lang="en-US" altLang="en-US" sz="2000"/>
              <a:t>И хочет…</a:t>
            </a:r>
          </a:p>
          <a:p>
            <a:r>
              <a:rPr lang="en-US" altLang="en-US" sz="2000"/>
              <a:t>А что он хочет?</a:t>
            </a:r>
          </a:p>
          <a:p>
            <a:r>
              <a:rPr lang="en-US" altLang="en-US" sz="2000"/>
              <a:t>Пойди у него пойми.</a:t>
            </a:r>
          </a:p>
          <a:p>
            <a:r>
              <a:rPr lang="en-US" altLang="en-US" sz="2000"/>
              <a:t>Вот я, например, и ночью</a:t>
            </a:r>
          </a:p>
          <a:p>
            <a:r>
              <a:rPr lang="en-US" altLang="en-US" sz="2000"/>
              <a:t>Всё хлопал бы так дверьми.</a:t>
            </a:r>
          </a:p>
          <a:p>
            <a:endParaRPr lang="en-US" altLang="en-US" sz="2000"/>
          </a:p>
          <a:p>
            <a:endParaRPr lang="en-US" altLang="en-US" sz="2000"/>
          </a:p>
          <a:p>
            <a:endParaRPr lang="en-US" altLang="en-US" sz="2000"/>
          </a:p>
          <a:p>
            <a:endParaRPr lang="en-US" altLang="en-US" sz="2000"/>
          </a:p>
          <a:p>
            <a:endParaRPr lang="en-US" altLang="en-US" sz="2000"/>
          </a:p>
          <a:p>
            <a:r>
              <a:rPr lang="en-US" altLang="en-US" sz="2000"/>
              <a:t>Заглядывал бы за ставни,</a:t>
            </a:r>
          </a:p>
          <a:p>
            <a:r>
              <a:rPr lang="en-US" altLang="en-US" sz="2000"/>
              <a:t>Покуда бы не устал</a:t>
            </a:r>
          </a:p>
          <a:p>
            <a:r>
              <a:rPr lang="en-US" altLang="en-US" sz="2000"/>
              <a:t>Глазами искать, устами</a:t>
            </a:r>
          </a:p>
          <a:p>
            <a:r>
              <a:rPr lang="en-US" altLang="en-US" sz="2000"/>
              <a:t>Единственные уста.</a:t>
            </a:r>
          </a:p>
          <a:p>
            <a:endParaRPr lang="en-US" altLang="en-US" sz="2000"/>
          </a:p>
          <a:p>
            <a:r>
              <a:rPr lang="en-US" altLang="en-US" sz="2000"/>
              <a:t>В размахе речном, в раздолье –</a:t>
            </a:r>
          </a:p>
          <a:p>
            <a:r>
              <a:rPr lang="en-US" altLang="en-US" sz="2000"/>
              <a:t>Дыханию и глазам…</a:t>
            </a:r>
          </a:p>
          <a:p>
            <a:r>
              <a:rPr lang="en-US" altLang="en-US" sz="2000"/>
              <a:t>В раздолье, где ветер в поле</a:t>
            </a:r>
          </a:p>
          <a:p>
            <a:r>
              <a:rPr lang="en-US" altLang="en-US" sz="2000"/>
              <a:t>Всё ищет кого-то сам.</a:t>
            </a:r>
          </a:p>
          <a:p>
            <a:r>
              <a:rPr lang="en-US" altLang="en-US" sz="2000"/>
              <a:t> (В.Н. Соколов)</a:t>
            </a:r>
          </a:p>
          <a:p>
            <a:r>
              <a:rPr lang="en-US" altLang="en-US" sz="2000"/>
              <a:t>9.1 Каково внутреннее состояние лирического героя стихотворения В.Н. Соколова?</a:t>
            </a:r>
          </a:p>
          <a:p>
            <a:r>
              <a:rPr lang="en-US" altLang="en-US" sz="2000"/>
              <a:t>9.2 В чём проявляются особенности лирического сюжета стихотворения В.Н. Соколова?</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393065"/>
            <a:ext cx="10972800" cy="5733415"/>
          </a:xfrm>
        </p:spPr>
        <p:txBody>
          <a:bodyPr/>
          <a:lstStyle/>
          <a:p>
            <a:endParaRPr lang="en-US" altLang="en-US" sz="2000"/>
          </a:p>
          <a:p>
            <a:r>
              <a:rPr lang="en-US" altLang="en-US" sz="2000"/>
              <a:t>9.1. Лирический герой стихотворения Соколова испытывает сложные чувства, </a:t>
            </a:r>
          </a:p>
          <a:p>
            <a:r>
              <a:rPr lang="en-US" altLang="en-US" sz="2000"/>
              <a:t>ощущает желание вырваться за пределы своих возможностей </a:t>
            </a:r>
            <a:r>
              <a:rPr lang="en-US" altLang="en-US" sz="2000">
                <a:solidFill>
                  <a:srgbClr val="FF0000"/>
                </a:solidFill>
              </a:rPr>
              <a:t>(утверждение: первый</a:t>
            </a:r>
            <a:r>
              <a:rPr lang="ru-RU" altLang="en-US" sz="2000">
                <a:solidFill>
                  <a:srgbClr val="FF0000"/>
                </a:solidFill>
              </a:rPr>
              <a:t> </a:t>
            </a:r>
            <a:r>
              <a:rPr lang="en-US" altLang="en-US" sz="2000">
                <a:solidFill>
                  <a:srgbClr val="FF0000"/>
                </a:solidFill>
              </a:rPr>
              <a:t>содержательный элемент). </a:t>
            </a:r>
            <a:r>
              <a:rPr lang="en-US" altLang="en-US" sz="2000"/>
              <a:t>Он находится в состоянии смятения, поиска, жажды </a:t>
            </a:r>
            <a:r>
              <a:rPr lang="ru-RU" altLang="en-US" sz="2000"/>
              <a:t> </a:t>
            </a:r>
            <a:r>
              <a:rPr lang="en-US" altLang="en-US" sz="2000"/>
              <a:t>безбрежной свободы, которая дарована не ему, а ветру </a:t>
            </a:r>
            <a:r>
              <a:rPr lang="en-US" altLang="en-US" sz="2000">
                <a:solidFill>
                  <a:srgbClr val="FF0000"/>
                </a:solidFill>
              </a:rPr>
              <a:t>(логическое обоснование).</a:t>
            </a:r>
          </a:p>
          <a:p>
            <a:r>
              <a:rPr lang="en-US" altLang="en-US" sz="2000"/>
              <a:t>В реальной жизни эта душевная неустойчивость проявляется в том, что мир </a:t>
            </a:r>
            <a:r>
              <a:rPr lang="ru-RU" altLang="en-US" sz="2000"/>
              <a:t> </a:t>
            </a:r>
            <a:r>
              <a:rPr lang="en-US" altLang="en-US" sz="2000"/>
              <a:t>неуютный: «здесь ветер попеременно то в спину тебе, то в грудь». В мире мечты он </a:t>
            </a:r>
            <a:r>
              <a:rPr lang="ru-RU" altLang="en-US" sz="2000"/>
              <a:t> </a:t>
            </a:r>
            <a:r>
              <a:rPr lang="en-US" altLang="en-US" sz="2000"/>
              <a:t>хотел бы обладать возможностями ветра, ведь «ветер в поле всё ищет кого-то сам». И герою важен этот поиск: «глазами искать, устами единственные уста» </a:t>
            </a:r>
            <a:r>
              <a:rPr lang="en-US" altLang="en-US" sz="2000">
                <a:solidFill>
                  <a:srgbClr val="FF0000"/>
                </a:solidFill>
              </a:rPr>
              <a:t>(примеры с комментарием)</a:t>
            </a:r>
            <a:r>
              <a:rPr lang="en-US" altLang="en-US" sz="2000"/>
              <a:t>.</a:t>
            </a:r>
          </a:p>
          <a:p>
            <a:r>
              <a:rPr lang="en-US" altLang="en-US" sz="2000"/>
              <a:t>Этот любовный порыв вносит в стихотворение ещё один мотив – стремление соединиться с единственной и неповторимой. И это делает эмоциональный фон стихотворения ещё более богатым и ярким </a:t>
            </a:r>
            <a:r>
              <a:rPr lang="en-US" altLang="en-US" sz="2000">
                <a:solidFill>
                  <a:srgbClr val="FF0000"/>
                </a:solidFill>
              </a:rPr>
              <a:t>(утверждение: второй</a:t>
            </a:r>
            <a:r>
              <a:rPr lang="ru-RU" altLang="en-US" sz="2000">
                <a:solidFill>
                  <a:srgbClr val="FF0000"/>
                </a:solidFill>
              </a:rPr>
              <a:t>  </a:t>
            </a:r>
            <a:r>
              <a:rPr lang="en-US" altLang="en-US" sz="2000">
                <a:solidFill>
                  <a:srgbClr val="FF0000"/>
                </a:solidFill>
              </a:rPr>
              <a:t>содержательный </a:t>
            </a:r>
            <a:r>
              <a:rPr lang="ru-RU" altLang="en-US" sz="2000">
                <a:solidFill>
                  <a:srgbClr val="FF0000"/>
                </a:solidFill>
              </a:rPr>
              <a:t> </a:t>
            </a:r>
            <a:r>
              <a:rPr lang="en-US" altLang="en-US" sz="2000">
                <a:solidFill>
                  <a:srgbClr val="FF0000"/>
                </a:solidFill>
              </a:rPr>
              <a:t>элемент)</a:t>
            </a:r>
            <a:r>
              <a:rPr lang="en-US" altLang="en-US" sz="2000"/>
              <a:t>.</a:t>
            </a:r>
          </a:p>
          <a:p>
            <a:r>
              <a:rPr lang="en-US" altLang="en-US" sz="2000" u="sng"/>
              <a:t>Комментарий. </a:t>
            </a:r>
            <a:r>
              <a:rPr lang="en-US" altLang="en-US" sz="2000"/>
              <a:t>В ответе сформулировано утверждение, включающее несколько </a:t>
            </a:r>
          </a:p>
          <a:p>
            <a:r>
              <a:rPr lang="en-US" altLang="en-US" sz="2000"/>
              <a:t>содержательных элементов (в начале и финале ответа), приведены логическое обоснование и примеры, иллюстрирующие утверждение, с пояснением к ним.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609600" y="274955"/>
            <a:ext cx="10972800" cy="5851525"/>
          </a:xfrm>
        </p:spPr>
        <p:txBody>
          <a:bodyPr/>
          <a:lstStyle/>
          <a:p>
            <a:endParaRPr lang="en-US" altLang="en-US" sz="2000"/>
          </a:p>
          <a:p>
            <a:r>
              <a:rPr lang="en-US" altLang="en-US" sz="2400"/>
              <a:t>9.1. Мне кажется, что лирический герой стихотворения воодушевлённо влюблён. </a:t>
            </a:r>
            <a:r>
              <a:rPr lang="ru-RU" altLang="en-US" sz="2400"/>
              <a:t> </a:t>
            </a:r>
            <a:r>
              <a:rPr lang="en-US" altLang="en-US" sz="2400"/>
              <a:t>Он представляет, как бы он искал «единственные уста» возлюбленной, если бы был ветром: «заглядывал бы за ставни», «всё хлопал бы дверьми». Всё стихотворение строится на этой метафоре. Описывая ветер, лирический герой как бы представляет ветром самого себя. Ветер выглядит одушевлённым, ему открыта красота мира («хочет ромашек пену с зелёной лужайки сдуть») и жажда счастья (он «ищет кого-то сам»). Стихотворение В.Н. Соколова наполнено особой энергией, силой чувства, приподнимающей героя над окружающей действительностью. Это порыв, желание обрести крылья и взлететь.</a:t>
            </a:r>
          </a:p>
          <a:p>
            <a:r>
              <a:rPr lang="en-US" altLang="en-US" sz="2400" u="sng"/>
              <a:t>Комментарий. </a:t>
            </a:r>
            <a:r>
              <a:rPr lang="en-US" altLang="en-US" sz="2400"/>
              <a:t>Ответ начинается с утверждения, после которого сразу следуют </a:t>
            </a:r>
          </a:p>
          <a:p>
            <a:r>
              <a:rPr lang="en-US" altLang="en-US" sz="2400"/>
              <a:t>наблюдения над текстом, примеры. Обоснование примеров даётся как интерпретация стихотворения в конце ответа</a:t>
            </a:r>
            <a:r>
              <a:rPr lang="ru-RU" altLang="en-US" sz="240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274955"/>
            <a:ext cx="10972800" cy="5851525"/>
          </a:xfrm>
        </p:spPr>
        <p:txBody>
          <a:bodyPr/>
          <a:lstStyle/>
          <a:p>
            <a:r>
              <a:rPr lang="en-US" altLang="en-US" sz="2000" u="sng"/>
              <a:t>10 Назовите стихотворение отечественного или</a:t>
            </a:r>
            <a:r>
              <a:rPr lang="ru-RU" altLang="en-US" sz="2000" u="sng"/>
              <a:t> </a:t>
            </a:r>
            <a:r>
              <a:rPr lang="en-US" altLang="en-US" sz="2000" u="sng"/>
              <a:t>зарубежного поэта (с указанием автора), в котором раскрывается образ осени. Выявите </a:t>
            </a:r>
            <a:r>
              <a:rPr lang="en-US" altLang="en-US" sz="2000" b="1" u="sng"/>
              <a:t>сходство или различие</a:t>
            </a:r>
            <a:r>
              <a:rPr lang="en-US" altLang="en-US" sz="2000" u="sng"/>
              <a:t>  выбранного Вами произведения со</a:t>
            </a:r>
            <a:r>
              <a:rPr lang="ru-RU" altLang="en-US" sz="2000" u="sng"/>
              <a:t> </a:t>
            </a:r>
            <a:r>
              <a:rPr lang="en-US" altLang="en-US" sz="2000" u="sng"/>
              <a:t>стихотворением</a:t>
            </a:r>
            <a:r>
              <a:rPr lang="ru-RU" altLang="en-US" sz="2000" u="sng"/>
              <a:t>.</a:t>
            </a:r>
          </a:p>
          <a:p>
            <a:r>
              <a:rPr lang="en-US" altLang="en-US" sz="2000"/>
              <a:t>Образ осени раскрывается также в стихотворении А.А. Фета «Осень». </a:t>
            </a:r>
            <a:r>
              <a:rPr lang="ru-RU" altLang="en-US" sz="2000"/>
              <a:t> </a:t>
            </a:r>
            <a:r>
              <a:rPr lang="en-US" altLang="en-US" sz="2000"/>
              <a:t>Пейзажные зарисовки и настроение, которое они вызывают различаются </a:t>
            </a:r>
            <a:r>
              <a:rPr lang="en-US" altLang="en-US" sz="2000" u="sng"/>
              <a:t>(выбран путь сопоставительного анализа: указано различие)</a:t>
            </a:r>
            <a:r>
              <a:rPr lang="en-US" altLang="en-US" sz="2000"/>
              <a:t>.</a:t>
            </a:r>
            <a:r>
              <a:rPr lang="ru-RU" altLang="en-US" sz="2000"/>
              <a:t> </a:t>
            </a:r>
            <a:r>
              <a:rPr lang="en-US" altLang="en-US" sz="2000"/>
              <a:t>У Дементьева осень «спокойная»: «Ни хмурых дождей, ни ветров». Она словно </a:t>
            </a:r>
            <a:r>
              <a:rPr lang="ru-RU" altLang="en-US" sz="2000"/>
              <a:t> </a:t>
            </a:r>
            <a:r>
              <a:rPr lang="en-US" altLang="en-US" sz="2000"/>
              <a:t>призывает восхищаться красотой мира, «золотыми листьями», соединиться с </a:t>
            </a:r>
          </a:p>
          <a:p>
            <a:r>
              <a:rPr lang="en-US" altLang="en-US" sz="2000"/>
              <a:t>природой. </a:t>
            </a:r>
            <a:r>
              <a:rPr lang="ru-RU" altLang="en-US" sz="2000"/>
              <a:t> </a:t>
            </a:r>
            <a:r>
              <a:rPr lang="en-US" altLang="en-US" sz="2000"/>
              <a:t>В отличие от стихотворения Дементьева осенний день Фета не вызывает </a:t>
            </a:r>
          </a:p>
          <a:p>
            <a:r>
              <a:rPr lang="en-US" altLang="en-US" sz="2000"/>
              <a:t>чувство радости. Лирический герой Фета называет осенние дни «сумрачными», они для </a:t>
            </a:r>
          </a:p>
          <a:p>
            <a:r>
              <a:rPr lang="en-US" altLang="en-US" sz="2000"/>
              <a:t>него «грустны». Фет отбирает эпитеты, передающие настроение тоски; осень у него </a:t>
            </a:r>
          </a:p>
          <a:p>
            <a:r>
              <a:rPr lang="en-US" altLang="en-US" sz="2000"/>
              <a:t>«беззвучная» и «хладная», хотя бывают осенние дни, когда осень может восхитить.</a:t>
            </a:r>
          </a:p>
          <a:p>
            <a:r>
              <a:rPr lang="en-US" altLang="en-US" sz="2000"/>
              <a:t>В обоих стихотворениях осенний пейзаж связан с человеком, но у Фета осенние </a:t>
            </a:r>
          </a:p>
          <a:p>
            <a:r>
              <a:rPr lang="en-US" altLang="en-US" sz="2000"/>
              <a:t>дни просятся в душу «с истомой безотрадной», а у Дементьева осень – прекрасная </a:t>
            </a:r>
          </a:p>
          <a:p>
            <a:r>
              <a:rPr lang="en-US" altLang="en-US" sz="2000"/>
              <a:t>пора, которая вызывает у лирического героя мысль о том, что осенняя природа </a:t>
            </a:r>
          </a:p>
          <a:p>
            <a:r>
              <a:rPr lang="en-US" altLang="en-US" sz="2000"/>
              <a:t>поможет «очистить» душу </a:t>
            </a:r>
            <a:r>
              <a:rPr lang="en-US" altLang="en-US" sz="2000" u="sng"/>
              <a:t>(утверждение о различии аргументировано; объяснено, как </a:t>
            </a:r>
          </a:p>
          <a:p>
            <a:r>
              <a:rPr lang="en-US" altLang="en-US" sz="2000" u="sng"/>
              <a:t>примеры подтверждают различия)</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274955"/>
            <a:ext cx="10972800" cy="5851525"/>
          </a:xfrm>
        </p:spPr>
        <p:txBody>
          <a:bodyPr/>
          <a:lstStyle/>
          <a:p>
            <a:r>
              <a:rPr lang="en-US" altLang="en-US" sz="2400"/>
              <a:t>Задания 5 и 10 не предполагают выявления как сходства, так и различия двух текстов: требуется сосредоточиться на чём-то одном. </a:t>
            </a:r>
          </a:p>
          <a:p>
            <a:r>
              <a:rPr lang="en-US" altLang="en-US" sz="2400"/>
              <a:t>Инструкции к заданиям 5 и 10 требуют дать аргументированный связный ответ на вопрос задания:</a:t>
            </a:r>
          </a:p>
          <a:p>
            <a:r>
              <a:rPr lang="en-US" altLang="en-US" sz="2400" u="sng"/>
              <a:t>для задания 5: у</a:t>
            </a:r>
            <a:r>
              <a:rPr lang="en-US" altLang="en-US" sz="2400"/>
              <a:t>кажите </a:t>
            </a:r>
            <a:r>
              <a:rPr lang="en-US" altLang="en-US" sz="2400" b="1"/>
              <a:t>сходство или различие</a:t>
            </a:r>
            <a:r>
              <a:rPr lang="en-US" altLang="en-US" sz="2400"/>
              <a:t> произведений (в соответствии с заданием); при сопоставлении допустимо обращение не только к приведённому фрагменту произведения, но и к другим эпизодам,  ЕСЛИ ЭТО УКАЗАНО В ФОРМУЛИРОВКЕ ЗАДАНИЯ;</a:t>
            </a:r>
          </a:p>
          <a:p>
            <a:r>
              <a:rPr lang="en-US" altLang="en-US" sz="2400" u="sng"/>
              <a:t>для задания 10: </a:t>
            </a:r>
            <a:r>
              <a:rPr lang="en-US" altLang="en-US" sz="2400" b="1" u="sng"/>
              <a:t>в</a:t>
            </a:r>
            <a:r>
              <a:rPr lang="en-US" altLang="en-US" sz="2400" b="1"/>
              <a:t>ыберите для сопоставления </a:t>
            </a:r>
            <a:r>
              <a:rPr lang="en-US" altLang="en-US" sz="2400"/>
              <a:t>одно опубликованное стихотворение, укажите в ответе его автора и название, укажите </a:t>
            </a:r>
            <a:r>
              <a:rPr lang="en-US" altLang="en-US" sz="2400" b="1"/>
              <a:t>сходство или различие</a:t>
            </a:r>
            <a:r>
              <a:rPr lang="en-US" altLang="en-US" sz="2400"/>
              <a:t> стихотворений;</a:t>
            </a:r>
            <a:r>
              <a:rPr lang="ru-RU" altLang="en-US" sz="2400"/>
              <a:t> </a:t>
            </a:r>
            <a:r>
              <a:rPr lang="en-US" altLang="en-US" sz="2400"/>
              <a:t>приведите аргументы, подтверждающие указанное сходство/различие произведений;</a:t>
            </a:r>
            <a:r>
              <a:rPr lang="ru-RU" altLang="en-US" sz="2400"/>
              <a:t> </a:t>
            </a:r>
            <a:r>
              <a:rPr lang="en-US" altLang="en-US" sz="2400"/>
              <a:t>приведите из каждого произведения по одному примеру, подтверждающему указанное сходство/различие; объясните, </a:t>
            </a:r>
            <a:r>
              <a:rPr lang="ru-RU" altLang="en-US" sz="2400"/>
              <a:t>    </a:t>
            </a:r>
            <a:r>
              <a:rPr lang="en-US" altLang="en-US" sz="2400"/>
              <a:t>как именно каждый</a:t>
            </a:r>
            <a:r>
              <a:rPr lang="ru-RU" altLang="en-US" sz="2400"/>
              <a:t> </a:t>
            </a:r>
            <a:r>
              <a:rPr lang="ru-RU" altLang="en-US" sz="2400">
                <a:sym typeface="+mn-ea"/>
              </a:rPr>
              <a:t> </a:t>
            </a:r>
            <a:r>
              <a:rPr lang="en-US" altLang="en-US" sz="2400">
                <a:sym typeface="+mn-ea"/>
              </a:rPr>
              <a:t> из этих примеров подтверждает указанное</a:t>
            </a:r>
            <a:r>
              <a:rPr lang="ru-RU" altLang="en-US" sz="2400">
                <a:sym typeface="+mn-ea"/>
              </a:rPr>
              <a:t>     </a:t>
            </a:r>
            <a:r>
              <a:rPr lang="en-US" altLang="en-US" sz="2400">
                <a:sym typeface="+mn-ea"/>
              </a:rPr>
              <a:t>сходство/различие.</a:t>
            </a:r>
          </a:p>
          <a:p>
            <a:endParaRPr lang="ru-RU" altLang="en-US" sz="240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274955"/>
            <a:ext cx="10972800" cy="5851525"/>
          </a:xfrm>
        </p:spPr>
        <p:txBody>
          <a:bodyPr/>
          <a:lstStyle/>
          <a:p>
            <a:endParaRPr lang="en-US" altLang="en-US" sz="2400"/>
          </a:p>
          <a:p>
            <a:r>
              <a:rPr lang="en-US" altLang="en-US" sz="2400"/>
              <a:t>Задания 5 и 10 определяют направление анализа, но Вы можете его </a:t>
            </a:r>
          </a:p>
          <a:p>
            <a:r>
              <a:rPr lang="en-US" altLang="en-US" sz="2400"/>
              <a:t>конкретизировать.</a:t>
            </a:r>
          </a:p>
          <a:p>
            <a:r>
              <a:rPr lang="en-US" altLang="en-US" sz="2400"/>
              <a:t>5 Опираясь на приведённый фрагмент произведения (и/или другие эпизоды), </a:t>
            </a:r>
          </a:p>
          <a:p>
            <a:r>
              <a:rPr lang="en-US" altLang="en-US" sz="2400" b="1"/>
              <a:t>сопоставьте </a:t>
            </a:r>
            <a:r>
              <a:rPr lang="en-US" altLang="en-US" sz="2400"/>
              <a:t>образ Лопахина с образом Дикого из пьесы А.Н. Островского </a:t>
            </a:r>
          </a:p>
          <a:p>
            <a:r>
              <a:rPr lang="en-US" altLang="en-US" sz="2400"/>
              <a:t>«Гроза». Чем внутренне </a:t>
            </a:r>
            <a:r>
              <a:rPr lang="en-US" altLang="en-US" sz="2400" b="1"/>
              <a:t>различаются </a:t>
            </a:r>
            <a:r>
              <a:rPr lang="en-US" altLang="en-US" sz="2400"/>
              <a:t>эти персонажи?</a:t>
            </a:r>
          </a:p>
          <a:p>
            <a:r>
              <a:rPr lang="en-US" altLang="en-US" sz="2400"/>
              <a:t>Говоря о внутренних различиях героев, можно рассуждать об их отношениях к </a:t>
            </a:r>
          </a:p>
          <a:p>
            <a:r>
              <a:rPr lang="en-US" altLang="en-US" sz="2400"/>
              <a:t>людям, о самооценке, речевой характеристике, отметить отношение к ним других персонажей и т.п.</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274955"/>
            <a:ext cx="10972800" cy="5851525"/>
          </a:xfrm>
        </p:spPr>
        <p:txBody>
          <a:bodyPr/>
          <a:lstStyle/>
          <a:p>
            <a:endParaRPr lang="en-US" altLang="en-US" sz="2400"/>
          </a:p>
          <a:p>
            <a:r>
              <a:rPr lang="en-US" altLang="en-US" sz="2400"/>
              <a:t>5 Опираясь на приведённый фрагмент произведения (и/или другие эпизоды), сопоставьте образ Раскольникова с образом Печорина из романа М.Ю. Лермонтова «Герой нашего времени». В чём </a:t>
            </a:r>
            <a:r>
              <a:rPr lang="en-US" altLang="en-US" sz="2400" b="1"/>
              <a:t>сходство</a:t>
            </a:r>
            <a:r>
              <a:rPr lang="en-US" altLang="en-US" sz="2400"/>
              <a:t> этих героев?</a:t>
            </a:r>
          </a:p>
          <a:p>
            <a:r>
              <a:rPr lang="en-US" altLang="en-US" sz="2400"/>
              <a:t>Я считаю, что у этих героев есть одно достаточно яркое сходство – эгоизм.</a:t>
            </a:r>
          </a:p>
          <a:p>
            <a:r>
              <a:rPr lang="en-US" altLang="en-US" sz="2400"/>
              <a:t>Это видно в характеристиках и поступках на протяжении произведения. Оба героя безразлично относятся к чувствам и жизни других людей. Раскольникова и Печорина интересуют исключительно собственные интересы</a:t>
            </a:r>
            <a:r>
              <a:rPr lang="en-US" altLang="en-US" sz="2400" u="sng"/>
              <a:t> (утверждение)</a:t>
            </a:r>
            <a:r>
              <a:rPr lang="en-US" altLang="en-US" sz="2400"/>
              <a:t>.</a:t>
            </a:r>
          </a:p>
          <a:p>
            <a:r>
              <a:rPr lang="en-US" altLang="en-US" sz="2400"/>
              <a:t>Делая вывод, можно сказать, что приведённых героев объединяет эгоизм.</a:t>
            </a:r>
          </a:p>
          <a:p>
            <a:r>
              <a:rPr lang="en-US" altLang="en-US" sz="2400"/>
              <a:t>(</a:t>
            </a:r>
            <a:r>
              <a:rPr lang="en-US" altLang="en-US" sz="2400" u="sng"/>
              <a:t>повтор утверждения)</a:t>
            </a:r>
            <a:r>
              <a:rPr lang="en-US" altLang="en-US" sz="2400"/>
              <a:t>.</a:t>
            </a:r>
          </a:p>
          <a:p>
            <a:r>
              <a:rPr lang="en-US" altLang="en-US" sz="2400" u="sng"/>
              <a:t>Комментарий.</a:t>
            </a:r>
            <a:r>
              <a:rPr lang="en-US" altLang="en-US" sz="2400"/>
              <a:t> Верное утверждение осталось неаргументированным. Опора на </a:t>
            </a:r>
          </a:p>
          <a:p>
            <a:r>
              <a:rPr lang="en-US" altLang="en-US" sz="2400"/>
              <a:t>тексты отсутствует</a:t>
            </a:r>
            <a:r>
              <a:rPr lang="ru-RU" altLang="en-US" sz="2400"/>
              <a: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382270"/>
            <a:ext cx="10972800" cy="5744210"/>
          </a:xfrm>
        </p:spPr>
        <p:txBody>
          <a:bodyPr/>
          <a:lstStyle/>
          <a:p>
            <a:r>
              <a:rPr lang="en-US" altLang="en-US" sz="2400"/>
              <a:t>Сходство Раскольникова и Печорина очевидно. </a:t>
            </a:r>
          </a:p>
          <a:p>
            <a:r>
              <a:rPr lang="en-US" altLang="en-US" sz="2400"/>
              <a:t>Во-первых, оба героя совершили действия, которые считаются незаконными.</a:t>
            </a:r>
          </a:p>
          <a:p>
            <a:pPr marL="0" indent="0">
              <a:buNone/>
            </a:pPr>
            <a:r>
              <a:rPr lang="ru-RU" altLang="en-US" sz="2400"/>
              <a:t>      </a:t>
            </a:r>
            <a:r>
              <a:rPr lang="en-US" altLang="en-US" sz="2400"/>
              <a:t>Раскольников убил старуху-процентщицу, а Печорин похитил княжну Бэлу. Григорий Александрович не пытался ухаживать за ней законным способом, свататься. Наоборот, Печорин удерживал Бэлу взаперти и не давал видеться с родными. </a:t>
            </a:r>
          </a:p>
          <a:p>
            <a:pPr marL="0" indent="0">
              <a:buNone/>
            </a:pPr>
            <a:r>
              <a:rPr lang="ru-RU" altLang="en-US" sz="2400"/>
              <a:t>       </a:t>
            </a:r>
            <a:r>
              <a:rPr lang="en-US" altLang="en-US" sz="2400"/>
              <a:t>Во-вторых, оба героя эгоистичны. Раскольников убивает Алёну Ивановну для </a:t>
            </a:r>
          </a:p>
          <a:p>
            <a:pPr marL="0" indent="0">
              <a:buNone/>
            </a:pPr>
            <a:r>
              <a:rPr lang="en-US" altLang="en-US" sz="2400"/>
              <a:t>проверки своей теории, а Печорин ухаживает за Мери, потому что хочет чаще </a:t>
            </a:r>
          </a:p>
          <a:p>
            <a:pPr marL="0" indent="0">
              <a:buNone/>
            </a:pPr>
            <a:r>
              <a:rPr lang="en-US" altLang="en-US" sz="2400"/>
              <a:t>видеться с Верой, которую любит. Григория Александровича не волнуют чувства княжны Лиговской. Ему важно достичь своей цели.</a:t>
            </a:r>
          </a:p>
          <a:p>
            <a:pPr algn="ctr"/>
            <a:r>
              <a:rPr lang="en-US" altLang="en-US" sz="1800" u="sng"/>
              <a:t>Комментарий.</a:t>
            </a:r>
            <a:r>
              <a:rPr lang="en-US" altLang="en-US" sz="1800"/>
              <a:t> Мысль развивается в верном направлении. Указаны сходство </a:t>
            </a:r>
          </a:p>
          <a:p>
            <a:pPr marL="0" indent="0" algn="ctr">
              <a:buNone/>
            </a:pPr>
            <a:r>
              <a:rPr lang="en-US" altLang="en-US" sz="1800"/>
              <a:t>поступков героев (нарушение закона) и черт натуры (эгоизм). Утверждение о сходстве аргументировано (К1 – 2 балла). Но есть перекос в сторону анализа романа «Герой нашего времени»: приведены конкретные примеры, и объяснено, как они подтверждают сходство. Примеры, связанные с Раскольниковым, не прокомментированы (К2 –3 балла). По К3 – 1 балл.</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p:txBody>
          <a:bodyPr/>
          <a:lstStyle/>
          <a:p>
            <a:r>
              <a:rPr lang="en-US" altLang="en-US"/>
              <a:t>6. Соблюдение норм литературной письменной речи</a:t>
            </a:r>
          </a:p>
          <a:p>
            <a:r>
              <a:rPr lang="en-US" altLang="en-US"/>
              <a:t>Общим для всех развёрнутых ответов является требование соблюдения норм литературной речи, нарушение которых, в частности, проявляется в грамматических и речевых ошибках.</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274955"/>
            <a:ext cx="10972800" cy="5851525"/>
          </a:xfrm>
        </p:spPr>
        <p:txBody>
          <a:bodyPr/>
          <a:lstStyle/>
          <a:p>
            <a:r>
              <a:rPr lang="en-US" altLang="en-US"/>
              <a:t>Многие сталкивались с чувствами к человеку, которые в той или иной степени</a:t>
            </a:r>
            <a:r>
              <a:rPr lang="en-US" altLang="en-US" u="sng"/>
              <a:t> ломали и разрушали</a:t>
            </a:r>
            <a:r>
              <a:rPr lang="ru-RU" altLang="en-US" u="sng"/>
              <a:t> . </a:t>
            </a:r>
          </a:p>
          <a:p>
            <a:r>
              <a:rPr lang="ru-RU" altLang="en-US"/>
              <a:t> </a:t>
            </a:r>
            <a:r>
              <a:rPr lang="en-US" altLang="en-US" sz="2400"/>
              <a:t>Фраза не закончена: непонятно, ломали кого, разрушали что</a:t>
            </a:r>
            <a:r>
              <a:rPr lang="ru-RU" altLang="en-US" sz="2400"/>
              <a:t>.</a:t>
            </a:r>
          </a:p>
          <a:p>
            <a:r>
              <a:rPr lang="en-US" altLang="en-US"/>
              <a:t>Сходство двух стихотворений</a:t>
            </a:r>
            <a:r>
              <a:rPr lang="ru-RU" altLang="en-US"/>
              <a:t> </a:t>
            </a:r>
            <a:r>
              <a:rPr lang="en-US" altLang="en-US"/>
              <a:t>заключается во </a:t>
            </a:r>
            <a:r>
              <a:rPr lang="en-US" altLang="en-US" u="sng"/>
              <a:t>влюблённом отношении</a:t>
            </a:r>
            <a:r>
              <a:rPr lang="ru-RU" altLang="en-US" u="sng"/>
              <a:t> </a:t>
            </a:r>
            <a:r>
              <a:rPr lang="en-US" altLang="en-US"/>
              <a:t>лирических героев к</a:t>
            </a:r>
            <a:r>
              <a:rPr lang="ru-RU" altLang="en-US"/>
              <a:t> </a:t>
            </a:r>
            <a:r>
              <a:rPr lang="en-US" altLang="en-US"/>
              <a:t>такому времени года, как </a:t>
            </a:r>
          </a:p>
          <a:p>
            <a:r>
              <a:rPr lang="en-US" altLang="en-US"/>
              <a:t>весна</a:t>
            </a:r>
            <a:r>
              <a:rPr lang="ru-RU" altLang="en-US"/>
              <a:t>.</a:t>
            </a:r>
          </a:p>
          <a:p>
            <a:r>
              <a:rPr lang="en-US" altLang="en-US">
                <a:sym typeface="+mn-ea"/>
              </a:rPr>
              <a:t>Многие поэты обращаются к образу </a:t>
            </a:r>
            <a:r>
              <a:rPr lang="ru-RU" altLang="en-US">
                <a:sym typeface="+mn-ea"/>
              </a:rPr>
              <a:t> </a:t>
            </a:r>
            <a:r>
              <a:rPr lang="en-US" altLang="en-US">
                <a:sym typeface="+mn-ea"/>
              </a:rPr>
              <a:t>осени, показывая </a:t>
            </a:r>
            <a:r>
              <a:rPr lang="en-US" altLang="en-US" u="sng">
                <a:sym typeface="+mn-ea"/>
              </a:rPr>
              <a:t>пейзаж</a:t>
            </a:r>
            <a:r>
              <a:rPr lang="en-US" altLang="en-US">
                <a:sym typeface="+mn-ea"/>
              </a:rPr>
              <a:t> этого времени года </a:t>
            </a:r>
            <a:r>
              <a:rPr lang="en-US" altLang="en-US" u="sng">
                <a:sym typeface="+mn-ea"/>
              </a:rPr>
              <a:t>как мгновение</a:t>
            </a:r>
            <a:r>
              <a:rPr lang="en-US" altLang="en-US">
                <a:sym typeface="+mn-ea"/>
              </a:rPr>
              <a:t> умиротворения</a:t>
            </a:r>
            <a:r>
              <a:rPr lang="ru-RU" altLang="en-US">
                <a:sym typeface="+mn-ea"/>
              </a:rPr>
              <a:t>.</a:t>
            </a:r>
            <a:endParaRPr lang="ru-RU" altLang="en-US"/>
          </a:p>
          <a:p>
            <a:r>
              <a:rPr lang="en-US" altLang="en-US">
                <a:sym typeface="+mn-ea"/>
              </a:rPr>
              <a:t>Автор поднимает </a:t>
            </a:r>
            <a:r>
              <a:rPr lang="en-US" altLang="en-US" u="sng">
                <a:sym typeface="+mn-ea"/>
              </a:rPr>
              <a:t>проблему</a:t>
            </a:r>
            <a:r>
              <a:rPr lang="en-US" altLang="en-US">
                <a:sym typeface="+mn-ea"/>
              </a:rPr>
              <a:t> поколений, </a:t>
            </a:r>
            <a:r>
              <a:rPr lang="en-US" altLang="en-US" u="sng">
                <a:sym typeface="+mn-ea"/>
              </a:rPr>
              <a:t>изображая её</a:t>
            </a:r>
            <a:r>
              <a:rPr lang="en-US" altLang="en-US">
                <a:sym typeface="+mn-ea"/>
              </a:rPr>
              <a:t> </a:t>
            </a:r>
            <a:r>
              <a:rPr lang="en-US" altLang="en-US" u="sng">
                <a:sym typeface="+mn-ea"/>
              </a:rPr>
              <a:t>через образ</a:t>
            </a:r>
            <a:r>
              <a:rPr lang="en-US" altLang="en-US">
                <a:sym typeface="+mn-ea"/>
              </a:rPr>
              <a:t> трагической </a:t>
            </a:r>
            <a:r>
              <a:rPr lang="en-US" altLang="en-US" u="sng">
                <a:sym typeface="+mn-ea"/>
              </a:rPr>
              <a:t>судьбы</a:t>
            </a:r>
            <a:r>
              <a:rPr lang="en-US" altLang="en-US">
                <a:sym typeface="+mn-ea"/>
              </a:rPr>
              <a:t> главной героини</a:t>
            </a:r>
            <a:r>
              <a:rPr lang="ru-RU" altLang="en-US">
                <a:sym typeface="+mn-ea"/>
              </a:rPr>
              <a:t>.</a:t>
            </a:r>
            <a:endParaRPr lang="ru-RU"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368300"/>
            <a:ext cx="10972800" cy="5758180"/>
          </a:xfrm>
        </p:spPr>
        <p:txBody>
          <a:bodyPr/>
          <a:lstStyle/>
          <a:p>
            <a:endParaRPr lang="en-US" altLang="en-US" sz="2400"/>
          </a:p>
          <a:p>
            <a:r>
              <a:rPr lang="en-US" altLang="en-US" sz="2400"/>
              <a:t>Типичные ошибки в сочинениях</a:t>
            </a:r>
          </a:p>
          <a:p>
            <a:r>
              <a:rPr lang="en-US" altLang="en-US" sz="2400"/>
              <a:t>1. Бедность тезисно-доказательной части сочинения: вместо требуемых трёх </a:t>
            </a:r>
          </a:p>
          <a:p>
            <a:r>
              <a:rPr lang="en-US" altLang="en-US" sz="2400"/>
              <a:t>аргументированных утверждений сформулированы одно или два утверждения.</a:t>
            </a:r>
          </a:p>
          <a:p>
            <a:r>
              <a:rPr lang="en-US" altLang="en-US" sz="2400"/>
              <a:t>2. Отсутствие чётко сформулированных аргументов: неумение доказать утверждение, выстроить аргументацию в соответствии с темой сочинения.</a:t>
            </a:r>
          </a:p>
          <a:p>
            <a:r>
              <a:rPr lang="en-US" altLang="en-US" sz="2400"/>
              <a:t>3. Неумение привлекать текст на уровне</a:t>
            </a:r>
            <a:r>
              <a:rPr lang="ru-RU" altLang="en-US" sz="2400"/>
              <a:t> </a:t>
            </a:r>
            <a:r>
              <a:rPr lang="en-US" altLang="en-US" sz="2400"/>
              <a:t>анализа, приводить конкретные примеры: </a:t>
            </a:r>
          </a:p>
          <a:p>
            <a:r>
              <a:rPr lang="en-US" altLang="en-US" sz="2400"/>
              <a:t>вместо конкретного примера и суждения о нём в связи со сформулированным </a:t>
            </a:r>
          </a:p>
          <a:p>
            <a:r>
              <a:rPr lang="en-US" altLang="en-US" sz="2400"/>
              <a:t>утверждением текст привлекается только на уровне пересказа или общих </a:t>
            </a:r>
          </a:p>
          <a:p>
            <a:r>
              <a:rPr lang="en-US" altLang="en-US" sz="2400"/>
              <a:t>рассуждений либо вовсе не привлекается. </a:t>
            </a:r>
          </a:p>
          <a:p>
            <a:endParaRPr lang="en-US" altLang="en-US" sz="240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382270"/>
            <a:ext cx="10972800" cy="5744210"/>
          </a:xfrm>
        </p:spPr>
        <p:txBody>
          <a:bodyPr/>
          <a:lstStyle/>
          <a:p>
            <a:endParaRPr lang="en-US" altLang="en-US" sz="2400">
              <a:sym typeface="+mn-ea"/>
            </a:endParaRPr>
          </a:p>
          <a:p>
            <a:r>
              <a:rPr lang="en-US" altLang="en-US" sz="2400">
                <a:sym typeface="+mn-ea"/>
              </a:rPr>
              <a:t>4. Несоответствие приведённых примеров сформулированным утверждениям.</a:t>
            </a:r>
            <a:endParaRPr lang="en-US" altLang="en-US" sz="2400"/>
          </a:p>
          <a:p>
            <a:r>
              <a:rPr lang="en-US" altLang="en-US" sz="2400">
                <a:sym typeface="+mn-ea"/>
              </a:rPr>
              <a:t>5. Упрощённое толкование произведений, отдельных эпизодов и образов, искажение </a:t>
            </a:r>
            <a:r>
              <a:rPr lang="ru-RU" altLang="en-US" sz="2400">
                <a:sym typeface="+mn-ea"/>
              </a:rPr>
              <a:t> </a:t>
            </a:r>
            <a:r>
              <a:rPr lang="en-US" altLang="en-US" sz="2400">
                <a:sym typeface="+mn-ea"/>
              </a:rPr>
              <a:t>авторской позиции.</a:t>
            </a:r>
            <a:endParaRPr lang="en-US" altLang="en-US" sz="2400"/>
          </a:p>
          <a:p>
            <a:r>
              <a:rPr lang="en-US" altLang="en-US" sz="2400">
                <a:sym typeface="+mn-ea"/>
              </a:rPr>
              <a:t>6. Фактические ошибки.</a:t>
            </a:r>
            <a:endParaRPr lang="en-US" altLang="en-US" sz="2400"/>
          </a:p>
          <a:p>
            <a:r>
              <a:rPr lang="en-US" altLang="en-US" sz="2400">
                <a:sym typeface="+mn-ea"/>
              </a:rPr>
              <a:t>7. Неумение использовать теоретико-литературные понятия для анализа текста </a:t>
            </a:r>
            <a:endParaRPr lang="en-US" altLang="en-US" sz="2400"/>
          </a:p>
          <a:p>
            <a:r>
              <a:rPr lang="en-US" altLang="en-US" sz="2400">
                <a:sym typeface="+mn-ea"/>
              </a:rPr>
              <a:t>произведения(-ий) в целях раскрытия темы сочинения.</a:t>
            </a:r>
            <a:endParaRPr lang="en-US" altLang="en-US" sz="2400"/>
          </a:p>
          <a:p>
            <a:r>
              <a:rPr lang="en-US" altLang="en-US" sz="2400">
                <a:sym typeface="+mn-ea"/>
              </a:rPr>
              <a:t>8. Отступление от темы или её подмена, нарушение логики рассуждения, логические несоответствия и необоснованные повторы.</a:t>
            </a:r>
            <a:endParaRPr lang="en-US" altLang="en-US" sz="2400"/>
          </a:p>
          <a:p>
            <a:r>
              <a:rPr lang="en-US" altLang="en-US" sz="2400">
                <a:sym typeface="+mn-ea"/>
              </a:rPr>
              <a:t>9. Нарушения норм литературной речи.</a:t>
            </a:r>
            <a:endParaRPr lang="en-US" altLang="en-US" sz="2400"/>
          </a:p>
          <a:p>
            <a:endParaRPr lang="ru-RU" altLang="en-US" sz="240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410210"/>
            <a:ext cx="10972800" cy="5716270"/>
          </a:xfrm>
        </p:spPr>
        <p:txBody>
          <a:bodyPr/>
          <a:lstStyle/>
          <a:p>
            <a:r>
              <a:rPr lang="ru-RU" altLang="en-US" sz="2400"/>
              <a:t>задание 1</a:t>
            </a:r>
            <a:r>
              <a:rPr lang="en-US" altLang="en-US" sz="2400"/>
              <a:t>1. Сформулируйте не менее </a:t>
            </a:r>
            <a:r>
              <a:rPr lang="en-US" altLang="en-US" sz="2400" b="1"/>
              <a:t>трёх аргументированных утверждений, </a:t>
            </a:r>
          </a:p>
          <a:p>
            <a:r>
              <a:rPr lang="en-US" altLang="en-US" sz="2400"/>
              <a:t>раскрывающих тему (не искажайте авторской позиции).</a:t>
            </a:r>
          </a:p>
          <a:p>
            <a:r>
              <a:rPr lang="en-US" altLang="en-US" sz="2400"/>
              <a:t>2. Подтвердите сформулированные утверждения конкретными примерами из </a:t>
            </a:r>
          </a:p>
          <a:p>
            <a:r>
              <a:rPr lang="en-US" altLang="en-US" sz="2400"/>
              <a:t>текста произведения(-ий); объясните, как эти примеры подтверждают утверждения, раскрывающие тему.</a:t>
            </a:r>
          </a:p>
          <a:p>
            <a:r>
              <a:rPr lang="en-US" altLang="en-US" sz="2400"/>
              <a:t>3. Опирайтесь на теоретико-литературные понятия (или искусствоведческие –</a:t>
            </a:r>
          </a:p>
          <a:p>
            <a:r>
              <a:rPr lang="en-US" altLang="en-US" sz="2400"/>
              <a:t>в сочинении на тему 11.5), не менее двух понятий используйте для анализа текста произведения(-ий).</a:t>
            </a:r>
          </a:p>
          <a:p>
            <a:r>
              <a:rPr lang="en-US" altLang="en-US" sz="2400"/>
              <a:t>4. Соблюдайте логику рассуждения, избегайте отступления от темы.</a:t>
            </a:r>
          </a:p>
          <a:p>
            <a:r>
              <a:rPr lang="en-US" altLang="en-US" sz="2400"/>
              <a:t>5. Пишите разборчивым почерком; соблюдайте речевые, орфографические, </a:t>
            </a:r>
          </a:p>
          <a:p>
            <a:r>
              <a:rPr lang="en-US" altLang="en-US" sz="2400"/>
              <a:t>пунктуационные и грамматические нормы.</a:t>
            </a:r>
          </a:p>
          <a:p>
            <a:r>
              <a:rPr lang="en-US" altLang="en-US" sz="2400"/>
              <a:t>6. В сочинении должно быть не менее 200 слов (при меньшем объёме за </a:t>
            </a:r>
          </a:p>
          <a:p>
            <a:r>
              <a:rPr lang="en-US" altLang="en-US" sz="2400"/>
              <a:t>сочинение выставляется 0 баллов).</a:t>
            </a:r>
          </a:p>
          <a:p>
            <a:endParaRPr lang="en-US"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382270"/>
            <a:ext cx="10972800" cy="5744210"/>
          </a:xfrm>
        </p:spPr>
        <p:txBody>
          <a:bodyPr/>
          <a:lstStyle/>
          <a:p>
            <a:endParaRPr lang="en-US" altLang="en-US" sz="2800"/>
          </a:p>
          <a:p>
            <a:r>
              <a:rPr lang="en-US" altLang="en-US" sz="2800"/>
              <a:t>Анализ сочинений на темы линии 11.5 выявляет зачастую неверные подходы к раскрытию подобных тем. В сочинении на тему 11.5 требуется рассмотрение художественного текста с позиции других видов искусств. Недостаточно будет традиционного разбора обозначенных в теме произведений, описания своих впечатлений от прочитанного, перечисления эпизодов для иллюстрирования черт характера героя в целях воплощения персонажа на сцене. Необходимо показать понимание специфики</a:t>
            </a:r>
            <a:r>
              <a:rPr lang="ru-RU" altLang="en-US" sz="2800"/>
              <a:t> </a:t>
            </a:r>
            <a:r>
              <a:rPr lang="en-US" altLang="en-US" sz="2800"/>
              <a:t>того или иного вида искусства. При этом главным объектом внимания остаётся </a:t>
            </a:r>
          </a:p>
          <a:p>
            <a:r>
              <a:rPr lang="en-US" altLang="en-US" sz="2800"/>
              <a:t>художественный текст, поэтому к каждой теме линии 11.5 дано указание в скобках: «С опорой на текст произведения».</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Заголовок 1"/>
          <p:cNvSpPr>
            <a:spLocks noGrp="1"/>
          </p:cNvSpPr>
          <p:nvPr>
            <p:ph type="title"/>
          </p:nvPr>
        </p:nvSpPr>
        <p:spPr>
          <a:xfrm flipV="1">
            <a:off x="1303655" y="370840"/>
            <a:ext cx="9705975" cy="76200"/>
          </a:xfrm>
        </p:spPr>
        <p:txBody>
          <a:bodyPr/>
          <a:lstStyle/>
          <a:p>
            <a:pPr eaLnBrk="1" hangingPunct="1"/>
            <a:r>
              <a:rPr lang="ru-RU" altLang="ru-RU" sz="3200" b="1" dirty="0">
                <a:latin typeface="Times New Roman" panose="02020603050405020304" pitchFamily="18" charset="0"/>
                <a:cs typeface="Times New Roman" panose="02020603050405020304" pitchFamily="18" charset="0"/>
              </a:rPr>
              <a:t> </a:t>
            </a:r>
          </a:p>
        </p:txBody>
      </p:sp>
      <p:sp>
        <p:nvSpPr>
          <p:cNvPr id="7171" name="Содержимое 6"/>
          <p:cNvSpPr>
            <a:spLocks noGrp="1"/>
          </p:cNvSpPr>
          <p:nvPr>
            <p:ph idx="1"/>
          </p:nvPr>
        </p:nvSpPr>
        <p:spPr>
          <a:xfrm>
            <a:off x="609600" y="447675"/>
            <a:ext cx="10972800" cy="5262880"/>
          </a:xfrm>
        </p:spPr>
        <p:txBody>
          <a:bodyPr/>
          <a:lstStyle/>
          <a:p>
            <a:r>
              <a:rPr lang="ru-RU" altLang="ru-RU" dirty="0"/>
              <a:t>Начинать работу с выпускниками необходимо с ознакомления с кодификатором, спецификацией и критериями оценивания.</a:t>
            </a:r>
          </a:p>
          <a:p>
            <a:r>
              <a:rPr lang="ru-RU" altLang="ru-RU" dirty="0"/>
              <a:t>Показать, по какому принципу выстраивается сочинение, какие компоненты обязательны.</a:t>
            </a:r>
          </a:p>
          <a:p>
            <a:r>
              <a:rPr lang="ru-RU" altLang="ru-RU" dirty="0"/>
              <a:t>Сразу отметить, что </a:t>
            </a:r>
            <a:r>
              <a:rPr lang="ru-RU" altLang="ru-RU" dirty="0">
                <a:sym typeface="+mn-ea"/>
              </a:rPr>
              <a:t>обязательно </a:t>
            </a:r>
            <a:r>
              <a:rPr lang="ru-RU" altLang="ru-RU" dirty="0"/>
              <a:t>знание текстов произведений , заучивание наизусть некоторых цитат для 5 задания и стихотворений для 10 задания.</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ltLang="en-US"/>
          </a:p>
        </p:txBody>
      </p:sp>
      <p:sp>
        <p:nvSpPr>
          <p:cNvPr id="3" name="Замещающее содержимое 2"/>
          <p:cNvSpPr>
            <a:spLocks noGrp="1"/>
          </p:cNvSpPr>
          <p:nvPr>
            <p:ph idx="1"/>
          </p:nvPr>
        </p:nvSpPr>
        <p:spPr>
          <a:xfrm>
            <a:off x="609600" y="856615"/>
            <a:ext cx="10972800" cy="5269865"/>
          </a:xfrm>
        </p:spPr>
        <p:txBody>
          <a:bodyPr/>
          <a:lstStyle/>
          <a:p>
            <a:pPr marL="0" indent="0">
              <a:buNone/>
            </a:pPr>
            <a:r>
              <a:rPr lang="ru-RU" altLang="en-US" sz="4800" b="1"/>
              <a:t>   </a:t>
            </a:r>
          </a:p>
          <a:p>
            <a:pPr marL="0" indent="0">
              <a:buNone/>
            </a:pPr>
            <a:r>
              <a:rPr lang="ru-RU" altLang="en-US" sz="4800" b="1"/>
              <a:t>        </a:t>
            </a:r>
            <a:r>
              <a:rPr lang="ru-RU" altLang="en-US" sz="4800" b="1">
                <a:solidFill>
                  <a:srgbClr val="00B050"/>
                </a:solidFill>
              </a:rPr>
              <a:t> ЖЕЛАЮ </a:t>
            </a:r>
          </a:p>
          <a:p>
            <a:pPr marL="0" indent="0">
              <a:buNone/>
            </a:pPr>
            <a:r>
              <a:rPr lang="ru-RU" altLang="en-US" sz="4800" b="1">
                <a:solidFill>
                  <a:srgbClr val="00B050"/>
                </a:solidFill>
              </a:rPr>
              <a:t>                     УСПЕШНОЙ </a:t>
            </a:r>
          </a:p>
          <a:p>
            <a:pPr marL="0" indent="0">
              <a:buNone/>
            </a:pPr>
            <a:r>
              <a:rPr lang="ru-RU" altLang="en-US" sz="4800" b="1">
                <a:solidFill>
                  <a:srgbClr val="00B050"/>
                </a:solidFill>
              </a:rPr>
              <a:t>                                    РАБОТЫ!</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M_AICARD_INVALID" val="Invalid"/>
</p:tagLst>
</file>

<file path=ppt/theme/theme1.xml><?xml version="1.0" encoding="utf-8"?>
<a:theme xmlns:a="http://schemas.openxmlformats.org/drawingml/2006/main" name="pero2">
  <a:themeElements>
    <a:clrScheme name="Другая 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00000"/>
      </a:hlink>
      <a:folHlink>
        <a:srgbClr val="D99694"/>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414</TotalTime>
  <Words>4086</Words>
  <Application>Microsoft Office PowerPoint</Application>
  <PresentationFormat>Широкоэкранный</PresentationFormat>
  <Paragraphs>312</Paragraphs>
  <Slides>40</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40</vt:i4>
      </vt:variant>
    </vt:vector>
  </HeadingPairs>
  <TitlesOfParts>
    <vt:vector size="44" baseType="lpstr">
      <vt:lpstr>Arial</vt:lpstr>
      <vt:lpstr>Calibri</vt:lpstr>
      <vt:lpstr>Times New Roman</vt:lpstr>
      <vt:lpstr>pero2</vt:lpstr>
      <vt:lpstr>Презентация PowerPoint</vt:lpstr>
      <vt:lpstr>ЕГЭ ПО ЛИТЕРАТУРЕ</vt:lpstr>
      <vt:lpstr>Презентация PowerPoint</vt:lpstr>
      <vt:lpstr>задания  с кратким ответом</vt:lpstr>
      <vt:lpstr>сочинение:  задание 4</vt:lpstr>
      <vt:lpstr>сочинение: задание 5 </vt:lpstr>
      <vt:lpstr>сочинение: задание 9</vt:lpstr>
      <vt:lpstr>сочинение: задание 10</vt:lpstr>
      <vt:lpstr>сочинение: задание  11</vt:lpstr>
      <vt:lpstr>сочинение: задание 11</vt:lpstr>
      <vt:lpstr>Презентация PowerPoint</vt:lpstr>
      <vt:lpstr>Презентация PowerPoint</vt:lpstr>
      <vt:lpstr>Презентация PowerPoint</vt:lpstr>
      <vt:lpstr>1. Утверждение – это суждение, являющееся главной частью ответа на вопрос задания. </vt:lpstr>
      <vt:lpstr>Презентация PowerPoint</vt:lpstr>
      <vt:lpstr>2. Аргумент – это доказательство верности сформулированного утверждения</vt:lpstr>
      <vt:lpstr>Презентация PowerPoint</vt:lpstr>
      <vt:lpstr>3. Пример – это иллюстрация к утверждению, подтверждение его верности фактами из художественного текста.</vt:lpstr>
      <vt:lpstr>Авторская позиция – выражение отношения автора к различным сторонам жизни; понимание писателем характеров людей, событий, идейных, философских и нравственных проблем.</vt:lpstr>
      <vt:lpstr>5. Связность ответа – свойство текста, при котором его части логически и структурно связаны между собой, образуя единое целое.</vt:lpstr>
      <vt:lpstr>Презентация PowerPoint</vt:lpstr>
      <vt:lpstr>Распространённые ошибки в развёрнутых ответах  </vt:lpstr>
      <vt:lpstr>4.2. Почему для воплощения своей «безобразной мечты» Раскольников выбрал старуху-процентщицу?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ЕГЭ ПО ЛИТЕРАТУРЕ</dc:title>
  <dc:creator>305D</dc:creator>
  <cp:lastModifiedBy>305D</cp:lastModifiedBy>
  <cp:revision>22</cp:revision>
  <dcterms:created xsi:type="dcterms:W3CDTF">2026-09-04T12:24:00Z</dcterms:created>
  <dcterms:modified xsi:type="dcterms:W3CDTF">2026-09-09T16:39:15Z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1049-12.1.0.28485</vt:lpwstr>
  </property>
  <property fmtid="{D5CDD505-2E9C-101B-9397-08002B2CF9AE}" pid="3" name="ICV">
    <vt:lpwstr>5BB59484D2A7428BA7E7285FD977EAB6_12</vt:lpwstr>
  </property>
</Properties>
</file>