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7"/>
    <p:sldId id="257" r:id="rId38"/>
    <p:sldId id="258" r:id="rId39"/>
    <p:sldId id="259" r:id="rId40"/>
    <p:sldId id="260" r:id="rId41"/>
    <p:sldId id="261" r:id="rId42"/>
    <p:sldId id="262" r:id="rId43"/>
    <p:sldId id="263" r:id="rId44"/>
    <p:sldId id="264" r:id="rId45"/>
    <p:sldId id="265" r:id="rId46"/>
    <p:sldId id="266" r:id="rId47"/>
    <p:sldId id="267" r:id="rId48"/>
    <p:sldId id="268" r:id="rId49"/>
    <p:sldId id="269" r:id="rId50"/>
    <p:sldId id="270" r:id="rId51"/>
    <p:sldId id="271" r:id="rId52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Tex Gyre Schola" charset="1" panose="00000500000000000000"/>
      <p:regular r:id="rId10"/>
    </p:embeddedFont>
    <p:embeddedFont>
      <p:font typeface="Tex Gyre Schola Bold" charset="1" panose="00000800000000000000"/>
      <p:regular r:id="rId11"/>
    </p:embeddedFont>
    <p:embeddedFont>
      <p:font typeface="Tex Gyre Schola Italics" charset="1" panose="00000500000000000000"/>
      <p:regular r:id="rId12"/>
    </p:embeddedFont>
    <p:embeddedFont>
      <p:font typeface="Tex Gyre Schola Bold Italics" charset="1" panose="00000800000000000000"/>
      <p:regular r:id="rId13"/>
    </p:embeddedFont>
    <p:embeddedFont>
      <p:font typeface="Carollo Playscript" charset="1" panose="00000000000000000000"/>
      <p:regular r:id="rId14"/>
    </p:embeddedFont>
    <p:embeddedFont>
      <p:font typeface="Carollo Playscript Bold" charset="1" panose="00000000000000000000"/>
      <p:regular r:id="rId15"/>
    </p:embeddedFont>
    <p:embeddedFont>
      <p:font typeface="Carollo Playscript Italics" charset="1" panose="00000000000000000000"/>
      <p:regular r:id="rId16"/>
    </p:embeddedFont>
    <p:embeddedFont>
      <p:font typeface="Carollo Playscript Bold Italics" charset="1" panose="00000000000000000000"/>
      <p:regular r:id="rId17"/>
    </p:embeddedFont>
    <p:embeddedFont>
      <p:font typeface="Carollo Playscript Light" charset="1" panose="00000000000000000000"/>
      <p:regular r:id="rId18"/>
    </p:embeddedFont>
    <p:embeddedFont>
      <p:font typeface="Carollo Playscript Light Italics" charset="1" panose="00000000000000000000"/>
      <p:regular r:id="rId19"/>
    </p:embeddedFont>
    <p:embeddedFont>
      <p:font typeface="Carollo Playscript Heavy" charset="1" panose="00000000000000000000"/>
      <p:regular r:id="rId20"/>
    </p:embeddedFont>
    <p:embeddedFont>
      <p:font typeface="Carollo Playscript Heavy Italics" charset="1" panose="00000000000000000000"/>
      <p:regular r:id="rId21"/>
    </p:embeddedFont>
    <p:embeddedFont>
      <p:font typeface="Anaphora" charset="1" panose="00000000000000000000"/>
      <p:regular r:id="rId22"/>
    </p:embeddedFont>
    <p:embeddedFont>
      <p:font typeface="Anaphora Bold" charset="1" panose="00000000000000000000"/>
      <p:regular r:id="rId23"/>
    </p:embeddedFont>
    <p:embeddedFont>
      <p:font typeface="Anaphora Italics" charset="1" panose="00000000000000000000"/>
      <p:regular r:id="rId24"/>
    </p:embeddedFont>
    <p:embeddedFont>
      <p:font typeface="Anaphora Bold Italics" charset="1" panose="00000000000000000000"/>
      <p:regular r:id="rId25"/>
    </p:embeddedFont>
    <p:embeddedFont>
      <p:font typeface="Anaphora Thin" charset="1" panose="00000000000000000000"/>
      <p:regular r:id="rId26"/>
    </p:embeddedFont>
    <p:embeddedFont>
      <p:font typeface="Anaphora Thin Italics" charset="1" panose="00000000000000000000"/>
      <p:regular r:id="rId27"/>
    </p:embeddedFont>
    <p:embeddedFont>
      <p:font typeface="Anaphora Heavy" charset="1" panose="00000000000000000000"/>
      <p:regular r:id="rId28"/>
    </p:embeddedFont>
    <p:embeddedFont>
      <p:font typeface="Anaphora Heavy Italics" charset="1" panose="00000000000000000000"/>
      <p:regular r:id="rId29"/>
    </p:embeddedFont>
    <p:embeddedFont>
      <p:font typeface="Martel Sans" charset="1" panose="00000500000000000000"/>
      <p:regular r:id="rId30"/>
    </p:embeddedFont>
    <p:embeddedFont>
      <p:font typeface="Martel Sans Bold" charset="1" panose="00000800000000000000"/>
      <p:regular r:id="rId31"/>
    </p:embeddedFont>
    <p:embeddedFont>
      <p:font typeface="Martel Sans Extra-Light" charset="1" panose="00000300000000000000"/>
      <p:regular r:id="rId32"/>
    </p:embeddedFont>
    <p:embeddedFont>
      <p:font typeface="Martel Sans Light" charset="1" panose="00000400000000000000"/>
      <p:regular r:id="rId33"/>
    </p:embeddedFont>
    <p:embeddedFont>
      <p:font typeface="Martel Sans Semi-Bold" charset="1" panose="00000700000000000000"/>
      <p:regular r:id="rId34"/>
    </p:embeddedFont>
    <p:embeddedFont>
      <p:font typeface="Martel Sans Ultra-Bold" charset="1" panose="00000900000000000000"/>
      <p:regular r:id="rId35"/>
    </p:embeddedFont>
    <p:embeddedFont>
      <p:font typeface="Martel Sans Heavy" charset="1" panose="00000A0000000000000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slides/slide1.xml" Type="http://schemas.openxmlformats.org/officeDocument/2006/relationships/slide"/><Relationship Id="rId38" Target="slides/slide2.xml" Type="http://schemas.openxmlformats.org/officeDocument/2006/relationships/slide"/><Relationship Id="rId39" Target="slides/slide3.xml" Type="http://schemas.openxmlformats.org/officeDocument/2006/relationships/slide"/><Relationship Id="rId4" Target="theme/theme1.xml" Type="http://schemas.openxmlformats.org/officeDocument/2006/relationships/theme"/><Relationship Id="rId40" Target="slides/slide4.xml" Type="http://schemas.openxmlformats.org/officeDocument/2006/relationships/slide"/><Relationship Id="rId41" Target="slides/slide5.xml" Type="http://schemas.openxmlformats.org/officeDocument/2006/relationships/slide"/><Relationship Id="rId42" Target="slides/slide6.xml" Type="http://schemas.openxmlformats.org/officeDocument/2006/relationships/slide"/><Relationship Id="rId43" Target="slides/slide7.xml" Type="http://schemas.openxmlformats.org/officeDocument/2006/relationships/slide"/><Relationship Id="rId44" Target="slides/slide8.xml" Type="http://schemas.openxmlformats.org/officeDocument/2006/relationships/slide"/><Relationship Id="rId45" Target="slides/slide9.xml" Type="http://schemas.openxmlformats.org/officeDocument/2006/relationships/slide"/><Relationship Id="rId46" Target="slides/slide10.xml" Type="http://schemas.openxmlformats.org/officeDocument/2006/relationships/slide"/><Relationship Id="rId47" Target="slides/slide11.xml" Type="http://schemas.openxmlformats.org/officeDocument/2006/relationships/slide"/><Relationship Id="rId48" Target="slides/slide12.xml" Type="http://schemas.openxmlformats.org/officeDocument/2006/relationships/slide"/><Relationship Id="rId49" Target="slides/slide13.xml" Type="http://schemas.openxmlformats.org/officeDocument/2006/relationships/slide"/><Relationship Id="rId5" Target="tableStyles.xml" Type="http://schemas.openxmlformats.org/officeDocument/2006/relationships/tableStyles"/><Relationship Id="rId50" Target="slides/slide14.xml" Type="http://schemas.openxmlformats.org/officeDocument/2006/relationships/slide"/><Relationship Id="rId51" Target="slides/slide15.xml" Type="http://schemas.openxmlformats.org/officeDocument/2006/relationships/slide"/><Relationship Id="rId52" Target="slides/slide16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https://vk.com/wall-48973424?offset=920" TargetMode="External" Type="http://schemas.openxmlformats.org/officeDocument/2006/relationships/hyperlink"/><Relationship Id="rId4" Target="https://vk.com/wall-48973424?offset=920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Relationship Id="rId4" Target="../media/image19.jpeg" Type="http://schemas.openxmlformats.org/officeDocument/2006/relationships/image"/><Relationship Id="rId5" Target="../media/image20.jpeg" Type="http://schemas.openxmlformats.org/officeDocument/2006/relationships/image"/><Relationship Id="rId6" Target="../media/image21.jpeg" Type="http://schemas.openxmlformats.org/officeDocument/2006/relationships/image"/><Relationship Id="rId7" Target="../media/image2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171450" y="1028700"/>
            <a:ext cx="2209800" cy="8229600"/>
          </a:xfrm>
          <a:prstGeom prst="rect">
            <a:avLst/>
          </a:prstGeom>
          <a:solidFill>
            <a:srgbClr val="FFDAC3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2344627" y="1028700"/>
            <a:ext cx="5601814" cy="8229600"/>
          </a:xfrm>
          <a:custGeom>
            <a:avLst/>
            <a:gdLst/>
            <a:ahLst/>
            <a:cxnLst/>
            <a:rect r="r" b="b" t="t" l="l"/>
            <a:pathLst>
              <a:path h="8229600" w="5601814">
                <a:moveTo>
                  <a:pt x="0" y="0"/>
                </a:moveTo>
                <a:lnTo>
                  <a:pt x="5601814" y="0"/>
                </a:lnTo>
                <a:lnTo>
                  <a:pt x="56018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000"/>
            </a:blip>
            <a:stretch>
              <a:fillRect l="0" t="-1930" r="0" b="-12216"/>
            </a:stretch>
          </a:blipFill>
        </p:spPr>
      </p:sp>
      <p:sp>
        <p:nvSpPr>
          <p:cNvPr name="TextBox 4" id="4"/>
          <p:cNvSpPr txBox="true"/>
          <p:nvPr/>
        </p:nvSpPr>
        <p:spPr>
          <a:xfrm rot="-5400000">
            <a:off x="-3008223" y="4726518"/>
            <a:ext cx="7826195" cy="833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87"/>
              </a:lnSpc>
            </a:pPr>
            <a:r>
              <a:rPr lang="en-US" sz="5144" spc="303">
                <a:solidFill>
                  <a:srgbClr val="3D5C60"/>
                </a:solidFill>
                <a:latin typeface="Anaphora"/>
              </a:rPr>
              <a:t>АЛЕКСАНДР КУПРИН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252718" y="1381649"/>
            <a:ext cx="9374918" cy="7523702"/>
            <a:chOff x="0" y="0"/>
            <a:chExt cx="12499891" cy="1003160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0"/>
              <a:ext cx="12499891" cy="72516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4320"/>
                </a:lnSpc>
              </a:pPr>
              <a:r>
                <a:rPr lang="en-US" sz="11933" spc="-119">
                  <a:solidFill>
                    <a:srgbClr val="FFDAC3"/>
                  </a:solidFill>
                  <a:latin typeface="Carollo Playscript Bold"/>
                </a:rPr>
                <a:t>Александр Иванович Куприн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9266090"/>
              <a:ext cx="12499891" cy="7655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012"/>
                </a:lnSpc>
              </a:pPr>
              <a:r>
                <a:rPr lang="en-US" sz="3341" spc="207">
                  <a:solidFill>
                    <a:srgbClr val="FFDAC3"/>
                  </a:solidFill>
                  <a:latin typeface="Carollo Playscript Bold"/>
                </a:rPr>
                <a:t>1870-1938</a:t>
              </a:r>
            </a:p>
          </p:txBody>
        </p:sp>
        <p:sp>
          <p:nvSpPr>
            <p:cNvPr name="AutoShape 8" id="8"/>
            <p:cNvSpPr/>
            <p:nvPr/>
          </p:nvSpPr>
          <p:spPr>
            <a:xfrm rot="0">
              <a:off x="0" y="8176160"/>
              <a:ext cx="12480196" cy="60623"/>
            </a:xfrm>
            <a:prstGeom prst="rect">
              <a:avLst/>
            </a:prstGeom>
            <a:solidFill>
              <a:srgbClr val="87A0A6"/>
            </a:solid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2914" y="1628750"/>
            <a:ext cx="6041930" cy="6758305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494659" y="307837"/>
            <a:ext cx="11159608" cy="9070499"/>
            <a:chOff x="0" y="0"/>
            <a:chExt cx="14879478" cy="12093999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85725"/>
              <a:ext cx="14871670" cy="107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41"/>
                </a:lnSpc>
              </a:pPr>
              <a:r>
                <a:rPr lang="en-US" sz="4886">
                  <a:solidFill>
                    <a:srgbClr val="FFDAC3"/>
                  </a:solidFill>
                  <a:latin typeface="Tex Gyre Schola Bold"/>
                </a:rPr>
                <a:t>Повесть “Олеся”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888864"/>
              <a:ext cx="14871670" cy="9205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29"/>
                </a:lnSpc>
              </a:pPr>
              <a:r>
                <a:rPr lang="en-US" sz="3020" spc="151">
                  <a:solidFill>
                    <a:srgbClr val="FFDAC3"/>
                  </a:solidFill>
                  <a:latin typeface="Anaphora"/>
                </a:rPr>
                <a:t>В 1898 году Куприн пишет повесть "Олеся".</a:t>
              </a:r>
            </a:p>
            <a:p>
              <a:pPr algn="ctr">
                <a:lnSpc>
                  <a:spcPts val="4229"/>
                </a:lnSpc>
              </a:pPr>
            </a:p>
            <a:p>
              <a:pPr algn="ctr">
                <a:lnSpc>
                  <a:spcPts val="4229"/>
                </a:lnSpc>
              </a:pPr>
              <a:r>
                <a:rPr lang="en-US" sz="3020" spc="151">
                  <a:solidFill>
                    <a:srgbClr val="FFDAC3"/>
                  </a:solidFill>
                  <a:latin typeface="Anaphora"/>
                </a:rPr>
                <a:t> Схема повести традиционна: интеллигент, человек обыкновенный и городской, в глухом углу Полесья встречает девушку, которая выросла вне общества </a:t>
              </a:r>
            </a:p>
            <a:p>
              <a:pPr algn="ctr">
                <a:lnSpc>
                  <a:spcPts val="4229"/>
                </a:lnSpc>
              </a:pPr>
              <a:r>
                <a:rPr lang="en-US" sz="3020" spc="151">
                  <a:solidFill>
                    <a:srgbClr val="FFDAC3"/>
                  </a:solidFill>
                  <a:latin typeface="Anaphora"/>
                </a:rPr>
                <a:t>и цивилизации. Олеся отличается непосредственностью, цельностью натуры, душевным богатством. </a:t>
              </a:r>
            </a:p>
            <a:p>
              <a:pPr algn="ctr">
                <a:lnSpc>
                  <a:spcPts val="4229"/>
                </a:lnSpc>
              </a:pPr>
            </a:p>
            <a:p>
              <a:pPr algn="ctr">
                <a:lnSpc>
                  <a:spcPts val="4229"/>
                </a:lnSpc>
              </a:pPr>
              <a:r>
                <a:rPr lang="en-US" sz="3020" spc="151">
                  <a:solidFill>
                    <a:srgbClr val="FFDAC3"/>
                  </a:solidFill>
                  <a:latin typeface="Anaphora"/>
                </a:rPr>
                <a:t>Поэтизируя жизнь, неограниченную современными социальными культурными рамками, Куприн стремился показать явные преимущества "естественного человека, в котором он видел духовные качества, утраченные </a:t>
              </a:r>
            </a:p>
            <a:p>
              <a:pPr algn="ctr">
                <a:lnSpc>
                  <a:spcPts val="4229"/>
                </a:lnSpc>
              </a:pPr>
              <a:r>
                <a:rPr lang="en-US" sz="3020" spc="151">
                  <a:solidFill>
                    <a:srgbClr val="FFDAC3"/>
                  </a:solidFill>
                  <a:latin typeface="Anaphora"/>
                </a:rPr>
                <a:t>в  цивилизованном обществе.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1773691"/>
              <a:ext cx="14879478" cy="40423"/>
            </a:xfrm>
            <a:prstGeom prst="rect">
              <a:avLst/>
            </a:prstGeom>
            <a:solidFill>
              <a:srgbClr val="87A0A6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9096" y="1921803"/>
            <a:ext cx="4029565" cy="6172200"/>
          </a:xfrm>
          <a:custGeom>
            <a:avLst/>
            <a:gdLst/>
            <a:ahLst/>
            <a:cxnLst/>
            <a:rect r="r" b="b" t="t" l="l"/>
            <a:pathLst>
              <a:path h="6172200" w="4029565">
                <a:moveTo>
                  <a:pt x="0" y="0"/>
                </a:moveTo>
                <a:lnTo>
                  <a:pt x="4029565" y="0"/>
                </a:lnTo>
                <a:lnTo>
                  <a:pt x="4029565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2914" y="1628750"/>
            <a:ext cx="6041930" cy="6758305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494659" y="248932"/>
            <a:ext cx="11567345" cy="9789136"/>
            <a:chOff x="0" y="0"/>
            <a:chExt cx="15423127" cy="1305218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85725"/>
              <a:ext cx="15415034" cy="9676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23"/>
                </a:lnSpc>
              </a:pPr>
              <a:r>
                <a:rPr lang="en-US" sz="4373">
                  <a:solidFill>
                    <a:srgbClr val="FFDAC3"/>
                  </a:solidFill>
                  <a:latin typeface="Tex Gyre Schola Bold"/>
                </a:rPr>
                <a:t>Повесть “Поединок”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906467"/>
              <a:ext cx="15415034" cy="101457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85"/>
                </a:lnSpc>
              </a:pPr>
              <a:r>
                <a:rPr lang="en-US" sz="2703" spc="135">
                  <a:solidFill>
                    <a:srgbClr val="FFDAC3"/>
                  </a:solidFill>
                  <a:latin typeface="Anaphora"/>
                </a:rPr>
                <a:t>В 1902 году Куприн задумывает повесть "Поединок". В этом произведении он расшатывал один из главных устоев самодержавия - военную касту, в чертах разложения и нравственного упадка которой он показал признаки разложения всего социального строя. В повести нашли отражение прогрессивные стороны творчества Куприна. Основа сюжета - судьба честного русского офицера. которого условия армейской казарменной жизни заставили ощутить неправомерность социальных отношений людей. </a:t>
              </a:r>
            </a:p>
            <a:p>
              <a:pPr algn="ctr">
                <a:lnSpc>
                  <a:spcPts val="3785"/>
                </a:lnSpc>
              </a:pPr>
            </a:p>
            <a:p>
              <a:pPr algn="ctr">
                <a:lnSpc>
                  <a:spcPts val="3785"/>
                </a:lnSpc>
              </a:pPr>
              <a:r>
                <a:rPr lang="en-US" sz="2703" spc="135">
                  <a:solidFill>
                    <a:srgbClr val="FFDAC3"/>
                  </a:solidFill>
                  <a:latin typeface="Anaphora"/>
                </a:rPr>
                <a:t>Вновь Куприн говорит не о выдающейся личности, а о простом русском офицере Ромашове. Полковая атмосфера томит его, он не желает находиться в армейском гарнизоне. Он разочаровался в армейской службе. Он начинает бороться за себя и свою любовь. И гибель Ромашова - протест против социальной и нравственной бесчеловечности среды.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1587622"/>
              <a:ext cx="15423127" cy="36182"/>
            </a:xfrm>
            <a:prstGeom prst="rect">
              <a:avLst/>
            </a:prstGeom>
            <a:solidFill>
              <a:srgbClr val="87A0A6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9096" y="2136499"/>
            <a:ext cx="4029565" cy="6014003"/>
          </a:xfrm>
          <a:custGeom>
            <a:avLst/>
            <a:gdLst/>
            <a:ahLst/>
            <a:cxnLst/>
            <a:rect r="r" b="b" t="t" l="l"/>
            <a:pathLst>
              <a:path h="6014003" w="4029565">
                <a:moveTo>
                  <a:pt x="0" y="0"/>
                </a:moveTo>
                <a:lnTo>
                  <a:pt x="4029565" y="0"/>
                </a:lnTo>
                <a:lnTo>
                  <a:pt x="4029565" y="6014002"/>
                </a:lnTo>
                <a:lnTo>
                  <a:pt x="0" y="6014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04" t="-1503" r="-1104" b="-1127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2914" y="1628750"/>
            <a:ext cx="6041930" cy="6758305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607657" y="2506020"/>
            <a:ext cx="11150159" cy="5274960"/>
            <a:chOff x="0" y="0"/>
            <a:chExt cx="14866879" cy="703328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14300"/>
              <a:ext cx="14859078" cy="1195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509"/>
                </a:lnSpc>
              </a:pPr>
              <a:r>
                <a:rPr lang="en-US" sz="5363">
                  <a:solidFill>
                    <a:srgbClr val="FFDAC3"/>
                  </a:solidFill>
                  <a:latin typeface="Tex Gyre Schola Bold"/>
                </a:rPr>
                <a:t>Повесть “Яма”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3168051"/>
              <a:ext cx="14859078" cy="3865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42"/>
                </a:lnSpc>
              </a:pPr>
              <a:r>
                <a:rPr lang="en-US" sz="3315" spc="165">
                  <a:solidFill>
                    <a:srgbClr val="FFDAC3"/>
                  </a:solidFill>
                  <a:latin typeface="Anaphora"/>
                </a:rPr>
                <a:t>В 1909 году из-под пера Куприна выходит повесть "Яма". Здесь Куприн отдает дань натурализму. </a:t>
              </a:r>
            </a:p>
            <a:p>
              <a:pPr algn="ctr">
                <a:lnSpc>
                  <a:spcPts val="4642"/>
                </a:lnSpc>
              </a:pPr>
              <a:r>
                <a:rPr lang="en-US" sz="3315" spc="165">
                  <a:solidFill>
                    <a:srgbClr val="FFDAC3"/>
                  </a:solidFill>
                  <a:latin typeface="Anaphora"/>
                </a:rPr>
                <a:t>Он показывает обитательниц публичного дома. </a:t>
              </a:r>
            </a:p>
            <a:p>
              <a:pPr algn="ctr">
                <a:lnSpc>
                  <a:spcPts val="4642"/>
                </a:lnSpc>
              </a:pPr>
              <a:r>
                <a:rPr lang="en-US" sz="3315" spc="165">
                  <a:solidFill>
                    <a:srgbClr val="FFDAC3"/>
                  </a:solidFill>
                  <a:latin typeface="Anaphora"/>
                </a:rPr>
                <a:t>Вся повесть состоит из сцен, портретов. отчетливо распадается на отдельные детали быта.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1946954"/>
              <a:ext cx="14866879" cy="44372"/>
            </a:xfrm>
            <a:prstGeom prst="rect">
              <a:avLst/>
            </a:prstGeom>
            <a:solidFill>
              <a:srgbClr val="87A0A6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9096" y="2136499"/>
            <a:ext cx="4029565" cy="6014003"/>
          </a:xfrm>
          <a:custGeom>
            <a:avLst/>
            <a:gdLst/>
            <a:ahLst/>
            <a:cxnLst/>
            <a:rect r="r" b="b" t="t" l="l"/>
            <a:pathLst>
              <a:path h="6014003" w="4029565">
                <a:moveTo>
                  <a:pt x="0" y="0"/>
                </a:moveTo>
                <a:lnTo>
                  <a:pt x="4029565" y="0"/>
                </a:lnTo>
                <a:lnTo>
                  <a:pt x="4029565" y="6014002"/>
                </a:lnTo>
                <a:lnTo>
                  <a:pt x="0" y="6014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531" r="0" b="-3531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2914" y="1628750"/>
            <a:ext cx="6041930" cy="6758305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494659" y="1376539"/>
            <a:ext cx="11443163" cy="7533922"/>
            <a:chOff x="0" y="0"/>
            <a:chExt cx="15257551" cy="1004523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0"/>
              <a:ext cx="15249545" cy="11403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256"/>
                </a:lnSpc>
              </a:pPr>
              <a:r>
                <a:rPr lang="en-US" sz="5183">
                  <a:solidFill>
                    <a:srgbClr val="FFDAC3"/>
                  </a:solidFill>
                  <a:latin typeface="Tex Gyre Schola Bold"/>
                </a:rPr>
                <a:t>Рассказ “Гранатовый браслет”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055448"/>
              <a:ext cx="15249545" cy="59897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485"/>
                </a:lnSpc>
              </a:pPr>
              <a:r>
                <a:rPr lang="en-US" sz="3204" spc="160">
                  <a:solidFill>
                    <a:srgbClr val="FFDAC3"/>
                  </a:solidFill>
                  <a:latin typeface="Anaphora"/>
                </a:rPr>
                <a:t>Однако в ряде рассказов, написанных в те же годы, Куприн попытался указать и на реальные приметы высоких духовных и нравственных ценностей в  самой действительности. "Гранатовый браслет" -  рассказ </a:t>
              </a:r>
            </a:p>
            <a:p>
              <a:pPr algn="ctr">
                <a:lnSpc>
                  <a:spcPts val="4485"/>
                </a:lnSpc>
              </a:pPr>
              <a:r>
                <a:rPr lang="en-US" sz="3204" spc="160">
                  <a:solidFill>
                    <a:srgbClr val="FFDAC3"/>
                  </a:solidFill>
                  <a:latin typeface="Anaphora"/>
                </a:rPr>
                <a:t>о любви. Так отозвался о нем Паустовский: То один </a:t>
              </a:r>
            </a:p>
            <a:p>
              <a:pPr algn="ctr">
                <a:lnSpc>
                  <a:spcPts val="4485"/>
                </a:lnSpc>
              </a:pPr>
              <a:r>
                <a:rPr lang="en-US" sz="3204" spc="160">
                  <a:solidFill>
                    <a:srgbClr val="FFDAC3"/>
                  </a:solidFill>
                  <a:latin typeface="Anaphora"/>
                </a:rPr>
                <a:t>из самых "благоуханных" рассказов о любви. </a:t>
              </a:r>
            </a:p>
            <a:p>
              <a:pPr algn="ctr">
                <a:lnSpc>
                  <a:spcPts val="4485"/>
                </a:lnSpc>
              </a:pPr>
              <a:r>
                <a:rPr lang="en-US" sz="3204" spc="160">
                  <a:solidFill>
                    <a:srgbClr val="FFDAC3"/>
                  </a:solidFill>
                  <a:latin typeface="Anaphora"/>
                </a:rPr>
                <a:t>Этот рассказ является самым известным </a:t>
              </a:r>
            </a:p>
            <a:p>
              <a:pPr algn="ctr">
                <a:lnSpc>
                  <a:spcPts val="4485"/>
                </a:lnSpc>
              </a:pPr>
              <a:r>
                <a:rPr lang="en-US" sz="3204" spc="160">
                  <a:solidFill>
                    <a:srgbClr val="FFDAC3"/>
                  </a:solidFill>
                  <a:latin typeface="Anaphora"/>
                </a:rPr>
                <a:t>произведений Куприна.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2491598"/>
              <a:ext cx="15257551" cy="42875"/>
            </a:xfrm>
            <a:prstGeom prst="rect">
              <a:avLst/>
            </a:prstGeom>
            <a:solidFill>
              <a:srgbClr val="87A0A6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9096" y="2136499"/>
            <a:ext cx="4029565" cy="6014003"/>
          </a:xfrm>
          <a:custGeom>
            <a:avLst/>
            <a:gdLst/>
            <a:ahLst/>
            <a:cxnLst/>
            <a:rect r="r" b="b" t="t" l="l"/>
            <a:pathLst>
              <a:path h="6014003" w="4029565">
                <a:moveTo>
                  <a:pt x="0" y="0"/>
                </a:moveTo>
                <a:lnTo>
                  <a:pt x="4029565" y="0"/>
                </a:lnTo>
                <a:lnTo>
                  <a:pt x="4029565" y="6014002"/>
                </a:lnTo>
                <a:lnTo>
                  <a:pt x="0" y="6014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107" r="0" b="-4107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2914" y="1764348"/>
            <a:ext cx="6041930" cy="6758305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607657" y="1358110"/>
            <a:ext cx="11116119" cy="7570781"/>
            <a:chOff x="0" y="0"/>
            <a:chExt cx="14821492" cy="1009437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85725"/>
              <a:ext cx="14813716" cy="1062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82"/>
                </a:lnSpc>
              </a:pPr>
              <a:r>
                <a:rPr lang="en-US" sz="4844">
                  <a:solidFill>
                    <a:srgbClr val="FFDAC3"/>
                  </a:solidFill>
                  <a:latin typeface="Tex Gyre Schola Bold"/>
                </a:rPr>
                <a:t>Роман “Жанета”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500688"/>
              <a:ext cx="14813716" cy="55936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В 1919 году Куприн эмигрирует. В эмиграции </a:t>
              </a:r>
            </a:p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он пишет роман "Жанета". Это произведение </a:t>
              </a:r>
            </a:p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о трагическом одиночестве человека, потерявшего Родину. Это история о трогательной привязанности старого профессора, оказавшегося в эмиграции, </a:t>
              </a:r>
            </a:p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к маленькой парижской девочке - дочери уличной газетчицы. Эмигрантский период Куприна характеризуется уходом в себя.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2328985"/>
              <a:ext cx="14821492" cy="40077"/>
            </a:xfrm>
            <a:prstGeom prst="rect">
              <a:avLst/>
            </a:prstGeom>
            <a:solidFill>
              <a:srgbClr val="87A0A6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9096" y="2136499"/>
            <a:ext cx="4029565" cy="6014003"/>
          </a:xfrm>
          <a:custGeom>
            <a:avLst/>
            <a:gdLst/>
            <a:ahLst/>
            <a:cxnLst/>
            <a:rect r="r" b="b" t="t" l="l"/>
            <a:pathLst>
              <a:path h="6014003" w="4029565">
                <a:moveTo>
                  <a:pt x="0" y="0"/>
                </a:moveTo>
                <a:lnTo>
                  <a:pt x="4029565" y="0"/>
                </a:lnTo>
                <a:lnTo>
                  <a:pt x="4029565" y="6014002"/>
                </a:lnTo>
                <a:lnTo>
                  <a:pt x="0" y="6014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03" r="0" b="-503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2914" y="1764348"/>
            <a:ext cx="6041930" cy="6758305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607657" y="1358110"/>
            <a:ext cx="11116119" cy="7570781"/>
            <a:chOff x="0" y="0"/>
            <a:chExt cx="14821492" cy="1009437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85725"/>
              <a:ext cx="14813716" cy="1062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82"/>
                </a:lnSpc>
              </a:pPr>
              <a:r>
                <a:rPr lang="en-US" sz="4844">
                  <a:solidFill>
                    <a:srgbClr val="FFDAC3"/>
                  </a:solidFill>
                  <a:latin typeface="Tex Gyre Schola Bold"/>
                </a:rPr>
                <a:t>Роман “Жанета”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500688"/>
              <a:ext cx="14813716" cy="55936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В 1919 году Куприн эмигрирует. В эмиграции </a:t>
              </a:r>
            </a:p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он пишет роман "Жанета". Это произведение </a:t>
              </a:r>
            </a:p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о трагическом одиночестве человека, потерявшего Родину. Это история о трогательной привязанности старого профессора, оказавшегося в эмиграции, </a:t>
              </a:r>
            </a:p>
            <a:p>
              <a:pPr algn="ctr">
                <a:lnSpc>
                  <a:spcPts val="4192"/>
                </a:lnSpc>
              </a:pPr>
              <a:r>
                <a:rPr lang="en-US" sz="2994" spc="149">
                  <a:solidFill>
                    <a:srgbClr val="FFDAC3"/>
                  </a:solidFill>
                  <a:latin typeface="Anaphora"/>
                </a:rPr>
                <a:t>к маленькой парижской девочке - дочери уличной газетчицы. Эмигрантский период Куприна характеризуется уходом в себя.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2328985"/>
              <a:ext cx="14821492" cy="40077"/>
            </a:xfrm>
            <a:prstGeom prst="rect">
              <a:avLst/>
            </a:prstGeom>
            <a:solidFill>
              <a:srgbClr val="87A0A6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9096" y="2136499"/>
            <a:ext cx="4029565" cy="6014003"/>
          </a:xfrm>
          <a:custGeom>
            <a:avLst/>
            <a:gdLst/>
            <a:ahLst/>
            <a:cxnLst/>
            <a:rect r="r" b="b" t="t" l="l"/>
            <a:pathLst>
              <a:path h="6014003" w="4029565">
                <a:moveTo>
                  <a:pt x="0" y="0"/>
                </a:moveTo>
                <a:lnTo>
                  <a:pt x="4029565" y="0"/>
                </a:lnTo>
                <a:lnTo>
                  <a:pt x="4029565" y="6014002"/>
                </a:lnTo>
                <a:lnTo>
                  <a:pt x="0" y="6014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03" r="0" b="-503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518341" y="476172"/>
            <a:ext cx="17251319" cy="9334656"/>
          </a:xfrm>
          <a:prstGeom prst="rect">
            <a:avLst/>
          </a:prstGeom>
          <a:solidFill>
            <a:srgbClr val="BFB7A9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2282344" y="569063"/>
            <a:ext cx="13723312" cy="9148875"/>
          </a:xfrm>
          <a:custGeom>
            <a:avLst/>
            <a:gdLst/>
            <a:ahLst/>
            <a:cxnLst/>
            <a:rect r="r" b="b" t="t" l="l"/>
            <a:pathLst>
              <a:path h="9148875" w="13723312">
                <a:moveTo>
                  <a:pt x="0" y="0"/>
                </a:moveTo>
                <a:lnTo>
                  <a:pt x="13723312" y="0"/>
                </a:lnTo>
                <a:lnTo>
                  <a:pt x="13723312" y="9148874"/>
                </a:lnTo>
                <a:lnTo>
                  <a:pt x="0" y="9148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2072" y="1631950"/>
            <a:ext cx="3690055" cy="228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100"/>
              </a:lnSpc>
            </a:pPr>
            <a:r>
              <a:rPr lang="en-US" sz="7000" spc="-70">
                <a:solidFill>
                  <a:srgbClr val="3D5C60"/>
                </a:solidFill>
                <a:latin typeface="Martel Sans Ultra-Bold"/>
              </a:rPr>
              <a:t>Anita Weiss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622072" y="7477537"/>
            <a:ext cx="3690058" cy="1163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spc="179">
                <a:solidFill>
                  <a:srgbClr val="3D5C60"/>
                </a:solidFill>
                <a:latin typeface="Martel Sans Ultra-Bold"/>
              </a:rPr>
              <a:t>COMPANY FOUNDER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04682" y="399476"/>
            <a:ext cx="6524839" cy="9449948"/>
          </a:xfrm>
          <a:custGeom>
            <a:avLst/>
            <a:gdLst/>
            <a:ahLst/>
            <a:cxnLst/>
            <a:rect r="r" b="b" t="t" l="l"/>
            <a:pathLst>
              <a:path h="9449948" w="6524839">
                <a:moveTo>
                  <a:pt x="0" y="0"/>
                </a:moveTo>
                <a:lnTo>
                  <a:pt x="6524839" y="0"/>
                </a:lnTo>
                <a:lnTo>
                  <a:pt x="6524839" y="9449948"/>
                </a:lnTo>
                <a:lnTo>
                  <a:pt x="0" y="9449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29" t="0" r="-4029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6819900" y="9811324"/>
            <a:ext cx="11033957" cy="9525"/>
          </a:xfrm>
          <a:prstGeom prst="rect">
            <a:avLst/>
          </a:prstGeom>
          <a:solidFill>
            <a:srgbClr val="191919"/>
          </a:solidFill>
        </p:spPr>
      </p:sp>
      <p:sp>
        <p:nvSpPr>
          <p:cNvPr name="TextBox 6" id="6"/>
          <p:cNvSpPr txBox="true"/>
          <p:nvPr/>
        </p:nvSpPr>
        <p:spPr>
          <a:xfrm rot="0">
            <a:off x="7080238" y="938932"/>
            <a:ext cx="10179062" cy="8381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33"/>
              </a:lnSpc>
            </a:pPr>
            <a:r>
              <a:rPr lang="en-US" sz="3381" spc="169">
                <a:solidFill>
                  <a:srgbClr val="FFDAC3"/>
                </a:solidFill>
                <a:latin typeface="Tex Gyre Schola"/>
              </a:rPr>
              <a:t>Родился Александр Куприн </a:t>
            </a:r>
            <a:r>
              <a:rPr lang="en-US" sz="3381" spc="169">
                <a:solidFill>
                  <a:srgbClr val="191919"/>
                </a:solidFill>
                <a:latin typeface="Tex Gyre Schola Italics"/>
              </a:rPr>
              <a:t>26 августа </a:t>
            </a:r>
          </a:p>
          <a:p>
            <a:pPr>
              <a:lnSpc>
                <a:spcPts val="4733"/>
              </a:lnSpc>
            </a:pPr>
            <a:r>
              <a:rPr lang="en-US" sz="3381" spc="169">
                <a:solidFill>
                  <a:srgbClr val="191919"/>
                </a:solidFill>
                <a:latin typeface="Tex Gyre Schola Italics"/>
              </a:rPr>
              <a:t>(7 сентября) 1870 года в Наровчате</a:t>
            </a:r>
            <a:r>
              <a:rPr lang="en-US" sz="3381" spc="169">
                <a:solidFill>
                  <a:srgbClr val="FFDAC3"/>
                </a:solidFill>
                <a:latin typeface="Tex Gyre Schola"/>
              </a:rPr>
              <a:t> </a:t>
            </a:r>
          </a:p>
          <a:p>
            <a:pPr>
              <a:lnSpc>
                <a:spcPts val="4733"/>
              </a:lnSpc>
            </a:pPr>
            <a:r>
              <a:rPr lang="en-US" sz="3381" spc="169">
                <a:solidFill>
                  <a:srgbClr val="FFDAC3"/>
                </a:solidFill>
                <a:latin typeface="Tex Gyre Schola"/>
              </a:rPr>
              <a:t>к северо-западу от Пензы – небольшом уездном городке, ныне утратившем этот статус. </a:t>
            </a:r>
          </a:p>
          <a:p>
            <a:pPr>
              <a:lnSpc>
                <a:spcPts val="4733"/>
              </a:lnSpc>
            </a:pPr>
          </a:p>
          <a:p>
            <a:pPr>
              <a:lnSpc>
                <a:spcPts val="4733"/>
              </a:lnSpc>
            </a:pPr>
            <a:r>
              <a:rPr lang="en-US" sz="3381" spc="169">
                <a:solidFill>
                  <a:srgbClr val="FFDAC3"/>
                </a:solidFill>
                <a:latin typeface="Tex Gyre Schola"/>
              </a:rPr>
              <a:t>У Ивана Ивановича Куприна, мелкого чиновника из потомственных дворян, и его супруги Любови Алексеевны Кулунчаковой, происходившей из обедневшего татарского княжеского рода, это был </a:t>
            </a:r>
            <a:r>
              <a:rPr lang="en-US" sz="3381" spc="169">
                <a:solidFill>
                  <a:srgbClr val="FFDAC3"/>
                </a:solidFill>
                <a:latin typeface="Tex Gyre Schola Italics"/>
              </a:rPr>
              <a:t>шестой и последний ребёнок</a:t>
            </a:r>
            <a:r>
              <a:rPr lang="en-US" sz="3381" spc="169">
                <a:solidFill>
                  <a:srgbClr val="FFDAC3"/>
                </a:solidFill>
                <a:latin typeface="Tex Gyre Schola"/>
              </a:rPr>
              <a:t>. Трое старших братьев </a:t>
            </a:r>
          </a:p>
          <a:p>
            <a:pPr>
              <a:lnSpc>
                <a:spcPts val="4733"/>
              </a:lnSpc>
            </a:pPr>
            <a:r>
              <a:rPr lang="en-US" sz="3381" spc="169">
                <a:solidFill>
                  <a:srgbClr val="FFDAC3"/>
                </a:solidFill>
                <a:latin typeface="Tex Gyre Schola"/>
              </a:rPr>
              <a:t>и сестёр Александра умерли в младенчестве.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19050" y="0"/>
            <a:ext cx="348445" cy="10287000"/>
          </a:xfrm>
          <a:prstGeom prst="rect">
            <a:avLst/>
          </a:prstGeom>
          <a:solidFill>
            <a:srgbClr val="3D5C60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329395" y="-195149"/>
            <a:ext cx="13533528" cy="10677298"/>
          </a:xfrm>
          <a:custGeom>
            <a:avLst/>
            <a:gdLst/>
            <a:ahLst/>
            <a:cxnLst/>
            <a:rect r="r" b="b" t="t" l="l"/>
            <a:pathLst>
              <a:path h="10677298" w="13533528">
                <a:moveTo>
                  <a:pt x="0" y="0"/>
                </a:moveTo>
                <a:lnTo>
                  <a:pt x="13533528" y="0"/>
                </a:lnTo>
                <a:lnTo>
                  <a:pt x="13533528" y="10677298"/>
                </a:lnTo>
                <a:lnTo>
                  <a:pt x="0" y="10677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55" t="0" r="-2891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109232" y="4718080"/>
            <a:ext cx="4013111" cy="793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50"/>
              </a:lnSpc>
            </a:pPr>
            <a:r>
              <a:rPr lang="en-US" sz="2166" spc="21">
                <a:solidFill>
                  <a:srgbClr val="191919"/>
                </a:solidFill>
                <a:latin typeface="Tex Gyre Schola"/>
                <a:hlinkClick r:id="rId3" tooltip="https://vk.com/wall-48973424?offset=920"/>
              </a:rPr>
              <a:t>МУЗЕЙ КУПРИНА </a:t>
            </a:r>
          </a:p>
          <a:p>
            <a:pPr>
              <a:lnSpc>
                <a:spcPts val="3250"/>
              </a:lnSpc>
            </a:pPr>
            <a:r>
              <a:rPr lang="en-US" sz="2166" spc="21">
                <a:solidFill>
                  <a:srgbClr val="191919"/>
                </a:solidFill>
                <a:latin typeface="Tex Gyre Schola"/>
                <a:hlinkClick r:id="rId4" tooltip="https://vk.com/wall-48973424?offset=920"/>
              </a:rPr>
              <a:t>(Наровчат, Пензенская обл.)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14103966" y="4073508"/>
            <a:ext cx="4018377" cy="27518"/>
          </a:xfrm>
          <a:prstGeom prst="rect">
            <a:avLst/>
          </a:prstGeom>
          <a:solidFill>
            <a:srgbClr val="191919"/>
          </a:solidFill>
        </p:spPr>
      </p:sp>
      <p:sp>
        <p:nvSpPr>
          <p:cNvPr name="AutoShape 6" id="6"/>
          <p:cNvSpPr/>
          <p:nvPr/>
        </p:nvSpPr>
        <p:spPr>
          <a:xfrm rot="0">
            <a:off x="14103966" y="6185973"/>
            <a:ext cx="4018377" cy="27518"/>
          </a:xfrm>
          <a:prstGeom prst="rect">
            <a:avLst/>
          </a:prstGeom>
          <a:solidFill>
            <a:srgbClr val="191919"/>
          </a:solid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249400" y="-19050"/>
            <a:ext cx="4038600" cy="9086850"/>
            <a:chOff x="0" y="0"/>
            <a:chExt cx="5384800" cy="12115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5551" t="0" r="26770" b="0"/>
            <a:stretch>
              <a:fillRect/>
            </a:stretch>
          </p:blipFill>
          <p:spPr>
            <a:xfrm flipH="false" flipV="false">
              <a:off x="0" y="0"/>
              <a:ext cx="5384800" cy="596265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10782" r="0" b="10782"/>
            <a:stretch>
              <a:fillRect/>
            </a:stretch>
          </p:blipFill>
          <p:spPr>
            <a:xfrm flipH="false" flipV="false">
              <a:off x="0" y="6153150"/>
              <a:ext cx="5384800" cy="5962650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14249400" y="9220200"/>
            <a:ext cx="4038600" cy="1066800"/>
          </a:xfrm>
          <a:prstGeom prst="rect">
            <a:avLst/>
          </a:prstGeom>
          <a:solidFill>
            <a:srgbClr val="BFB7A9"/>
          </a:solidFill>
        </p:spPr>
      </p:sp>
      <p:sp>
        <p:nvSpPr>
          <p:cNvPr name="AutoShape 6" id="6"/>
          <p:cNvSpPr/>
          <p:nvPr/>
        </p:nvSpPr>
        <p:spPr>
          <a:xfrm rot="0">
            <a:off x="10020300" y="-38100"/>
            <a:ext cx="4038600" cy="1066800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7" id="7"/>
          <p:cNvGrpSpPr/>
          <p:nvPr/>
        </p:nvGrpSpPr>
        <p:grpSpPr>
          <a:xfrm rot="0">
            <a:off x="10020300" y="1200150"/>
            <a:ext cx="4038600" cy="9086850"/>
            <a:chOff x="0" y="0"/>
            <a:chExt cx="5384800" cy="12115800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/>
            <a:srcRect l="0" t="4243" r="0" b="4243"/>
            <a:stretch>
              <a:fillRect/>
            </a:stretch>
          </p:blipFill>
          <p:spPr>
            <a:xfrm flipH="false" flipV="false">
              <a:off x="0" y="0"/>
              <a:ext cx="5384800" cy="5962650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54617" t="4247" r="0" b="20417"/>
            <a:stretch>
              <a:fillRect/>
            </a:stretch>
          </p:blipFill>
          <p:spPr>
            <a:xfrm flipH="false" flipV="false">
              <a:off x="0" y="6153150"/>
              <a:ext cx="5384800" cy="596265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5791200" y="0"/>
            <a:ext cx="4038600" cy="9086850"/>
            <a:chOff x="0" y="0"/>
            <a:chExt cx="5384800" cy="121158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/>
            <a:srcRect l="0" t="1070" r="0" b="14901"/>
            <a:stretch>
              <a:fillRect/>
            </a:stretch>
          </p:blipFill>
          <p:spPr>
            <a:xfrm flipH="false" flipV="false">
              <a:off x="0" y="0"/>
              <a:ext cx="5384800" cy="5962650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/>
            <a:srcRect l="1853" t="3805" r="48214" b="13307"/>
            <a:stretch>
              <a:fillRect/>
            </a:stretch>
          </p:blipFill>
          <p:spPr>
            <a:xfrm flipH="false" flipV="false">
              <a:off x="0" y="6153150"/>
              <a:ext cx="5384800" cy="5962650"/>
            </a:xfrm>
            <a:prstGeom prst="rect">
              <a:avLst/>
            </a:prstGeom>
          </p:spPr>
        </p:pic>
      </p:grpSp>
      <p:sp>
        <p:nvSpPr>
          <p:cNvPr name="AutoShape 13" id="13"/>
          <p:cNvSpPr/>
          <p:nvPr/>
        </p:nvSpPr>
        <p:spPr>
          <a:xfrm rot="0">
            <a:off x="5791200" y="9239250"/>
            <a:ext cx="4038600" cy="1066800"/>
          </a:xfrm>
          <a:prstGeom prst="rect">
            <a:avLst/>
          </a:prstGeom>
          <a:solidFill>
            <a:srgbClr val="BFB7A9"/>
          </a:solidFill>
        </p:spPr>
      </p:sp>
      <p:sp>
        <p:nvSpPr>
          <p:cNvPr name="TextBox 14" id="14"/>
          <p:cNvSpPr txBox="true"/>
          <p:nvPr/>
        </p:nvSpPr>
        <p:spPr>
          <a:xfrm rot="0">
            <a:off x="220239" y="3682078"/>
            <a:ext cx="5380461" cy="2856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93"/>
              </a:lnSpc>
            </a:pPr>
            <a:r>
              <a:rPr lang="en-US" sz="2529" spc="25">
                <a:solidFill>
                  <a:srgbClr val="FFDAC3"/>
                </a:solidFill>
                <a:latin typeface="Tex Gyre Schola"/>
              </a:rPr>
              <a:t>Когда я родился — я заплакал; впоследствии каждый прожитой день объяснял мне, почему </a:t>
            </a:r>
          </a:p>
          <a:p>
            <a:pPr>
              <a:lnSpc>
                <a:spcPts val="3793"/>
              </a:lnSpc>
            </a:pPr>
            <a:r>
              <a:rPr lang="en-US" sz="2529" spc="25">
                <a:solidFill>
                  <a:srgbClr val="FFDAC3"/>
                </a:solidFill>
                <a:latin typeface="Tex Gyre Schola"/>
              </a:rPr>
              <a:t>я заплакал, когда родился.</a:t>
            </a:r>
          </a:p>
          <a:p>
            <a:pPr>
              <a:lnSpc>
                <a:spcPts val="3793"/>
              </a:lnSpc>
            </a:pPr>
          </a:p>
          <a:p>
            <a:pPr>
              <a:lnSpc>
                <a:spcPts val="3793"/>
              </a:lnSpc>
            </a:pPr>
            <a:r>
              <a:rPr lang="en-US" sz="2529" spc="25">
                <a:solidFill>
                  <a:srgbClr val="FFDAC3"/>
                </a:solidFill>
                <a:latin typeface="Tex Gyre Schola"/>
              </a:rPr>
              <a:t>(с) А. И. Куприн.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905062" y="-21267"/>
            <a:ext cx="4223391" cy="10308267"/>
            <a:chOff x="0" y="0"/>
            <a:chExt cx="5631188" cy="1374435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41643" t="30509" r="34715" b="35928"/>
            <a:stretch>
              <a:fillRect/>
            </a:stretch>
          </p:blipFill>
          <p:spPr>
            <a:xfrm flipH="false" flipV="false">
              <a:off x="0" y="0"/>
              <a:ext cx="5631188" cy="4496785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6538" r="0" b="40224"/>
            <a:stretch>
              <a:fillRect/>
            </a:stretch>
          </p:blipFill>
          <p:spPr>
            <a:xfrm flipH="false" flipV="false">
              <a:off x="0" y="4623785"/>
              <a:ext cx="5631188" cy="4496785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3528" t="0" r="12986" b="0"/>
            <a:stretch>
              <a:fillRect/>
            </a:stretch>
          </p:blipFill>
          <p:spPr>
            <a:xfrm flipH="false" flipV="false">
              <a:off x="0" y="9247571"/>
              <a:ext cx="5631188" cy="4496785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286488" y="139480"/>
            <a:ext cx="12933449" cy="3245852"/>
            <a:chOff x="0" y="0"/>
            <a:chExt cx="17244599" cy="432780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17244599" cy="6512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128"/>
                </a:lnSpc>
              </a:pPr>
              <a:r>
                <a:rPr lang="en-US" sz="2948" spc="147">
                  <a:solidFill>
                    <a:srgbClr val="191919"/>
                  </a:solidFill>
                  <a:latin typeface="Carollo Playscript"/>
                </a:rPr>
                <a:t>Детство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022583"/>
              <a:ext cx="17244599" cy="33052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82"/>
                </a:lnSpc>
              </a:pPr>
              <a:r>
                <a:rPr lang="en-US" sz="2255" spc="22">
                  <a:solidFill>
                    <a:srgbClr val="FFDAC3"/>
                  </a:solidFill>
                  <a:latin typeface="Tex Gyre Schola"/>
                </a:rPr>
                <a:t>В 1871 году, когда будущему писателю едва исполнился год, от чумы скончался его отец, и семейство осталось практически без средств к существованию. В 1874 году Л.А. Куприна перебралась с детьми в Москву. Там ей удалось за счёт казны устроить старших дочерей </a:t>
              </a:r>
            </a:p>
            <a:p>
              <a:pPr>
                <a:lnSpc>
                  <a:spcPts val="3382"/>
                </a:lnSpc>
              </a:pPr>
              <a:r>
                <a:rPr lang="en-US" sz="2255" spc="22">
                  <a:solidFill>
                    <a:srgbClr val="FFDAC3"/>
                  </a:solidFill>
                  <a:latin typeface="Tex Gyre Schola"/>
                </a:rPr>
                <a:t>в пансион, сама же она поселилась с сыном во вдовьем доме. Два подобных учреждения, созданных для содержания неимущих супругов государственных служащих и их детей, имелись на тот момент в Москве и Санкт-Петербурге.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86488" y="3820542"/>
            <a:ext cx="13618575" cy="2624648"/>
            <a:chOff x="0" y="0"/>
            <a:chExt cx="18158100" cy="349953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18158100" cy="599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39" spc="136">
                  <a:solidFill>
                    <a:srgbClr val="191919"/>
                  </a:solidFill>
                  <a:latin typeface="Carollo Playscript"/>
                </a:rPr>
                <a:t>Разумовский пансион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936297"/>
              <a:ext cx="18158100" cy="25632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42"/>
                </a:lnSpc>
              </a:pPr>
              <a:r>
                <a:rPr lang="en-US" sz="2094" spc="20">
                  <a:solidFill>
                    <a:srgbClr val="FFDAC3"/>
                  </a:solidFill>
                  <a:latin typeface="Tex Gyre Schola"/>
                </a:rPr>
                <a:t>В 1876 году в возрасте шести лет мальчика отдали в московский Разумовский пансион для детей-сирот, и детство Александра Куприна закончилось. В 1880 году он начал учёбу во 2-й Московской военной гимназии, а в 1887 году его приняли в Александровское военное училище, выпускавшее пехотных офицеров. Окончив его в 1890 году, молодой человек получил погоны подпоручика н начал службу в 46-м Днепровском пехотном полку, расквартированном в Проскурове Подольской губернии.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15624" y="6883341"/>
            <a:ext cx="13075176" cy="3205228"/>
            <a:chOff x="0" y="0"/>
            <a:chExt cx="17433568" cy="427363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57150"/>
              <a:ext cx="17433568" cy="5765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09"/>
                </a:lnSpc>
              </a:pPr>
              <a:r>
                <a:rPr lang="en-US" sz="2578" spc="128">
                  <a:solidFill>
                    <a:srgbClr val="191919"/>
                  </a:solidFill>
                  <a:latin typeface="Carollo Playscript"/>
                </a:rPr>
                <a:t>Зрелые годы. Знакомство с И. А. Буниным.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896352"/>
              <a:ext cx="17433568" cy="33772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57"/>
                </a:lnSpc>
              </a:pPr>
              <a:r>
                <a:rPr lang="en-US" sz="1971" spc="19">
                  <a:solidFill>
                    <a:srgbClr val="FFDAC3"/>
                  </a:solidFill>
                  <a:latin typeface="Tex Gyre Schola"/>
                </a:rPr>
                <a:t>Прослужив четыре года, Куприн понял, что армейская стезя не для него, и вышел в отставку. Этому способствовала и неудачная попытка поступления в академию генштаба. Сразу по окончании службы Александр уехал в Киев, но там не задержался и меньше чем через год перебрался в Одессу, а затем в Севастополь. Не имевший ни образования, ни профессии, пригодной для жизни вне казармы, А.И. Куприн закономерно не мог закрепиться где-то на одном месте. Помогла случайность. Начинающий автор познакомился с И.А. Буниным – на то время уже известным писателем с обширным связями в литературных кругах.</a:t>
              </a:r>
            </a:p>
          </p:txBody>
        </p:sp>
      </p:grpSp>
      <p:sp>
        <p:nvSpPr>
          <p:cNvPr name="AutoShape 15" id="15"/>
          <p:cNvSpPr/>
          <p:nvPr/>
        </p:nvSpPr>
        <p:spPr>
          <a:xfrm rot="-5400000">
            <a:off x="12434159" y="1470903"/>
            <a:ext cx="3361126" cy="419319"/>
          </a:xfrm>
          <a:prstGeom prst="rect">
            <a:avLst/>
          </a:prstGeom>
          <a:solidFill>
            <a:srgbClr val="87A0A6"/>
          </a:solidFill>
        </p:spPr>
      </p:sp>
      <p:sp>
        <p:nvSpPr>
          <p:cNvPr name="AutoShape 16" id="16"/>
          <p:cNvSpPr/>
          <p:nvPr/>
        </p:nvSpPr>
        <p:spPr>
          <a:xfrm rot="-5400000">
            <a:off x="16233158" y="1465831"/>
            <a:ext cx="3382392" cy="408197"/>
          </a:xfrm>
          <a:prstGeom prst="rect">
            <a:avLst/>
          </a:prstGeom>
          <a:solidFill>
            <a:srgbClr val="87A0A6"/>
          </a:solid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FB7A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779786"/>
            <a:ext cx="5453337" cy="4249414"/>
          </a:xfrm>
          <a:prstGeom prst="rect">
            <a:avLst/>
          </a:prstGeom>
          <a:solidFill>
            <a:srgbClr val="3D5C60"/>
          </a:solidFill>
        </p:spPr>
      </p:sp>
      <p:sp>
        <p:nvSpPr>
          <p:cNvPr name="AutoShape 3" id="3"/>
          <p:cNvSpPr/>
          <p:nvPr/>
        </p:nvSpPr>
        <p:spPr>
          <a:xfrm rot="0">
            <a:off x="0" y="5257800"/>
            <a:ext cx="5453337" cy="4000500"/>
          </a:xfrm>
          <a:prstGeom prst="rect">
            <a:avLst/>
          </a:prstGeom>
          <a:solidFill>
            <a:srgbClr val="3D5C60"/>
          </a:solidFill>
        </p:spPr>
      </p:sp>
      <p:sp>
        <p:nvSpPr>
          <p:cNvPr name="Freeform 4" id="4"/>
          <p:cNvSpPr/>
          <p:nvPr/>
        </p:nvSpPr>
        <p:spPr>
          <a:xfrm flipH="false" flipV="false" rot="0">
            <a:off x="6133492" y="752930"/>
            <a:ext cx="5986742" cy="4276270"/>
          </a:xfrm>
          <a:custGeom>
            <a:avLst/>
            <a:gdLst/>
            <a:ahLst/>
            <a:cxnLst/>
            <a:rect r="r" b="b" t="t" l="l"/>
            <a:pathLst>
              <a:path h="4276270" w="5986742">
                <a:moveTo>
                  <a:pt x="0" y="0"/>
                </a:moveTo>
                <a:lnTo>
                  <a:pt x="5986742" y="0"/>
                </a:lnTo>
                <a:lnTo>
                  <a:pt x="5986742" y="4276270"/>
                </a:lnTo>
                <a:lnTo>
                  <a:pt x="0" y="4276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28" t="-24143" r="-74926" b="-367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26267" y="5257800"/>
            <a:ext cx="5986742" cy="4000500"/>
          </a:xfrm>
          <a:custGeom>
            <a:avLst/>
            <a:gdLst/>
            <a:ahLst/>
            <a:cxnLst/>
            <a:rect r="r" b="b" t="t" l="l"/>
            <a:pathLst>
              <a:path h="4000500" w="5986742">
                <a:moveTo>
                  <a:pt x="0" y="0"/>
                </a:moveTo>
                <a:lnTo>
                  <a:pt x="5986742" y="0"/>
                </a:lnTo>
                <a:lnTo>
                  <a:pt x="5986742" y="4000500"/>
                </a:lnTo>
                <a:lnTo>
                  <a:pt x="0" y="4000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3633" t="-56706" r="-10045" b="-3158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985940" y="0"/>
            <a:ext cx="5302060" cy="10287000"/>
          </a:xfrm>
          <a:custGeom>
            <a:avLst/>
            <a:gdLst/>
            <a:ahLst/>
            <a:cxnLst/>
            <a:rect r="r" b="b" t="t" l="l"/>
            <a:pathLst>
              <a:path h="10287000" w="5302060">
                <a:moveTo>
                  <a:pt x="0" y="0"/>
                </a:moveTo>
                <a:lnTo>
                  <a:pt x="5302060" y="0"/>
                </a:lnTo>
                <a:lnTo>
                  <a:pt x="53020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1000"/>
            </a:blip>
            <a:stretch>
              <a:fillRect l="-46099" t="0" r="-32785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5550" y="2115678"/>
            <a:ext cx="5082237" cy="1463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01"/>
              </a:lnSpc>
            </a:pPr>
            <a:r>
              <a:rPr lang="en-US" sz="3934" spc="39">
                <a:solidFill>
                  <a:srgbClr val="FFDAC3"/>
                </a:solidFill>
                <a:latin typeface="Tex Gyre Schola"/>
              </a:rPr>
              <a:t>Александровское сиротское училище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4437" y="6581103"/>
            <a:ext cx="4884463" cy="1258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9"/>
              </a:lnSpc>
            </a:pPr>
            <a:r>
              <a:rPr lang="en-US" sz="3392" spc="33">
                <a:solidFill>
                  <a:srgbClr val="FFDAC3"/>
                </a:solidFill>
                <a:latin typeface="Tex Gyre Schola"/>
              </a:rPr>
              <a:t>Московский разумовский пансион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099707" y="8596120"/>
            <a:ext cx="5074525" cy="128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6"/>
              </a:lnSpc>
            </a:pPr>
            <a:r>
              <a:rPr lang="en-US" sz="1724" spc="17">
                <a:solidFill>
                  <a:srgbClr val="FFDAC3"/>
                </a:solidFill>
                <a:latin typeface="Tex Gyre Schola"/>
              </a:rPr>
              <a:t>“...воспоминание о розгах  в кадетском корпусе осталось  у меня на всю жизнь”</a:t>
            </a:r>
          </a:p>
          <a:p>
            <a:pPr algn="ctr">
              <a:lnSpc>
                <a:spcPts val="2586"/>
              </a:lnSpc>
            </a:pPr>
          </a:p>
          <a:p>
            <a:pPr algn="ctr">
              <a:lnSpc>
                <a:spcPts val="2586"/>
              </a:lnSpc>
            </a:pPr>
            <a:r>
              <a:rPr lang="en-US" sz="1724" spc="17">
                <a:solidFill>
                  <a:srgbClr val="FFDAC3"/>
                </a:solidFill>
                <a:latin typeface="Tex Gyre Schola"/>
              </a:rPr>
              <a:t>Повесть “Кадеты”.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09836" y="1524000"/>
            <a:ext cx="7911370" cy="7581900"/>
          </a:xfrm>
          <a:custGeom>
            <a:avLst/>
            <a:gdLst/>
            <a:ahLst/>
            <a:cxnLst/>
            <a:rect r="r" b="b" t="t" l="l"/>
            <a:pathLst>
              <a:path h="7581900" w="7911370">
                <a:moveTo>
                  <a:pt x="0" y="0"/>
                </a:moveTo>
                <a:lnTo>
                  <a:pt x="7911370" y="0"/>
                </a:lnTo>
                <a:lnTo>
                  <a:pt x="7911370" y="7581900"/>
                </a:lnTo>
                <a:lnTo>
                  <a:pt x="0" y="75819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72" r="0" b="-2172"/>
            </a:stretch>
          </a:blipFill>
        </p:spPr>
      </p:sp>
      <p:sp>
        <p:nvSpPr>
          <p:cNvPr name="AutoShape 3" id="3"/>
          <p:cNvSpPr/>
          <p:nvPr/>
        </p:nvSpPr>
        <p:spPr>
          <a:xfrm rot="0">
            <a:off x="-76200" y="9258300"/>
            <a:ext cx="7791450" cy="1390650"/>
          </a:xfrm>
          <a:prstGeom prst="rect">
            <a:avLst/>
          </a:prstGeom>
          <a:solidFill>
            <a:srgbClr val="3D5C60"/>
          </a:solidFill>
        </p:spPr>
      </p:sp>
      <p:sp>
        <p:nvSpPr>
          <p:cNvPr name="AutoShape 4" id="4"/>
          <p:cNvSpPr/>
          <p:nvPr/>
        </p:nvSpPr>
        <p:spPr>
          <a:xfrm rot="0">
            <a:off x="-152400" y="0"/>
            <a:ext cx="7867650" cy="1390650"/>
          </a:xfrm>
          <a:prstGeom prst="rect">
            <a:avLst/>
          </a:prstGeom>
          <a:solidFill>
            <a:srgbClr val="3D5C60"/>
          </a:solidFill>
        </p:spPr>
      </p:sp>
      <p:grpSp>
        <p:nvGrpSpPr>
          <p:cNvPr name="Group 5" id="5"/>
          <p:cNvGrpSpPr/>
          <p:nvPr/>
        </p:nvGrpSpPr>
        <p:grpSpPr>
          <a:xfrm rot="0">
            <a:off x="8572500" y="1524000"/>
            <a:ext cx="8686800" cy="7581900"/>
            <a:chOff x="0" y="0"/>
            <a:chExt cx="10774492" cy="94040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74492" cy="9404052"/>
            </a:xfrm>
            <a:custGeom>
              <a:avLst/>
              <a:gdLst/>
              <a:ahLst/>
              <a:cxnLst/>
              <a:rect r="r" b="b" t="t" l="l"/>
              <a:pathLst>
                <a:path h="9404052" w="10774492">
                  <a:moveTo>
                    <a:pt x="0" y="0"/>
                  </a:moveTo>
                  <a:lnTo>
                    <a:pt x="0" y="9404052"/>
                  </a:lnTo>
                  <a:lnTo>
                    <a:pt x="10774492" y="9404052"/>
                  </a:lnTo>
                  <a:lnTo>
                    <a:pt x="10774492" y="0"/>
                  </a:lnTo>
                  <a:lnTo>
                    <a:pt x="0" y="0"/>
                  </a:lnTo>
                  <a:close/>
                  <a:moveTo>
                    <a:pt x="10713532" y="9343092"/>
                  </a:moveTo>
                  <a:lnTo>
                    <a:pt x="59690" y="9343092"/>
                  </a:lnTo>
                  <a:lnTo>
                    <a:pt x="59690" y="59690"/>
                  </a:lnTo>
                  <a:lnTo>
                    <a:pt x="10713532" y="59690"/>
                  </a:lnTo>
                  <a:lnTo>
                    <a:pt x="10713532" y="9343092"/>
                  </a:ln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8934176" y="2276694"/>
            <a:ext cx="7963448" cy="5666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5"/>
              </a:lnSpc>
            </a:pPr>
            <a:r>
              <a:rPr lang="en-US" sz="2516" spc="25">
                <a:solidFill>
                  <a:srgbClr val="191919"/>
                </a:solidFill>
                <a:latin typeface="Tex Gyre Schola"/>
              </a:rPr>
              <a:t> А. И. Куприн и Елизавета Гейнрих обвенчались в 1909 году, хотя жили вместе уже два года. </a:t>
            </a:r>
          </a:p>
          <a:p>
            <a:pPr algn="ctr">
              <a:lnSpc>
                <a:spcPts val="3775"/>
              </a:lnSpc>
            </a:pPr>
          </a:p>
          <a:p>
            <a:pPr algn="ctr">
              <a:lnSpc>
                <a:spcPts val="3775"/>
              </a:lnSpc>
            </a:pPr>
            <a:r>
              <a:rPr lang="en-US" sz="2516" spc="25">
                <a:solidFill>
                  <a:srgbClr val="191919"/>
                </a:solidFill>
                <a:latin typeface="Tex Gyre Schola"/>
              </a:rPr>
              <a:t>У них появилось две дочери – Ксения, ставшая впоследствии актрисой и моделью, и Зинаида, скончавшаяся в три годика от сложной формы воспаления легких. </a:t>
            </a:r>
          </a:p>
          <a:p>
            <a:pPr algn="ctr">
              <a:lnSpc>
                <a:spcPts val="3775"/>
              </a:lnSpc>
            </a:pPr>
          </a:p>
          <a:p>
            <a:pPr algn="ctr">
              <a:lnSpc>
                <a:spcPts val="3775"/>
              </a:lnSpc>
            </a:pPr>
            <a:r>
              <a:rPr lang="en-US" sz="2516" spc="25">
                <a:solidFill>
                  <a:srgbClr val="191919"/>
                </a:solidFill>
                <a:latin typeface="Tex Gyre Schola"/>
              </a:rPr>
              <a:t>Супруга же пережила Александра Ивановича на 4 года. Она покончила с собой во время блокады Ленинграда, не выдержав постоянных бомбежек и бесконечного голода.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92238" y="9238480"/>
            <a:ext cx="6107222" cy="71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5"/>
              </a:lnSpc>
            </a:pPr>
            <a:r>
              <a:rPr lang="en-US" sz="4282" spc="42">
                <a:solidFill>
                  <a:srgbClr val="FFDAC3"/>
                </a:solidFill>
                <a:latin typeface="Tex Gyre Schola Bold"/>
              </a:rPr>
              <a:t> Елизавета Гейнрих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A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19050" y="0"/>
            <a:ext cx="1047750" cy="10287000"/>
          </a:xfrm>
          <a:prstGeom prst="rect">
            <a:avLst/>
          </a:prstGeom>
          <a:solidFill>
            <a:srgbClr val="3D5C60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-1288697" y="-671276"/>
            <a:ext cx="14929145" cy="15626801"/>
          </a:xfrm>
          <a:custGeom>
            <a:avLst/>
            <a:gdLst/>
            <a:ahLst/>
            <a:cxnLst/>
            <a:rect r="r" b="b" t="t" l="l"/>
            <a:pathLst>
              <a:path h="15626801" w="14929145">
                <a:moveTo>
                  <a:pt x="0" y="0"/>
                </a:moveTo>
                <a:lnTo>
                  <a:pt x="14929145" y="0"/>
                </a:lnTo>
                <a:lnTo>
                  <a:pt x="14929145" y="15626801"/>
                </a:lnTo>
                <a:lnTo>
                  <a:pt x="0" y="156268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184" t="0" r="-22379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821904" y="3818775"/>
            <a:ext cx="4305300" cy="2649450"/>
            <a:chOff x="0" y="0"/>
            <a:chExt cx="5740400" cy="3532601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7523" y="928150"/>
              <a:ext cx="5732877" cy="1590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989"/>
                </a:lnSpc>
              </a:pPr>
              <a:r>
                <a:rPr lang="en-US" sz="3326" spc="33">
                  <a:solidFill>
                    <a:srgbClr val="191919"/>
                  </a:solidFill>
                  <a:latin typeface="Tex Gyre Schola"/>
                </a:rPr>
                <a:t>Куприн с дочерьми, Ксенией и Зиночкой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0" y="0"/>
              <a:ext cx="5740400" cy="56326"/>
            </a:xfrm>
            <a:prstGeom prst="rect">
              <a:avLst/>
            </a:prstGeom>
            <a:solidFill>
              <a:srgbClr val="191919"/>
            </a:solidFill>
          </p:spPr>
        </p:sp>
        <p:sp>
          <p:nvSpPr>
            <p:cNvPr name="AutoShape 7" id="7"/>
            <p:cNvSpPr/>
            <p:nvPr/>
          </p:nvSpPr>
          <p:spPr>
            <a:xfrm rot="0">
              <a:off x="0" y="3476274"/>
              <a:ext cx="5740400" cy="56326"/>
            </a:xfrm>
            <a:prstGeom prst="rect">
              <a:avLst/>
            </a:prstGeom>
            <a:solidFill>
              <a:srgbClr val="191919"/>
            </a:solid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5C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249400" y="-19050"/>
            <a:ext cx="4038600" cy="9086850"/>
            <a:chOff x="0" y="0"/>
            <a:chExt cx="5384800" cy="12115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978" r="0" b="26460"/>
            <a:stretch>
              <a:fillRect/>
            </a:stretch>
          </p:blipFill>
          <p:spPr>
            <a:xfrm flipH="false" flipV="false">
              <a:off x="0" y="0"/>
              <a:ext cx="5384800" cy="596265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6622" t="7715" r="4004" b="18550"/>
            <a:stretch>
              <a:fillRect/>
            </a:stretch>
          </p:blipFill>
          <p:spPr>
            <a:xfrm flipH="false" flipV="false">
              <a:off x="0" y="6153150"/>
              <a:ext cx="5384800" cy="5962650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14249400" y="9220200"/>
            <a:ext cx="4038600" cy="1066800"/>
          </a:xfrm>
          <a:prstGeom prst="rect">
            <a:avLst/>
          </a:prstGeom>
          <a:solidFill>
            <a:srgbClr val="BFB7A9"/>
          </a:solidFill>
        </p:spPr>
      </p:sp>
      <p:sp>
        <p:nvSpPr>
          <p:cNvPr name="AutoShape 6" id="6"/>
          <p:cNvSpPr/>
          <p:nvPr/>
        </p:nvSpPr>
        <p:spPr>
          <a:xfrm rot="0">
            <a:off x="10020300" y="-38100"/>
            <a:ext cx="4038600" cy="1066800"/>
          </a:xfrm>
          <a:prstGeom prst="rect">
            <a:avLst/>
          </a:prstGeom>
          <a:solidFill>
            <a:srgbClr val="BFB7A9"/>
          </a:solidFill>
        </p:spPr>
      </p:sp>
      <p:grpSp>
        <p:nvGrpSpPr>
          <p:cNvPr name="Group 7" id="7"/>
          <p:cNvGrpSpPr/>
          <p:nvPr/>
        </p:nvGrpSpPr>
        <p:grpSpPr>
          <a:xfrm rot="0">
            <a:off x="10020300" y="1200150"/>
            <a:ext cx="4038600" cy="9086850"/>
            <a:chOff x="0" y="0"/>
            <a:chExt cx="5384800" cy="12115800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/>
            <a:srcRect l="9884" t="24311" r="3218" b="11480"/>
            <a:stretch>
              <a:fillRect/>
            </a:stretch>
          </p:blipFill>
          <p:spPr>
            <a:xfrm flipH="false" flipV="false">
              <a:off x="0" y="0"/>
              <a:ext cx="5384800" cy="5962650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1165" t="15310" r="0" b="14145"/>
            <a:stretch>
              <a:fillRect/>
            </a:stretch>
          </p:blipFill>
          <p:spPr>
            <a:xfrm flipH="false" flipV="false">
              <a:off x="0" y="6153150"/>
              <a:ext cx="5384800" cy="596265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5791200" y="0"/>
            <a:ext cx="4038600" cy="9086850"/>
            <a:chOff x="0" y="0"/>
            <a:chExt cx="5384800" cy="121158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/>
            <a:srcRect l="11441" t="15312" r="59481" b="27447"/>
            <a:stretch>
              <a:fillRect/>
            </a:stretch>
          </p:blipFill>
          <p:spPr>
            <a:xfrm flipH="false" flipV="false">
              <a:off x="0" y="0"/>
              <a:ext cx="5384800" cy="5962650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7"/>
            <a:srcRect l="3036" t="12442" r="0" b="20870"/>
            <a:stretch>
              <a:fillRect/>
            </a:stretch>
          </p:blipFill>
          <p:spPr>
            <a:xfrm flipH="false" flipV="false">
              <a:off x="0" y="6153150"/>
              <a:ext cx="5384800" cy="5962650"/>
            </a:xfrm>
            <a:prstGeom prst="rect">
              <a:avLst/>
            </a:prstGeom>
          </p:spPr>
        </p:pic>
      </p:grpSp>
      <p:sp>
        <p:nvSpPr>
          <p:cNvPr name="AutoShape 13" id="13"/>
          <p:cNvSpPr/>
          <p:nvPr/>
        </p:nvSpPr>
        <p:spPr>
          <a:xfrm rot="0">
            <a:off x="5791200" y="9239250"/>
            <a:ext cx="4038600" cy="1066800"/>
          </a:xfrm>
          <a:prstGeom prst="rect">
            <a:avLst/>
          </a:prstGeom>
          <a:solidFill>
            <a:srgbClr val="BFB7A9"/>
          </a:solidFill>
        </p:spPr>
      </p:sp>
      <p:sp>
        <p:nvSpPr>
          <p:cNvPr name="TextBox 14" id="14"/>
          <p:cNvSpPr txBox="true"/>
          <p:nvPr/>
        </p:nvSpPr>
        <p:spPr>
          <a:xfrm rot="0">
            <a:off x="132518" y="4077481"/>
            <a:ext cx="5468182" cy="197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09"/>
              </a:lnSpc>
            </a:pPr>
            <a:r>
              <a:rPr lang="en-US" sz="5273" spc="52">
                <a:solidFill>
                  <a:srgbClr val="FFDAC3"/>
                </a:solidFill>
                <a:latin typeface="Tex Gyre Schola"/>
              </a:rPr>
              <a:t>ТВОРЧЕСТВО</a:t>
            </a:r>
          </a:p>
          <a:p>
            <a:pPr algn="ctr">
              <a:lnSpc>
                <a:spcPts val="7909"/>
              </a:lnSpc>
            </a:pPr>
            <a:r>
              <a:rPr lang="en-US" sz="5273" spc="52">
                <a:solidFill>
                  <a:srgbClr val="FFDAC3"/>
                </a:solidFill>
                <a:latin typeface="Tex Gyre Schola"/>
              </a:rPr>
              <a:t>А. И. КУПРИНА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65952" y="3976875"/>
            <a:ext cx="3805495" cy="4583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9"/>
              </a:lnSpc>
            </a:pPr>
            <a:r>
              <a:rPr lang="en-US" sz="2579" spc="25">
                <a:solidFill>
                  <a:srgbClr val="000000"/>
                </a:solidFill>
                <a:latin typeface="Tex Gyre Schola Bold"/>
              </a:rPr>
              <a:t>Гранатовый браслет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DAF-f7IGsbU</dc:identifier>
  <dcterms:modified xsi:type="dcterms:W3CDTF">2011-08-01T06:04:30Z</dcterms:modified>
  <cp:revision>1</cp:revision>
  <dc:title>Биография А. И. Куприна. </dc:title>
</cp:coreProperties>
</file>