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8" r:id="rId5"/>
    <p:sldId id="272" r:id="rId6"/>
    <p:sldId id="269" r:id="rId7"/>
    <p:sldId id="271" r:id="rId8"/>
    <p:sldId id="270" r:id="rId9"/>
    <p:sldId id="273" r:id="rId10"/>
    <p:sldId id="274" r:id="rId11"/>
    <p:sldId id="261" r:id="rId12"/>
    <p:sldId id="275" r:id="rId13"/>
    <p:sldId id="265" r:id="rId14"/>
    <p:sldId id="266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5ABEDD-FB9A-7A95-11D8-BAD81E566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41CDA97-E653-8940-5D79-9D69F904C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9BA2FC-30E5-F10A-FA4F-1E0AE707A2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55BDBA-B703-90F8-C6E3-06EA286724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35E821-5E2F-8738-97EE-8A3F2E8A1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8480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5EF3C0-2B36-0B27-27CE-5BD31800F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30D9A9-995C-4988-7AF8-32B286A82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505528-5251-0109-AC05-3EC51DDA4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A2ADF7-5097-3B1F-0136-39D5BB138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857EBF-B1A0-D9B8-D2F6-D79BDB26E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358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ACC23B-1A3F-638E-A962-2F492BD52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99ACDA-2A29-213B-953E-20340DF7E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1D5C8E-4535-E85A-1F59-96BC3D97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5E93FF-BF76-2AFE-B560-4917584B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D7CAC0-0AB4-F15C-FC20-C8F9F18B9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262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7F70AA-D541-40F9-FEEE-C70975681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78E89D-919F-9712-4158-2A209B3C95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DA9FC2-7877-9EC5-52FE-22FC7A4CA5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C24D056-6810-921C-2CAE-B163F77BB3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E76036C-F638-8EF3-F910-D43C24ADD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FDFF258-8300-25AB-D6F0-3AF9667A9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39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0C646D-8849-42B6-A99C-51502152E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5AB7F4-8FCB-30A4-DD22-571040E108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38F28DD-5CCE-5C60-217B-A0FA602AFF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F8720BA-378B-0BDD-4073-CDE618319D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04DD013-C26E-C191-0AF1-194374FA2D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EE70E9-7283-C1EF-5223-E707483F8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9682A57-DD23-8178-4280-7C47131026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28BB545-67DE-0EB5-56B6-4084F130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623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B64A8-46AB-6DF4-275D-4B3575EED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C9E80E5-9225-F4D9-887C-2FDA02AC47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8B863B7-3D7E-00A7-B812-F10383B89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31DB1D6-D400-6F41-974C-BF8E08585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40306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4995389-4A47-5B44-98B8-F0DF5A148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9E2F281-7EBF-E805-66C8-DB83AF9F1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07A4806-B162-4A18-FFB7-5B98D3FB5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91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81BBD-58AB-2657-8418-D179D8013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CBC164-FDE7-D892-CD59-9496C5CE5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923172-B9D8-CF0E-D5BA-59B0982AE3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46DB4FA-9B76-6DB7-C40C-B59EAEF25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7E383D5-15CF-B763-F67C-EF7BF624E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944ACB-C1AD-D96A-3B1E-4FF221399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0591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7C9DED-8573-B2A7-05EC-12CCD8D76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79D6DCE-59A4-8D70-2ACF-CEBAD159E3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417D82-F5F6-A9C9-14ED-E0150DC468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F9F9D4B-BC80-2AB9-7852-B5BD36965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F50D94-443F-4743-CC8A-12E78E257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B9D608-59E7-1763-BD0C-7246A9DF6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434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E4F4C-0FDF-C6FD-CDD4-05405300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BE50451-87E6-6BAC-4A4C-E5F42F4D8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0EFA1CA-D244-60E2-1EFE-66F10A0BD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C7C345-DB8E-0B9A-C927-DBE22AFF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950725-C6D7-7430-1DBE-BC59C155E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460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BEB7DA8-2BCF-57E0-016B-7840B453E5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F6E6BD2-A4E0-D4B0-5EEE-010C3F08F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18D876-FB8B-9C63-DED2-2000EE6BF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837C8F-23FD-9490-4544-01CD5B759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6838D3-E137-E8FD-87E5-F75738E45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694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6846B-A4DC-9CA9-069F-6944C18E37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C3E7683-BF1A-4EBC-819C-E5D0A7E1E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F5A3A47-30AF-6A7F-E49C-0F3DCDE0F2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0215E-9404-4876-8BFF-B0A6BBFA66D8}" type="datetimeFigureOut">
              <a:rPr lang="ru-RU" smtClean="0"/>
              <a:t>04.10.2026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359C602-DFEC-13C0-6DA0-F1FDFBB30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67F0C1-977C-14D8-53CB-E590A14F7A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F6553-2590-4799-B4B3-B8C04CCE0C4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35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image" Target="../media/image29.jpg"/><Relationship Id="rId7" Type="http://schemas.openxmlformats.org/officeDocument/2006/relationships/image" Target="../media/image33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10" Type="http://schemas.openxmlformats.org/officeDocument/2006/relationships/image" Target="../media/image1.jpg"/><Relationship Id="rId4" Type="http://schemas.openxmlformats.org/officeDocument/2006/relationships/image" Target="../media/image30.jpg"/><Relationship Id="rId9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3B36ECF-FB47-74D9-1D70-67BA611C4624}"/>
              </a:ext>
            </a:extLst>
          </p:cNvPr>
          <p:cNvSpPr txBox="1"/>
          <p:nvPr/>
        </p:nvSpPr>
        <p:spPr>
          <a:xfrm>
            <a:off x="5923625" y="1024281"/>
            <a:ext cx="6094520" cy="43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Презентация как приложение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800" b="1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конспекту интегрированного занятия с использованием ИИ по теме «Деревья - наши зеленые друзья»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2800" b="1" i="0" u="none" strike="noStrike" kern="1200" cap="none" spc="-3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400" b="1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400" b="1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400" b="1" i="0" u="none" strike="noStrike" kern="1200" cap="none" spc="-3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8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(занятие разработала и апробировала </a:t>
            </a: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kumimoji="0" lang="ru-RU" sz="18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 МБДОУ МО г. Краснодар «Детский сад № 14»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>
                <a:tab pos="630555" algn="l"/>
              </a:tabLst>
              <a:defRPr/>
            </a:pPr>
            <a:r>
              <a:rPr lang="ru-RU" spc="-3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Дзюба Анна Александровна</a:t>
            </a:r>
            <a:r>
              <a:rPr kumimoji="0" lang="ru-RU" sz="1800" b="0" i="0" u="none" strike="noStrike" kern="1200" cap="none" spc="-3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ACC192-E7CF-FD16-CAD1-F69222DCDD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24" y="423989"/>
            <a:ext cx="4272872" cy="5697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6875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4FA3EBF-91DC-D1FB-4DD7-42B9B4E60FD0}"/>
              </a:ext>
            </a:extLst>
          </p:cNvPr>
          <p:cNvSpPr txBox="1"/>
          <p:nvPr/>
        </p:nvSpPr>
        <p:spPr>
          <a:xfrm>
            <a:off x="2763175" y="361310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Предварительная работа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FA52131-28E0-6637-D861-3C108B3F1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3528" y="494961"/>
            <a:ext cx="3010761" cy="225807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C1049D-6063-1EAB-4FEC-CE678C209C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77201" y="519098"/>
            <a:ext cx="3203851" cy="240288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4FE3879-28C5-6E0E-599B-4967891682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215" y="3290161"/>
            <a:ext cx="2571750" cy="34290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61A5D73-0C66-4FE0-4025-E1EA7C444C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4459" y="1516678"/>
            <a:ext cx="2326335" cy="315297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977D63C-A8DE-62E8-7913-0543AE6E25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602" y="3546628"/>
            <a:ext cx="2187050" cy="291606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011EB2E-4F86-9950-F614-D0147D02EA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2315" y="1516677"/>
            <a:ext cx="2423418" cy="31529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62C115-7DBA-F937-6CA8-FEEED1A4A664}"/>
              </a:ext>
            </a:extLst>
          </p:cNvPr>
          <p:cNvSpPr txBox="1"/>
          <p:nvPr/>
        </p:nvSpPr>
        <p:spPr>
          <a:xfrm>
            <a:off x="3603965" y="4739118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Тематическая прогулка «В гости к деревьям» по территории детского сада</a:t>
            </a:r>
          </a:p>
        </p:txBody>
      </p:sp>
    </p:spTree>
    <p:extLst>
      <p:ext uri="{BB962C8B-B14F-4D97-AF65-F5344CB8AC3E}">
        <p14:creationId xmlns:p14="http://schemas.microsoft.com/office/powerpoint/2010/main" val="1417548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6BC3931-EE1F-D068-8EF8-19899452F78E}"/>
              </a:ext>
            </a:extLst>
          </p:cNvPr>
          <p:cNvSpPr txBox="1"/>
          <p:nvPr/>
        </p:nvSpPr>
        <p:spPr>
          <a:xfrm>
            <a:off x="1049044" y="151790"/>
            <a:ext cx="10093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1 этап: способствуем формированию у детей внутренней мотивации к деятельности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AB71C1A-984A-6397-8249-4F984D6E40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565" y="659872"/>
            <a:ext cx="4686670" cy="352147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5EA0B3C-5612-B3DB-40C5-4598E1ACA3F9}"/>
              </a:ext>
            </a:extLst>
          </p:cNvPr>
          <p:cNvSpPr txBox="1"/>
          <p:nvPr/>
        </p:nvSpPr>
        <p:spPr>
          <a:xfrm>
            <a:off x="5328821" y="1749425"/>
            <a:ext cx="6094520" cy="391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«Ребята, у меня есть сестра, Катя, она учится в первом классе и ей нужна ваша помощь. Послушайте, она с нами на связи» (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достает флешку, спрашивает детей, кто сможет включить ноутбук и вставить флешку в гнездо, на экране ноутбука дети слушают обращение первоклассницы, созданное с помощью искусственного интеллекта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Первоклассница Катя</a:t>
            </a:r>
            <a:r>
              <a:rPr lang="en-US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видеосвязи):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«Здравствуйте, ребята! Меня зовут Катя, я учусь в первом классе. Недавно я записалась в кружок юных натуралистов –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эколят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защитников природы, который находится в эколого-биологическом центре в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Чистяковской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роще. Я очень хочу стать настоящим другом природы. Моя сестра рассказала мне, что вы уже давали клятву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Эколят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много знаете о лесах Кубани, умеете заботиться о природе, животных и растениях, сохранять чистоту лесов и водоёмов. Поэтому мне очень нужна ваша помощь. Расскажите, пожалуйста, всё, что знаете о деревьях нашего края. Я внимательно вас послушаю, запомню всё самое интересное и тогда тоже смогу стать настоящим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эколёнком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!»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08481D-AB8A-3796-D91E-3EC61DB54C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33" t="34204" r="17177"/>
          <a:stretch>
            <a:fillRect/>
          </a:stretch>
        </p:blipFill>
        <p:spPr>
          <a:xfrm>
            <a:off x="1189607" y="4413645"/>
            <a:ext cx="3071498" cy="215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674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069E74-0242-2D2B-7474-0A53B46674C5}"/>
              </a:ext>
            </a:extLst>
          </p:cNvPr>
          <p:cNvSpPr txBox="1"/>
          <p:nvPr/>
        </p:nvSpPr>
        <p:spPr>
          <a:xfrm>
            <a:off x="-111673" y="247377"/>
            <a:ext cx="2476870" cy="324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она «Круг друзей»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0203DB-0403-0E9F-256D-9B2222DA77D4}"/>
              </a:ext>
            </a:extLst>
          </p:cNvPr>
          <p:cNvSpPr txBox="1"/>
          <p:nvPr/>
        </p:nvSpPr>
        <p:spPr>
          <a:xfrm>
            <a:off x="5821122" y="1222900"/>
            <a:ext cx="6227684" cy="1563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«Что думаете по этому поводу, ребята? Давайте советоваться! Какие будут мнения? (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отвечают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сможем помочь вашей сестре, расскажем ей всё, что сами знаем и научим ее беречь природу, а также покажем, какие бывают деревья, объясним правила поведения в лесу, проведём для нее интересные задания, сделаем подарки-подсказки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Я рада, что вы такие отзывчивые и неравнодушные!».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D4E51A-5002-A266-C7BA-A46F901735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85" y="1451756"/>
            <a:ext cx="5539947" cy="41549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8EE07E0-979B-A29A-43AC-0C512A68A186}"/>
              </a:ext>
            </a:extLst>
          </p:cNvPr>
          <p:cNvSpPr txBox="1"/>
          <p:nvPr/>
        </p:nvSpPr>
        <p:spPr>
          <a:xfrm>
            <a:off x="5787131" y="3769785"/>
            <a:ext cx="6227684" cy="29674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Первоклассница Катя (по видеосвязи):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«Ребята, расскажите мне, пожалуйста, что такое лес? Как вы это понимаете? (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отвечают – лес – это не одно дерево, а много-много деревьев, растущих близко друг к другу, это дом не только для деревьев, но и для трав, грибов, кустарников, птиц, зверей, насекомых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«Правильно, дети! Есть такое выражение «непроходимый лес», заросли. Так говорят потому, что в лесу есть подлесок, кусты, которые растут и размножаются сами по себе: это шиповник, кизил, калина, ежевика. Дети, из каких двух слов состоит слово «подлесок»? (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отвечают – «ПОД» и «ЛЕСОК». Значит под лесом, внизу, под деревьями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Люди никогда в лесу подлесок не удаляют, поэтому в лесу очень много растительности, лес занимает огромную площадь и в нём, действительно, очень легко заблудиться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06215C-04CE-567A-2DF0-57211C3AB2FC}"/>
              </a:ext>
            </a:extLst>
          </p:cNvPr>
          <p:cNvSpPr txBox="1"/>
          <p:nvPr/>
        </p:nvSpPr>
        <p:spPr>
          <a:xfrm>
            <a:off x="3768570" y="40237"/>
            <a:ext cx="87045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2 этап: способствуем планированию детьми их деятельности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5601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923315E-D67F-0E12-C7A1-FA6ABA6E5A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/>
          <a:stretch>
            <a:fillRect/>
          </a:stretch>
        </p:blipFill>
        <p:spPr>
          <a:xfrm>
            <a:off x="179035" y="866082"/>
            <a:ext cx="6094519" cy="537862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FF0A1F-DB3E-F90E-F49B-596084D12F1B}"/>
              </a:ext>
            </a:extLst>
          </p:cNvPr>
          <p:cNvSpPr txBox="1"/>
          <p:nvPr/>
        </p:nvSpPr>
        <p:spPr>
          <a:xfrm>
            <a:off x="6273554" y="1934827"/>
            <a:ext cx="6094520" cy="13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 marR="0" lvl="0" indent="-27051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БУКВА – ЭТО ФОТОГРАФИЯ ЗВУКА!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marR="0" lvl="0" indent="-27051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ЗВУКИ МЫ СЛЫШИМ И ПРОИЗНОСИМ,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70510" marR="0" lvl="0" indent="-27051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БУКВЫ – ПИШЕМ И ЧИТАЕМ!</a:t>
            </a:r>
            <a:endParaRPr kumimoji="0" lang="ru-RU" sz="2000" b="0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3EB196-A870-8F75-803B-A9044D30F18A}"/>
              </a:ext>
            </a:extLst>
          </p:cNvPr>
          <p:cNvSpPr txBox="1"/>
          <p:nvPr/>
        </p:nvSpPr>
        <p:spPr>
          <a:xfrm>
            <a:off x="6924583" y="514905"/>
            <a:ext cx="4438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Повторение правила «ЗВУК И БУКВА»</a:t>
            </a:r>
          </a:p>
        </p:txBody>
      </p:sp>
    </p:spTree>
    <p:extLst>
      <p:ext uri="{BB962C8B-B14F-4D97-AF65-F5344CB8AC3E}">
        <p14:creationId xmlns:p14="http://schemas.microsoft.com/office/powerpoint/2010/main" val="37829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F5796F-2449-015E-BBBE-4368C1EC8DAB}"/>
              </a:ext>
            </a:extLst>
          </p:cNvPr>
          <p:cNvSpPr txBox="1"/>
          <p:nvPr/>
        </p:nvSpPr>
        <p:spPr>
          <a:xfrm>
            <a:off x="5746072" y="794087"/>
            <a:ext cx="6094520" cy="3045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«Я буду писать у вас на спине пальчиком букву, вы отгадываете её, находите на столе карточку-портрет отгаданной буквы, прикрепляете ее прищепкой на веревку, называете название дерева на эту букву, а я прикрепляю рядом иллюстрацию названного дерева». (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Например, педагог пальцем пишет ребёнку на спине букву «Д», ребёнок отгадывает букву, находит карточку-портрет отгаданной буквы, прикрепляет на верёвку и произносит название дерева «ДУБ». Педагог показывает изображение дуба и вешает его рядом с буквой «Д»).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Педагог аналогичным образом организует проведение «Большой стирки», дети по очереди произносят все знакомые названия деревьев: «БЕРЁЗА», «ЛИПА», «КЛЁН», «СОСНА», «РЯБИНА», «КАШТАН», «ЧЕРЁМУХА», «ТОПОЛЬ», «КЕДР», «ЕЛЬ».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A1EC32-4E22-CFC0-371B-B29C73D8F4C0}"/>
              </a:ext>
            </a:extLst>
          </p:cNvPr>
          <p:cNvSpPr txBox="1"/>
          <p:nvPr/>
        </p:nvSpPr>
        <p:spPr>
          <a:xfrm>
            <a:off x="6097480" y="315124"/>
            <a:ext cx="6094520" cy="423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Речевая игра «Большая стирка»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A18CD35-4230-9195-8DA1-B8211223174C}"/>
              </a:ext>
            </a:extLst>
          </p:cNvPr>
          <p:cNvSpPr txBox="1"/>
          <p:nvPr/>
        </p:nvSpPr>
        <p:spPr>
          <a:xfrm>
            <a:off x="437225" y="52586"/>
            <a:ext cx="24302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+mn-cs"/>
              </a:rPr>
              <a:t>Зона «Мастерская речи»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28C8783-1A54-9543-5285-A163717C40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3" y="503806"/>
            <a:ext cx="2402889" cy="180216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8249255-CB43-44E7-9441-5245A98DC4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0447" y="503806"/>
            <a:ext cx="2746157" cy="1802167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6F1B531-060F-402F-10F6-F3A4D179F1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3" y="2430031"/>
            <a:ext cx="2402889" cy="193699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D94A439-061E-40DA-6061-96BF53C515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487" y="2449417"/>
            <a:ext cx="2749118" cy="19176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E685A8C-2521-CA32-0050-57F108DE74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654" y="4261230"/>
            <a:ext cx="2598938" cy="2461334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09E2EE4-5C84-1ED2-16E2-BE03D905E5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40" y="4261230"/>
            <a:ext cx="3281779" cy="246133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DCCD574-5B62-6757-B91C-305D63F80F4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313" y="4491086"/>
            <a:ext cx="2975304" cy="2231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8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21019DC-BD44-052D-EBE4-01235B41FCC2}"/>
              </a:ext>
            </a:extLst>
          </p:cNvPr>
          <p:cNvSpPr txBox="1"/>
          <p:nvPr/>
        </p:nvSpPr>
        <p:spPr>
          <a:xfrm>
            <a:off x="5630662" y="1056346"/>
            <a:ext cx="6094520" cy="42244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buNone/>
            </a:pP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Логопедическая подвижная игра </a:t>
            </a:r>
          </a:p>
          <a:p>
            <a:pPr indent="450215" algn="ctr">
              <a:lnSpc>
                <a:spcPct val="115000"/>
              </a:lnSpc>
              <a:buNone/>
            </a:pPr>
            <a:r>
              <a:rPr lang="ru-RU" sz="2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«Хлопни, прыгни, подели на слоги»</a:t>
            </a:r>
          </a:p>
          <a:p>
            <a:pPr indent="450215" algn="ctr">
              <a:lnSpc>
                <a:spcPct val="115000"/>
              </a:lnSpc>
              <a:buNone/>
            </a:pPr>
            <a:endParaRPr lang="ru-RU" sz="20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приглашает детей подвигаться и в игровой форме, с помощью хлопков и прыжков поделить слова на слоги:</a:t>
            </a:r>
          </a:p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БЕ-РЁ-ЗА, ЛИ-ПА, КЛЁН, </a:t>
            </a:r>
          </a:p>
          <a:p>
            <a:pPr indent="450215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СОС-НА, РЯ-БИ-НА, КАШ-ТАН, ЧЕ-РЁ-МУ-ХА, ТО-ПОЛЬ, КЕДР, ЕЛЬ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42D57D-C007-76D1-5F86-F53FB1188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663" y="645677"/>
            <a:ext cx="5125453" cy="6108708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6358616-0E43-44D9-B352-F28F45DAD5C2}"/>
              </a:ext>
            </a:extLst>
          </p:cNvPr>
          <p:cNvSpPr/>
          <p:nvPr/>
        </p:nvSpPr>
        <p:spPr>
          <a:xfrm>
            <a:off x="417341" y="31425"/>
            <a:ext cx="21892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Зона «Мастерская речи»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7974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EB21F01-8612-7BB4-A58E-BD24DCBD8D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87" y="666070"/>
            <a:ext cx="2610035" cy="348004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36C2980-8745-0E11-31A4-CB4C2EE698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0087" y="3429000"/>
            <a:ext cx="2423457" cy="32312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F7ADF81-B615-5E39-FA18-5CE5988788DC}"/>
              </a:ext>
            </a:extLst>
          </p:cNvPr>
          <p:cNvSpPr txBox="1"/>
          <p:nvPr/>
        </p:nvSpPr>
        <p:spPr>
          <a:xfrm>
            <a:off x="0" y="143954"/>
            <a:ext cx="3116064" cy="324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Зона «Юные исследователи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553EA7-E63E-C5BE-8E43-AFDFD2242EAB}"/>
              </a:ext>
            </a:extLst>
          </p:cNvPr>
          <p:cNvSpPr txBox="1"/>
          <p:nvPr/>
        </p:nvSpPr>
        <p:spPr>
          <a:xfrm>
            <a:off x="5453109" y="143954"/>
            <a:ext cx="6538404" cy="6285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Опыт «Как вода поднимается вверх к листьям»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endParaRPr lang="ru-RU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Первоклассница Катя (по видеосвязи):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«Я знаю, что летом листья зелёные, потому что получают достаточно воды из почвы. Вода, которую всасывает из почвы корень, поднимается по стволу к веткам и листьям. А как же вода поступает в листья? Может ли вода течь (подниматься) вверх?».</a:t>
            </a:r>
          </a:p>
          <a:p>
            <a:pPr algn="just"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«Давайте проведем один опыт, и посмотрим, как вода поднимается к листикам вверх по стволу и ветвям. Перед вами образ дерева из бумажного полотенца– ствол и крона.</a:t>
            </a:r>
          </a:p>
          <a:p>
            <a:pPr algn="just"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Первоклассница Катя (по видеосвязи):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«Ребята, а что такое крона древа? (</a:t>
            </a:r>
            <a:r>
              <a:rPr lang="ru-RU" sz="1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отвечают - ветви и листья вместе, это крона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</a:p>
          <a:p>
            <a:pPr algn="just">
              <a:buNone/>
            </a:pPr>
            <a:r>
              <a:rPr lang="ru-RU" sz="1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«Зелёные точки по кроне дерева, нанесенные маркером, это почки на ветвях. Наливаем в тарелку воду, опускаем образ дерева из бумажной салфетки так, чтобы ствол дерева касался поверхности воды. Видите, как по дереву поднимается вода? Давайте оставим на время наш эксперимент и продолжим говорить о лесе».</a:t>
            </a: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«Ребята, прошло уже немного времени. Помните, мы с вами оставили наши бумажные деревья «пить» воду, а сами отправились узнавать новые секреты природы. Давайте проверим, что произошло с нашими деревьями? Что изменилось? Что вы заметили?» </a:t>
            </a:r>
            <a:r>
              <a:rPr lang="ru-RU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(дети отвечают - ствол дерева стал мокрым, вода поднялась вверх, зелёные точки на кроне стали ярче, зелёный цвет расплылся, это распустились почки и появились листья).</a:t>
            </a:r>
            <a:endParaRPr lang="ru-RU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«Верно, вы очень внимательные исследователи. Вот так и в природе: корни дерева впитывают воду из почвы, затем она поднимается по стволу и веточкам, к каждому листочку. Какой вывод мы можем сделать после нашего опыта?» </a:t>
            </a:r>
            <a:r>
              <a:rPr lang="ru-RU" sz="1400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(дети отвечают - дереву нужна вода и питательные вещества из земли, вода поднимается от корней к листьям, питает их, без воды дерево жить не сможет). 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63161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BEEB39-084F-A540-CDCF-C6BFB638CEB5}"/>
              </a:ext>
            </a:extLst>
          </p:cNvPr>
          <p:cNvSpPr txBox="1"/>
          <p:nvPr/>
        </p:nvSpPr>
        <p:spPr>
          <a:xfrm>
            <a:off x="6191591" y="453061"/>
            <a:ext cx="4607510" cy="320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Речевая игра</a:t>
            </a:r>
            <a:r>
              <a:rPr lang="ru-RU" sz="1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сторитейллинг</a:t>
            </a: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«Расскажем о дереве»</a:t>
            </a:r>
            <a:endParaRPr lang="ru-RU" sz="1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856496-F147-D9EE-D28F-C044EF5DCF1A}"/>
              </a:ext>
            </a:extLst>
          </p:cNvPr>
          <p:cNvSpPr txBox="1"/>
          <p:nvPr/>
        </p:nvSpPr>
        <p:spPr>
          <a:xfrm>
            <a:off x="5710562" y="916304"/>
            <a:ext cx="6094520" cy="52842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«Ребята, скажите, пожалуйста, какое дерево по внешнему виду очень отличается от остальных лиственных деревьев?» 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(дети отвечают – берёза, у нее ствол белого цвета)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Давайте сочиним о березе нерифмованное пятистишье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синквейн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Я буду задавать вам вопросы, а вы отвечать, а помогать нам будут волшебные «очки поэта».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Тот, у кого окажутся очки, будет продолжать наш </a:t>
            </a:r>
            <a:r>
              <a:rPr lang="ru-RU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синквейн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Каждый говорит только свою часть, а вместе получится красивые нерифмованный стих - </a:t>
            </a:r>
            <a:r>
              <a:rPr lang="ru-RU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синквейн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». Береза какая? (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стройная, высокая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береза что делает? (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растёт, шумит листвой, зеленеет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Сочините целое предложение о березе (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берёза очищает воздух и украшает наш лес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), береза это что?» (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дерево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(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Примеры детских </a:t>
            </a:r>
            <a:r>
              <a:rPr lang="ru-RU" sz="1400" i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синквейнов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Береза, белоствольная, красивая, качается на ветру, украшает лес, белеет, береза – красивое лиственное дерево, символ России. Береза, нарядная, зеленая, роняет листья, растет, очищает воздух,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летом береза радует зелёной листвой, а осенью становится золотой, дерево).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мотивирует детей передавать по кругу «очки поэта» и в устной форме сочинять про другие деревья свои нерифмованные пятистишья – </a:t>
            </a:r>
            <a:r>
              <a:rPr lang="ru-RU" sz="14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синквейны</a:t>
            </a:r>
            <a:r>
              <a:rPr lang="ru-RU" sz="14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14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(дети сочиняют - Дуб, могучий, большой, растет, шумит, дает желуди, дуб – самое большое дерево из всех, Лукоморье. Рябина, тонкая, высокая, цветет, зеленеет, дает ягоды, ягоды рябины любят птички, лечебный чай).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43A3799-8503-5D7F-AF1D-E38976C692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379" y="3306286"/>
            <a:ext cx="2567240" cy="342298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8034A5-EEFD-2821-3C77-D6BDDFF59D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18" y="497353"/>
            <a:ext cx="2648690" cy="353158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6634B1-1B55-4FB1-B3A4-530BF02CBECA}"/>
              </a:ext>
            </a:extLst>
          </p:cNvPr>
          <p:cNvSpPr/>
          <p:nvPr/>
        </p:nvSpPr>
        <p:spPr>
          <a:xfrm>
            <a:off x="621154" y="75164"/>
            <a:ext cx="218925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Зона «Мастерская речи»</a:t>
            </a:r>
            <a:endParaRPr lang="ru-RU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876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96FD36-B38E-2952-E805-9543E26AB1B9}"/>
              </a:ext>
            </a:extLst>
          </p:cNvPr>
          <p:cNvSpPr txBox="1"/>
          <p:nvPr/>
        </p:nvSpPr>
        <p:spPr>
          <a:xfrm>
            <a:off x="-133166" y="116242"/>
            <a:ext cx="2816207" cy="324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Зона «Круг друзей»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AED550-6CAE-6BA3-4A24-AB57D68FE997}"/>
              </a:ext>
            </a:extLst>
          </p:cNvPr>
          <p:cNvSpPr txBox="1"/>
          <p:nvPr/>
        </p:nvSpPr>
        <p:spPr>
          <a:xfrm>
            <a:off x="5710561" y="1504630"/>
            <a:ext cx="6094520" cy="4011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Первоклассница Катя </a:t>
            </a:r>
            <a:r>
              <a:rPr lang="ru-RU" sz="16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(по видеосвязи)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«Ребята, я вот что-то не пойму: если дерево нам нужно, чтобы нам было чем дышать, и чтобы в тени можно было отдохнуть, можно ли дерево не рубить совсем? Ведь рубят дерево 5 минут, а растет он много-много лет! А если не рубить деревья совсем, тогда из чего же мы будем делать бумагу, тетради для школы, мебель, игрушки?»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«Ребята, объявляю </a:t>
            </a: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мозговой штурм «Рубить или не рубить?»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u-RU" sz="1600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дети рассуждают и в итоге дети приходят к выводу: нужно не просто брать, а брать разумно — срубать только старые или больные деревья, а главное, сажать новые деревья, беречь лес!)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6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Педагог: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«Молодцы, ребята! Вы напомнили Кате всё, о чём мы сегодня говорили. Она теперь точно ничего не забудет!».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D9EED6-12ED-BD58-2CB2-B5953F255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42" y="1596871"/>
            <a:ext cx="5349155" cy="4011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6FA989-CD19-840C-25F3-61D4C140AEAC}"/>
              </a:ext>
            </a:extLst>
          </p:cNvPr>
          <p:cNvSpPr txBox="1"/>
          <p:nvPr/>
        </p:nvSpPr>
        <p:spPr>
          <a:xfrm>
            <a:off x="5983550" y="407540"/>
            <a:ext cx="48294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</a:t>
            </a:r>
            <a:r>
              <a:rPr kumimoji="0" lang="ru-RU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озговой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штурм «Рубить или не рубить?»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53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EA6CA59-E54D-7B81-7B45-65660F626407}"/>
              </a:ext>
            </a:extLst>
          </p:cNvPr>
          <p:cNvSpPr txBox="1"/>
          <p:nvPr/>
        </p:nvSpPr>
        <p:spPr>
          <a:xfrm>
            <a:off x="-104313" y="123391"/>
            <a:ext cx="3371296" cy="324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>
              <a:lnSpc>
                <a:spcPct val="115000"/>
              </a:lnSpc>
              <a:spcAft>
                <a:spcPts val="1000"/>
              </a:spcAft>
              <a:buNone/>
              <a:tabLst>
                <a:tab pos="1960245" algn="l"/>
                <a:tab pos="3195320" algn="ctr"/>
              </a:tabLst>
            </a:pPr>
            <a:r>
              <a:rPr lang="ru-RU" sz="1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Зона «Творческая мастерская»</a:t>
            </a:r>
            <a:endParaRPr lang="ru-RU" sz="1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19FED867-2AF8-0B08-B6C6-99AC602A05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0786675"/>
              </p:ext>
            </p:extLst>
          </p:nvPr>
        </p:nvGraphicFramePr>
        <p:xfrm>
          <a:off x="5904642" y="566081"/>
          <a:ext cx="6077585" cy="2193993"/>
        </p:xfrm>
        <a:graphic>
          <a:graphicData uri="http://schemas.openxmlformats.org/drawingml/2006/table">
            <a:tbl>
              <a:tblPr firstRow="1" firstCol="1" bandRow="1"/>
              <a:tblGrid>
                <a:gridCol w="3038475">
                  <a:extLst>
                    <a:ext uri="{9D8B030D-6E8A-4147-A177-3AD203B41FA5}">
                      <a16:colId xmlns:a16="http://schemas.microsoft.com/office/drawing/2014/main" val="373592269"/>
                    </a:ext>
                  </a:extLst>
                </a:gridCol>
                <a:gridCol w="3039110">
                  <a:extLst>
                    <a:ext uri="{9D8B030D-6E8A-4147-A177-3AD203B41FA5}">
                      <a16:colId xmlns:a16="http://schemas.microsoft.com/office/drawing/2014/main" val="412939714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2453640" algn="l"/>
                        </a:tabLs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Всем в лесу на удивленье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(дети поднимают руки вверх)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08432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Разные растут деревья: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(разводят руки в стороны)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7677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Вот высокая сосна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(тянутся на носочках вверх)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893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солнцу тянется она.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(вытягивают руки вверх)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1629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 раскидистый дубок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(руки широко разводят в стороны)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9867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Очень крепок и широк.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(сжимают кулачки, показывают силу)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319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Тонкая берёзка, белая полоска.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(плавно покачиваются из стороны в сторону, проводят ладонями сверху вниз перед собой, показывая ствол)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94612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Листья ветерок качает,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(плавно машут кистями рук)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1781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Лес тихонько оживает.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(шевелят пальцами обеих рук)</a:t>
                      </a:r>
                      <a:endParaRPr lang="ru-RU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581215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AA155648-0F50-F4B6-BBC7-3AD6DF793FF5}"/>
              </a:ext>
            </a:extLst>
          </p:cNvPr>
          <p:cNvSpPr txBox="1"/>
          <p:nvPr/>
        </p:nvSpPr>
        <p:spPr>
          <a:xfrm>
            <a:off x="5569588" y="123391"/>
            <a:ext cx="6412639" cy="390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Пальчиковая гимнастика «Разные растут деревья»</a:t>
            </a:r>
            <a:endParaRPr lang="ru-RU" sz="16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C1AE7FA-533C-BF6D-3CF9-9C8B086E17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35" y="566081"/>
            <a:ext cx="4294379" cy="572583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0C9CA2-EDAE-1C89-98B3-602DC6FD8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861" y="2911642"/>
            <a:ext cx="3408091" cy="3822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248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4E34EE1-2780-40C8-9BFD-2459D68AF105}"/>
              </a:ext>
            </a:extLst>
          </p:cNvPr>
          <p:cNvSpPr/>
          <p:nvPr/>
        </p:nvSpPr>
        <p:spPr>
          <a:xfrm>
            <a:off x="5710991" y="1266452"/>
            <a:ext cx="6096000" cy="43250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Жеребьевка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 в игровой форме проводит жеребьевку с помощью лепестков ромашки, на которых написаны правила поведения в лесу и выражение «Строение березы». Педагог начинает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жеребъевку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первый тянет лепесток ромашки с заданием для себя, затем дети самостоятельно выбирают лепестки, педагог озвучивает написанное задание, дети подходят к столу «Выбери сам!», выбирают необходимые материалы, при желании ребята объединяются в пары или команды.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После того, как педагог и ребята перешли к реализации своего замысла, педагог на несколько минут оставляет детей в покое, показывает им, что он сам увлечен своим делом и получает от него удовольствие. Затем педагог подключается к детям, обогащает их деятельность вопросами («Какая у тебя будет идея? Как ты хочешь это украсить? Что это будет? и так далее), оказывает детям индивидуальную помощь, побуждает их вспоминать знания, полученные на занятии, поддерживает инициативу и аккуратность в выполнении работы.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FB4E515-02B3-4E94-8B31-B1D5955CA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009" y="231394"/>
            <a:ext cx="4969954" cy="662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63585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A093A18-679F-BA41-72BA-77D5FC728D57}"/>
              </a:ext>
            </a:extLst>
          </p:cNvPr>
          <p:cNvSpPr txBox="1"/>
          <p:nvPr/>
        </p:nvSpPr>
        <p:spPr>
          <a:xfrm>
            <a:off x="5015699" y="4159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 этап: способствуем реализации детского замысла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74FA5F-15C6-B5A8-F7CE-BE7B84D68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52" y="544211"/>
            <a:ext cx="2275828" cy="303443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3F7BB0-7E20-5CC9-B397-D4B46325FB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732" y="544211"/>
            <a:ext cx="2471136" cy="329484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96274CF-0B81-2F46-2FFC-1D522FE3EE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5912" y="654728"/>
            <a:ext cx="2080704" cy="277427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F7571F2-95CB-5FE5-CD15-7364DBF362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1660" y="1048635"/>
            <a:ext cx="3048000" cy="2286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317752-24A4-1344-2E64-378A3A9BA6F3}"/>
              </a:ext>
            </a:extLst>
          </p:cNvPr>
          <p:cNvSpPr txBox="1"/>
          <p:nvPr/>
        </p:nvSpPr>
        <p:spPr>
          <a:xfrm>
            <a:off x="135384" y="64067"/>
            <a:ext cx="3282519" cy="324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>
                <a:tab pos="1960245" algn="l"/>
                <a:tab pos="3195320" algn="ctr"/>
              </a:tabLst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Зона «Творческая мастерская»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7C873D0-801E-0340-D7F3-00E0E0B740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33" b="4000"/>
          <a:stretch>
            <a:fillRect/>
          </a:stretch>
        </p:blipFill>
        <p:spPr>
          <a:xfrm>
            <a:off x="337352" y="4168233"/>
            <a:ext cx="1938476" cy="225032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01BA338-C7B8-23C0-68F0-04D483C400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64" b="7935"/>
          <a:stretch>
            <a:fillRect/>
          </a:stretch>
        </p:blipFill>
        <p:spPr>
          <a:xfrm>
            <a:off x="2613180" y="4110804"/>
            <a:ext cx="2329094" cy="268312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DC7CE49-8A58-32E3-7D72-3783869328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13" b="9547"/>
          <a:stretch>
            <a:fillRect/>
          </a:stretch>
        </p:blipFill>
        <p:spPr>
          <a:xfrm>
            <a:off x="5601717" y="3951212"/>
            <a:ext cx="2329094" cy="268436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75DF94F-6C6A-3D71-2264-5BFCB3AEA8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60" b="10679"/>
          <a:stretch>
            <a:fillRect/>
          </a:stretch>
        </p:blipFill>
        <p:spPr>
          <a:xfrm>
            <a:off x="8062959" y="4069849"/>
            <a:ext cx="2080705" cy="234870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24B3CFF9-4AA3-0672-2B1F-CEF1C3D438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5812" y="4075964"/>
            <a:ext cx="1906878" cy="254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235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2B28865-C199-9F58-8CBC-1C4C78ED362B}"/>
              </a:ext>
            </a:extLst>
          </p:cNvPr>
          <p:cNvSpPr txBox="1"/>
          <p:nvPr/>
        </p:nvSpPr>
        <p:spPr>
          <a:xfrm>
            <a:off x="1846555" y="89647"/>
            <a:ext cx="89043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4 этап: способствуем проведению детской рефлексии по итогам деятельности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350318F-958D-01A0-4626-BAE4335090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574" y="1121915"/>
            <a:ext cx="6152226" cy="461417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8A3395-7904-1109-74BC-35C2FEA2DE12}"/>
              </a:ext>
            </a:extLst>
          </p:cNvPr>
          <p:cNvSpPr txBox="1"/>
          <p:nvPr/>
        </p:nvSpPr>
        <p:spPr>
          <a:xfrm>
            <a:off x="6532485" y="1012954"/>
            <a:ext cx="5410941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«Ребята, мы с вами выполнили очень важное дело. Для чего мы это делали?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(ваша сестра попросила нас помочь ему узнать больше о деревьях, чтобы стать настоящим юным защитником природы).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Удалось ли нам ей помочь? Как вы считаете?»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(да, мы рассказали ей о деревьях, научили различать хвойные и лиственные деревья, узнали новые слова, сделали памятку-буклет).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Что вы чувствовали, когда учили Катю?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(учить чему-то других очень ответственно, но и приятно и радостно!).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нового вы сегодня узнали? Что запомнилось больше всего? Что было самым интересным? Что сегодня получилось особенно хорошо? Что вы обязательно расскажете дома?»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(дети отвечают, делятся своими впечатлениями и эмоциями. Педагог внимательно выслушивает каждого ребёнка, поддерживает ответы, создаёт ситуацию успеха и подчёркивает ценность вклада каждого участника в общее дело).</a:t>
            </a:r>
          </a:p>
          <a:p>
            <a:pPr algn="just"/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Первоклассница Катя (по видеосвязи):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«Ребята, большое вам спасибо! Теперь я совсем не переживаю. Благодаря вам я многое узнала о деревьях и обязательно покажу ваш буклет своему руководителю кружка. Теперь я знаю, что настоящий защитник природы – это человек, который любит природу, бережёт её и помогает ей. Спасибо, что помогли мне! До свидания!» </a:t>
            </a:r>
            <a:r>
              <a:rPr lang="ru-RU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(видеосвязь завершается).</a:t>
            </a:r>
          </a:p>
        </p:txBody>
      </p:sp>
    </p:spTree>
    <p:extLst>
      <p:ext uri="{BB962C8B-B14F-4D97-AF65-F5344CB8AC3E}">
        <p14:creationId xmlns:p14="http://schemas.microsoft.com/office/powerpoint/2010/main" val="25656789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2036</Words>
  <Application>Microsoft Office PowerPoint</Application>
  <PresentationFormat>Широкоэкранный</PresentationFormat>
  <Paragraphs>84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777</dc:creator>
  <cp:lastModifiedBy>SONY</cp:lastModifiedBy>
  <cp:revision>9</cp:revision>
  <dcterms:created xsi:type="dcterms:W3CDTF">2026-10-01T12:00:54Z</dcterms:created>
  <dcterms:modified xsi:type="dcterms:W3CDTF">2026-10-04T09:44:15Z</dcterms:modified>
</cp:coreProperties>
</file>