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embeddedFontLst>
    <p:embeddedFont>
      <p:font typeface="Exo" panose="020B0604020202020204" charset="0"/>
      <p:regular r:id="rId18"/>
      <p:bold r:id="rId19"/>
      <p:italic r:id="rId20"/>
      <p:boldItalic r:id="rId21"/>
    </p:embeddedFont>
    <p:embeddedFont>
      <p:font typeface="Russo One" panose="020B0604020202020204" charset="0"/>
      <p:regular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2" d="100"/>
          <a:sy n="132" d="100"/>
        </p:scale>
        <p:origin x="12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" name="Google Shape;6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9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9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5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25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" name="Google Shape;37;p2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7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7" name="Google Shape;7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 panose="020B0604020202020204"/>
              <a:buChar char="●"/>
              <a:defRPr sz="1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20204"/>
              <a:buChar char="○"/>
              <a:defRPr sz="1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20204"/>
              <a:buChar char="■"/>
              <a:defRPr sz="1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20204"/>
              <a:buChar char="●"/>
              <a:defRPr sz="1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20204"/>
              <a:buChar char="○"/>
              <a:defRPr sz="1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20204"/>
              <a:buChar char="■"/>
              <a:defRPr sz="1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20204"/>
              <a:buChar char="●"/>
              <a:defRPr sz="1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20204"/>
              <a:buChar char="○"/>
              <a:defRPr sz="1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 panose="020B0604020202020204"/>
              <a:buChar char="■"/>
              <a:defRPr sz="1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8" name="Google Shape;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 descr="Bola, No Hay Hombre, Deportes, Baloncesto, Competencia"/>
          <p:cNvPicPr preferRelativeResize="0"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9000"/>
                    </a14:imgEffect>
                  </a14:imgLayer>
                </a14:imgProps>
              </a:ext>
            </a:extLst>
          </a:blip>
          <a:srcRect b="152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/>
          <p:cNvSpPr/>
          <p:nvPr/>
        </p:nvSpPr>
        <p:spPr>
          <a:xfrm>
            <a:off x="-2" y="3626725"/>
            <a:ext cx="7753200" cy="666900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6" name="Google Shape;56;p1"/>
          <p:cNvSpPr txBox="1"/>
          <p:nvPr/>
        </p:nvSpPr>
        <p:spPr>
          <a:xfrm>
            <a:off x="1650350" y="3453175"/>
            <a:ext cx="6357600" cy="1014000"/>
          </a:xfrm>
          <a:prstGeom prst="rect">
            <a:avLst/>
          </a:prstGeom>
          <a:solidFill>
            <a:srgbClr val="D976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8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Баскетбол. </a:t>
            </a:r>
            <a:endParaRPr sz="18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8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Совершенствование навыков ведения мяча.</a:t>
            </a:r>
            <a:endParaRPr sz="1800" dirty="0"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</p:txBody>
      </p:sp>
      <p:sp>
        <p:nvSpPr>
          <p:cNvPr id="57" name="Google Shape;57;p1"/>
          <p:cNvSpPr txBox="1"/>
          <p:nvPr/>
        </p:nvSpPr>
        <p:spPr>
          <a:xfrm>
            <a:off x="5817724" y="4253167"/>
            <a:ext cx="2323800" cy="775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000" dirty="0">
                <a:solidFill>
                  <a:schemeClr val="lt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Учитель физической культуры</a:t>
            </a:r>
            <a:br>
              <a:rPr lang="en-GB" sz="1000" dirty="0">
                <a:solidFill>
                  <a:schemeClr val="lt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r>
              <a:rPr lang="en-GB" sz="1000" dirty="0">
                <a:solidFill>
                  <a:schemeClr val="lt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Кукушкин А.С</a:t>
            </a:r>
            <a:br>
              <a:rPr lang="en-GB" sz="1000" dirty="0">
                <a:solidFill>
                  <a:schemeClr val="lt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r>
              <a:rPr lang="en-GB" sz="1000" dirty="0">
                <a:solidFill>
                  <a:schemeClr val="lt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МАОУ СОШ №</a:t>
            </a:r>
            <a:r>
              <a:rPr lang="ru-RU" sz="1000" dirty="0">
                <a:solidFill>
                  <a:schemeClr val="lt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 </a:t>
            </a:r>
            <a:r>
              <a:rPr lang="en-GB" sz="1000" dirty="0">
                <a:solidFill>
                  <a:schemeClr val="lt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102</a:t>
            </a:r>
            <a:endParaRPr sz="1000" dirty="0">
              <a:solidFill>
                <a:schemeClr val="lt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4" descr="Baloncesto, Aro De Baloncesto, Deportes Con Pelota"/>
          <p:cNvPicPr preferRelativeResize="0"/>
          <p:nvPr/>
        </p:nvPicPr>
        <p:blipFill rotWithShape="1">
          <a:blip r:embed="rId3"/>
          <a:srcRect b="11355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solidFill>
            <a:srgbClr val="D97607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800" b="1" dirty="0"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Переход к ведению в движении</a:t>
            </a:r>
            <a:endParaRPr sz="1800" b="1" dirty="0">
              <a:highlight>
                <a:srgbClr val="D97607"/>
              </a:highlight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</a:pPr>
            <a:endParaRPr dirty="0"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</p:txBody>
      </p:sp>
      <p:sp>
        <p:nvSpPr>
          <p:cNvPr id="128" name="Google Shape;128;p4"/>
          <p:cNvSpPr txBox="1"/>
          <p:nvPr/>
        </p:nvSpPr>
        <p:spPr>
          <a:xfrm>
            <a:off x="399625" y="3086100"/>
            <a:ext cx="8488800" cy="15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800" dirty="0">
                <a:solidFill>
                  <a:schemeClr val="dk1"/>
                </a:solidFill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Ведение в движении является следующим этапом обучения и требует согласования шагов и ударов по мячу.</a:t>
            </a:r>
            <a:endParaRPr sz="1800" dirty="0">
              <a:solidFill>
                <a:schemeClr val="dk1"/>
              </a:solidFill>
              <a:highlight>
                <a:srgbClr val="D97607"/>
              </a:highlight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0" descr="Baloncesto, Spalding, Bola, El Deporte, Juego, Ronda"/>
          <p:cNvPicPr preferRelativeResize="0"/>
          <p:nvPr/>
        </p:nvPicPr>
        <p:blipFill rotWithShape="1">
          <a:blip r:embed="rId3"/>
          <a:srcRect b="15525"/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0"/>
          <p:cNvSpPr txBox="1">
            <a:spLocks noGrp="1"/>
          </p:cNvSpPr>
          <p:nvPr>
            <p:ph type="body" idx="1"/>
          </p:nvPr>
        </p:nvSpPr>
        <p:spPr>
          <a:xfrm>
            <a:off x="311700" y="323850"/>
            <a:ext cx="2841000" cy="2355300"/>
          </a:xfrm>
          <a:prstGeom prst="rect">
            <a:avLst/>
          </a:prstGeom>
          <a:noFill/>
          <a:ln>
            <a:noFill/>
          </a:ln>
          <a:effectLst>
            <a:outerShdw blurRad="1271588" dist="19050" dir="1200000" algn="bl" rotWithShape="0">
              <a:srgbClr val="FF0000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400" b="1" dirty="0">
                <a:solidFill>
                  <a:schemeClr val="dk1"/>
                </a:solidFill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Ведение мяча шагом</a:t>
            </a:r>
            <a:endParaRPr sz="1400" b="1" dirty="0">
              <a:solidFill>
                <a:schemeClr val="dk1"/>
              </a:solidFill>
              <a:highlight>
                <a:srgbClr val="D97607"/>
              </a:highlight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400" dirty="0">
                <a:solidFill>
                  <a:schemeClr val="dk1"/>
                </a:solidFill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На начальном этапе ведение выполняется шагом.</a:t>
            </a:r>
            <a:br>
              <a:rPr lang="en-GB" sz="1400" dirty="0">
                <a:solidFill>
                  <a:schemeClr val="dk1"/>
                </a:solidFill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r>
              <a:rPr lang="en-GB" sz="1400" dirty="0">
                <a:solidFill>
                  <a:schemeClr val="dk1"/>
                </a:solidFill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 Это позволяет обучающимся сосредоточиться на технике и сохранить контроль мяча.</a:t>
            </a:r>
            <a:endParaRPr sz="1400" dirty="0">
              <a:solidFill>
                <a:schemeClr val="dk1"/>
              </a:solidFill>
              <a:highlight>
                <a:srgbClr val="D97607"/>
              </a:highlight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b="1" dirty="0">
              <a:solidFill>
                <a:schemeClr val="lt1"/>
              </a:solidFill>
              <a:latin typeface="Exo"/>
              <a:ea typeface="Exo"/>
              <a:cs typeface="Exo"/>
              <a:sym typeface="Exo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highlight>
                <a:srgbClr val="D97607"/>
              </a:highlight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endParaRPr b="1" dirty="0">
              <a:solidFill>
                <a:schemeClr val="lt1"/>
              </a:solidFill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135" name="Google Shape;135;p10"/>
          <p:cNvSpPr txBox="1"/>
          <p:nvPr/>
        </p:nvSpPr>
        <p:spPr>
          <a:xfrm>
            <a:off x="5550525" y="1108325"/>
            <a:ext cx="3108300" cy="2532900"/>
          </a:xfrm>
          <a:prstGeom prst="rect">
            <a:avLst/>
          </a:prstGeom>
          <a:noFill/>
          <a:ln>
            <a:noFill/>
          </a:ln>
          <a:effectLst>
            <a:outerShdw blurRad="1271588" dist="19050" dir="1200000" algn="bl" rotWithShape="0">
              <a:srgbClr val="FF0000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dirty="0">
                <a:solidFill>
                  <a:schemeClr val="dk1"/>
                </a:solidFill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Ведение мяча бегом</a:t>
            </a:r>
            <a:endParaRPr dirty="0">
              <a:solidFill>
                <a:schemeClr val="dk1"/>
              </a:solidFill>
              <a:highlight>
                <a:srgbClr val="D97607"/>
              </a:highlight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dirty="0">
                <a:solidFill>
                  <a:schemeClr val="dk1"/>
                </a:solidFill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При ведении бегом:</a:t>
            </a:r>
            <a:endParaRPr dirty="0">
              <a:solidFill>
                <a:schemeClr val="dk1"/>
              </a:solidFill>
              <a:highlight>
                <a:srgbClr val="D97607"/>
              </a:highlight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sso One" panose="02000503050000020004"/>
              <a:buChar char="●"/>
            </a:pPr>
            <a:r>
              <a:rPr lang="en-GB" dirty="0">
                <a:solidFill>
                  <a:schemeClr val="dk1"/>
                </a:solidFill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увеличивается скорость передвижения</a:t>
            </a:r>
            <a:br>
              <a:rPr lang="en-GB" dirty="0">
                <a:solidFill>
                  <a:schemeClr val="dk1"/>
                </a:solidFill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endParaRPr dirty="0">
              <a:solidFill>
                <a:schemeClr val="dk1"/>
              </a:solidFill>
              <a:highlight>
                <a:srgbClr val="D97607"/>
              </a:highlight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sso One" panose="02000503050000020004"/>
              <a:buChar char="●"/>
            </a:pPr>
            <a:r>
              <a:rPr lang="en-GB" dirty="0">
                <a:solidFill>
                  <a:schemeClr val="dk1"/>
                </a:solidFill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возрастает требование к координации</a:t>
            </a:r>
            <a:br>
              <a:rPr lang="en-GB" dirty="0">
                <a:solidFill>
                  <a:schemeClr val="dk1"/>
                </a:solidFill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endParaRPr dirty="0">
              <a:solidFill>
                <a:schemeClr val="dk1"/>
              </a:solidFill>
              <a:highlight>
                <a:srgbClr val="D97607"/>
              </a:highlight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sso One" panose="02000503050000020004"/>
              <a:buChar char="●"/>
            </a:pPr>
            <a:r>
              <a:rPr lang="en-GB" dirty="0">
                <a:solidFill>
                  <a:schemeClr val="dk1"/>
                </a:solidFill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важно сохранять контроль мяча и равновесие</a:t>
            </a:r>
            <a:endParaRPr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2"/>
          <p:cNvSpPr txBox="1"/>
          <p:nvPr/>
        </p:nvSpPr>
        <p:spPr>
          <a:xfrm>
            <a:off x="375350" y="356110"/>
            <a:ext cx="3552600" cy="30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GB" sz="1000" b="1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Изменение направления при ведении</a:t>
            </a:r>
            <a:endParaRPr sz="1000" b="1" i="0" u="none" strike="noStrike" cap="none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0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Изменение направления выполняется:</a:t>
            </a:r>
            <a:endParaRPr sz="10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457200" lvl="0" indent="-2730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Russo One" panose="02000503050000020004"/>
              <a:buChar char="●"/>
            </a:pPr>
            <a:r>
              <a:rPr lang="en-GB" sz="10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с поворотом корпуса</a:t>
            </a:r>
            <a:br>
              <a:rPr lang="en-GB" sz="10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endParaRPr sz="10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457200" lvl="0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Russo One" panose="02000503050000020004"/>
              <a:buChar char="●"/>
            </a:pPr>
            <a:r>
              <a:rPr lang="en-GB" sz="10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со сменой ведущей руки</a:t>
            </a:r>
            <a:br>
              <a:rPr lang="en-GB" sz="10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endParaRPr sz="10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457200" lvl="0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Russo One" panose="02000503050000020004"/>
              <a:buChar char="●"/>
            </a:pPr>
            <a:r>
              <a:rPr lang="en-GB" sz="10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с понижением центра тяжести</a:t>
            </a:r>
            <a:endParaRPr sz="10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0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</p:txBody>
      </p:sp>
      <p:sp>
        <p:nvSpPr>
          <p:cNvPr id="141" name="Google Shape;141;p12"/>
          <p:cNvSpPr txBox="1"/>
          <p:nvPr/>
        </p:nvSpPr>
        <p:spPr>
          <a:xfrm>
            <a:off x="4936682" y="3055257"/>
            <a:ext cx="3494600" cy="1940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GB" sz="1000" b="1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Изменение скорости движения</a:t>
            </a:r>
            <a:endParaRPr sz="1000" i="0" u="none" strike="noStrike" cap="none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0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Умение изменять скорость ведения позволяет:</a:t>
            </a:r>
            <a:endParaRPr sz="10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 sz="10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уходить от соперника</a:t>
            </a:r>
            <a:br>
              <a:rPr lang="en-GB" sz="10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endParaRPr sz="10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 sz="10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создавать игровое преимущество</a:t>
            </a:r>
            <a:br>
              <a:rPr lang="en-GB" sz="10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endParaRPr sz="10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 sz="10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контролировать темп атаки</a:t>
            </a:r>
            <a:endParaRPr sz="10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0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</p:txBody>
      </p:sp>
      <p:pic>
        <p:nvPicPr>
          <p:cNvPr id="142" name="Google Shape;142;p12" descr="Baloncesto, Estadio" title="Baloncesto, Estadio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75350" y="2271486"/>
            <a:ext cx="4013399" cy="2724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2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4936682" y="186958"/>
            <a:ext cx="3955398" cy="26918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5"/>
          <p:cNvSpPr/>
          <p:nvPr/>
        </p:nvSpPr>
        <p:spPr>
          <a:xfrm>
            <a:off x="4592400" y="10200"/>
            <a:ext cx="4561800" cy="5143500"/>
          </a:xfrm>
          <a:prstGeom prst="flowChartProcess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effectLst/>
              <a:highlight>
                <a:schemeClr val="lt1"/>
              </a:highlight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9" name="Google Shape;149;p15"/>
          <p:cNvSpPr/>
          <p:nvPr/>
        </p:nvSpPr>
        <p:spPr>
          <a:xfrm>
            <a:off x="20400" y="10200"/>
            <a:ext cx="4572000" cy="5153700"/>
          </a:xfrm>
          <a:prstGeom prst="flowChartProcess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0" name="Google Shape;150;p15"/>
          <p:cNvSpPr txBox="1"/>
          <p:nvPr/>
        </p:nvSpPr>
        <p:spPr>
          <a:xfrm>
            <a:off x="208150" y="1808400"/>
            <a:ext cx="4045200" cy="17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 panose="020B0604020202020204"/>
              <a:buNone/>
            </a:pPr>
            <a:r>
              <a:rPr lang="en-GB" sz="3600" b="1" dirty="0">
                <a:solidFill>
                  <a:srgbClr val="21212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Типичные ошибки при ведении</a:t>
            </a:r>
            <a:endParaRPr sz="3600" b="1" i="0" u="none" strike="noStrike" cap="none" dirty="0">
              <a:solidFill>
                <a:srgbClr val="21212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4773725" y="462725"/>
            <a:ext cx="1857000" cy="17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b="1" dirty="0"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удары по мячу ладонью</a:t>
            </a:r>
            <a:br>
              <a:rPr lang="en-GB" b="1" dirty="0"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endParaRPr b="1" dirty="0"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br>
              <a:rPr lang="en-GB" b="1" dirty="0"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endParaRPr b="1" dirty="0"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b="1" dirty="0"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152" name="Google Shape;152;p15"/>
          <p:cNvSpPr txBox="1"/>
          <p:nvPr/>
        </p:nvSpPr>
        <p:spPr>
          <a:xfrm>
            <a:off x="7108425" y="462725"/>
            <a:ext cx="1806600" cy="17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b="1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прямые ноги</a:t>
            </a:r>
            <a:br>
              <a:rPr lang="en-GB" b="1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endParaRPr b="1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</a:pPr>
            <a:endParaRPr b="1" dirty="0">
              <a:solidFill>
                <a:schemeClr val="dk1"/>
              </a:solidFill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4773725" y="2855850"/>
            <a:ext cx="1857000" cy="16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b="1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потеря контроля при ускорении</a:t>
            </a:r>
            <a:endParaRPr sz="1400" b="1" i="0" u="none" strike="noStrike" cap="none" dirty="0">
              <a:solidFill>
                <a:srgbClr val="000000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154" name="Google Shape;154;p15"/>
          <p:cNvSpPr txBox="1"/>
          <p:nvPr/>
        </p:nvSpPr>
        <p:spPr>
          <a:xfrm>
            <a:off x="7108425" y="2855850"/>
            <a:ext cx="1806600" cy="17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b="1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постоянный взгляд на мяч</a:t>
            </a:r>
            <a:endParaRPr b="1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</a:pPr>
            <a:endParaRPr b="1" dirty="0">
              <a:latin typeface="Exo"/>
              <a:ea typeface="Exo"/>
              <a:cs typeface="Exo"/>
              <a:sym typeface="Ex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Gloria Hallelujah" panose="02000000000000000000"/>
              <a:ea typeface="Gloria Hallelujah" panose="02000000000000000000"/>
              <a:cs typeface="Gloria Hallelujah" panose="02000000000000000000"/>
              <a:sym typeface="Gloria Hallelujah" panose="0200000000000000000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1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226452" y="445024"/>
            <a:ext cx="6691094" cy="4460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solidFill>
            <a:srgbClr val="D97607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Методика исправления ошибок</a:t>
            </a:r>
            <a:endParaRPr dirty="0"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</p:txBody>
      </p:sp>
      <p:sp>
        <p:nvSpPr>
          <p:cNvPr id="161" name="Google Shape;161;p11"/>
          <p:cNvSpPr/>
          <p:nvPr/>
        </p:nvSpPr>
        <p:spPr>
          <a:xfrm>
            <a:off x="3535650" y="1175625"/>
            <a:ext cx="2072700" cy="1755900"/>
          </a:xfrm>
          <a:prstGeom prst="flowChartConnector">
            <a:avLst/>
          </a:prstGeom>
          <a:solidFill>
            <a:srgbClr val="6D9EEB"/>
          </a:solidFill>
          <a:ln w="9525" cap="flat" cmpd="sng">
            <a:solidFill>
              <a:srgbClr val="1F49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GB" b="1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Выполнение упражнений в медленном темпе</a:t>
            </a:r>
            <a:endParaRPr sz="1400" i="0" u="none" strike="noStrike" cap="none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</p:txBody>
      </p:sp>
      <p:sp>
        <p:nvSpPr>
          <p:cNvPr id="162" name="Google Shape;162;p11"/>
          <p:cNvSpPr/>
          <p:nvPr/>
        </p:nvSpPr>
        <p:spPr>
          <a:xfrm>
            <a:off x="311700" y="3103825"/>
            <a:ext cx="1941600" cy="1668600"/>
          </a:xfrm>
          <a:prstGeom prst="flowChartConnector">
            <a:avLst/>
          </a:prstGeom>
          <a:solidFill>
            <a:srgbClr val="FFFF00"/>
          </a:solidFill>
          <a:ln w="9525" cap="flat" cmpd="sng">
            <a:solidFill>
              <a:srgbClr val="1F49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</a:pPr>
            <a:r>
              <a:rPr lang="en-GB" b="1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Показ правильной техники</a:t>
            </a:r>
            <a:endParaRPr sz="1400" b="1" i="0" u="none" strike="noStrike" cap="none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3" name="Google Shape;163;p11"/>
          <p:cNvSpPr/>
          <p:nvPr/>
        </p:nvSpPr>
        <p:spPr>
          <a:xfrm>
            <a:off x="6890700" y="3237175"/>
            <a:ext cx="2034600" cy="1668600"/>
          </a:xfrm>
          <a:prstGeom prst="flowChartConnector">
            <a:avLst/>
          </a:prstGeom>
          <a:solidFill>
            <a:srgbClr val="990000"/>
          </a:solidFill>
          <a:ln w="9525" cap="flat" cmpd="sng">
            <a:solidFill>
              <a:srgbClr val="1F49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GB" sz="1100" b="1" dirty="0">
                <a:solidFill>
                  <a:srgbClr val="FFFFFF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Индивидуальная корректировка действий</a:t>
            </a:r>
            <a:endParaRPr sz="1100" i="0" u="none" strike="noStrike" cap="none" dirty="0">
              <a:solidFill>
                <a:srgbClr val="FFFFFF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16"/>
          <p:cNvPicPr preferRelativeResize="0"/>
          <p:nvPr/>
        </p:nvPicPr>
        <p:blipFill rotWithShape="1">
          <a:blip r:embed="rId3"/>
          <a:srcRect l="7970" r="10766"/>
          <a:stretch>
            <a:fillRect/>
          </a:stretch>
        </p:blipFill>
        <p:spPr>
          <a:xfrm rot="5400000">
            <a:off x="2086050" y="-2103600"/>
            <a:ext cx="4971900" cy="91791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6"/>
          <p:cNvSpPr txBox="1"/>
          <p:nvPr/>
        </p:nvSpPr>
        <p:spPr>
          <a:xfrm>
            <a:off x="5101772" y="275771"/>
            <a:ext cx="3679372" cy="2068285"/>
          </a:xfrm>
          <a:prstGeom prst="rect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b="1" dirty="0">
                <a:solidFill>
                  <a:schemeClr val="tx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Вывод</a:t>
            </a:r>
            <a:endParaRPr b="1" dirty="0">
              <a:solidFill>
                <a:schemeClr val="tx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dirty="0">
                <a:solidFill>
                  <a:schemeClr val="tx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Владение техникой ведения мяча является основой успешной игры в баскетбол и необходимым условием дальнейшего обучения игровым действиям.</a:t>
            </a:r>
            <a:endParaRPr sz="6000" dirty="0">
              <a:solidFill>
                <a:schemeClr val="tx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"/>
          <p:cNvSpPr txBox="1">
            <a:spLocks noGrp="1"/>
          </p:cNvSpPr>
          <p:nvPr>
            <p:ph type="title"/>
          </p:nvPr>
        </p:nvSpPr>
        <p:spPr>
          <a:xfrm>
            <a:off x="311700" y="16199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altLang="en-US" dirty="0"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ПРОИСХОЖДЕНИЕ</a:t>
            </a:r>
            <a:r>
              <a:rPr lang="en-US" altLang="ru-RU" dirty="0"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 </a:t>
            </a:r>
            <a:r>
              <a:rPr lang="en-US" altLang="en-US" dirty="0"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БАСКЕТБОЛА</a:t>
            </a:r>
          </a:p>
        </p:txBody>
      </p:sp>
      <p:sp>
        <p:nvSpPr>
          <p:cNvPr id="120" name="Google Shape;120;p8"/>
          <p:cNvSpPr txBox="1">
            <a:spLocks noGrp="1"/>
          </p:cNvSpPr>
          <p:nvPr>
            <p:ph type="body" idx="1"/>
          </p:nvPr>
        </p:nvSpPr>
        <p:spPr>
          <a:xfrm>
            <a:off x="311700" y="917341"/>
            <a:ext cx="8520600" cy="17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Этот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вид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спорта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зародился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в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Спрингфилде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,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штат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Массачусетс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(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США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),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в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1891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году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.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Его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отцом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был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профессор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Джеймс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Нейсмит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.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В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1932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году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была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создана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Международная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федерация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баскетбола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.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И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вот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в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1946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году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Национальная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ассоциация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баскетбола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начинает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свой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первый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altLang="en-US" dirty="0">
                <a:latin typeface="Exo"/>
                <a:ea typeface="Exo"/>
                <a:cs typeface="Exo"/>
                <a:sym typeface="Exo"/>
              </a:rPr>
              <a:t>сезон</a:t>
            </a:r>
            <a:r>
              <a:rPr lang="en-US" altLang="ru-RU" dirty="0">
                <a:latin typeface="Exo"/>
                <a:ea typeface="Exo"/>
                <a:cs typeface="Exo"/>
                <a:sym typeface="Exo"/>
              </a:rPr>
              <a:t>.</a:t>
            </a:r>
            <a:r>
              <a:rPr lang="en-GB" dirty="0">
                <a:latin typeface="Exo"/>
                <a:ea typeface="Exo"/>
                <a:cs typeface="Exo"/>
                <a:sym typeface="Exo"/>
              </a:rPr>
              <a:t>  </a:t>
            </a:r>
            <a:endParaRPr dirty="0">
              <a:latin typeface="Exo"/>
              <a:ea typeface="Exo"/>
              <a:cs typeface="Exo"/>
              <a:sym typeface="Exo"/>
            </a:endParaRPr>
          </a:p>
        </p:txBody>
      </p:sp>
      <p:pic>
        <p:nvPicPr>
          <p:cNvPr id="121" name="Google Shape;121;p8" descr="Bola, Baloncesto, El Deporte, Juego" title="Bola, Baloncesto, El Deporte, Juego"/>
          <p:cNvPicPr preferRelativeResize="0"/>
          <p:nvPr/>
        </p:nvPicPr>
        <p:blipFill rotWithShape="1">
          <a:blip r:embed="rId3"/>
          <a:srcRect b="63820"/>
          <a:stretch>
            <a:fillRect/>
          </a:stretch>
        </p:blipFill>
        <p:spPr>
          <a:xfrm>
            <a:off x="0" y="2933700"/>
            <a:ext cx="9144000" cy="220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"/>
          <p:cNvSpPr txBox="1">
            <a:spLocks noGrp="1"/>
          </p:cNvSpPr>
          <p:nvPr>
            <p:ph type="title"/>
          </p:nvPr>
        </p:nvSpPr>
        <p:spPr>
          <a:xfrm>
            <a:off x="572964" y="129985"/>
            <a:ext cx="5145672" cy="777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900" b="1" dirty="0"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Значение </a:t>
            </a:r>
            <a:r>
              <a:rPr lang="ru-RU" altLang="en-GB" sz="1900" b="1" dirty="0"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ведения</a:t>
            </a:r>
            <a:r>
              <a:rPr lang="en-GB" sz="1900" b="1" dirty="0"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 мяча в баскетболе</a:t>
            </a:r>
            <a:endParaRPr sz="1900" b="1" dirty="0">
              <a:highlight>
                <a:srgbClr val="D97607"/>
              </a:highlight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sz="2400" b="1" dirty="0"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</p:txBody>
      </p:sp>
      <p:sp>
        <p:nvSpPr>
          <p:cNvPr id="63" name="Google Shape;63;p2"/>
          <p:cNvSpPr txBox="1">
            <a:spLocks noGrp="1"/>
          </p:cNvSpPr>
          <p:nvPr>
            <p:ph type="body" idx="1"/>
          </p:nvPr>
        </p:nvSpPr>
        <p:spPr>
          <a:xfrm>
            <a:off x="159301" y="1059806"/>
            <a:ext cx="5668200" cy="346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От уровня владения ведением зависит возможность игрока свободно перемещаться по площадке и участвовать в атакующих действиях команды.</a:t>
            </a:r>
            <a:endParaRPr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Основная цель обучения ведению мяча — сформировать устойчивый навык контроля мяча при перемещении и подготовить обучающихся к выполнению игровых действий в реальной игровой ситуации.</a:t>
            </a:r>
            <a:endParaRPr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</p:txBody>
      </p:sp>
      <p:pic>
        <p:nvPicPr>
          <p:cNvPr id="64" name="Google Shape;64;p2" descr="Baloncesto, Juego, Cesta, Aro, Equipos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5827501" y="326571"/>
            <a:ext cx="3157198" cy="4361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9" descr="Baloncesto, Professional, Nba, Acción, La Competencia"/>
          <p:cNvPicPr preferRelativeResize="0"/>
          <p:nvPr/>
        </p:nvPicPr>
        <p:blipFill rotWithShape="1">
          <a:blip r:embed="rId3"/>
          <a:srcRect t="13445" b="34300"/>
          <a:stretch>
            <a:fillRect/>
          </a:stretch>
        </p:blipFill>
        <p:spPr>
          <a:xfrm>
            <a:off x="311700" y="1017725"/>
            <a:ext cx="8520600" cy="3954326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9"/>
          <p:cNvSpPr txBox="1">
            <a:spLocks noGrp="1"/>
          </p:cNvSpPr>
          <p:nvPr>
            <p:ph type="title"/>
          </p:nvPr>
        </p:nvSpPr>
        <p:spPr>
          <a:xfrm>
            <a:off x="224614" y="731374"/>
            <a:ext cx="8520600" cy="572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800" b="1" dirty="0"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Требования безопасности</a:t>
            </a:r>
            <a:endParaRPr sz="1800" b="1" dirty="0">
              <a:highlight>
                <a:srgbClr val="D97607"/>
              </a:highlight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</a:pPr>
            <a:endParaRPr dirty="0"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</p:txBody>
      </p:sp>
      <p:sp>
        <p:nvSpPr>
          <p:cNvPr id="71" name="Google Shape;71;p9"/>
          <p:cNvSpPr txBox="1">
            <a:spLocks noGrp="1"/>
          </p:cNvSpPr>
          <p:nvPr>
            <p:ph type="body" idx="1"/>
          </p:nvPr>
        </p:nvSpPr>
        <p:spPr>
          <a:xfrm>
            <a:off x="3635829" y="142625"/>
            <a:ext cx="5399314" cy="1750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en-GB" sz="13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Во время выполнения упражнений необходимо:</a:t>
            </a:r>
            <a:endParaRPr lang="ru-RU" sz="13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285750" indent="-285750">
              <a:spcBef>
                <a:spcPts val="1200"/>
              </a:spcBef>
              <a:buSzPts val="1100"/>
            </a:pPr>
            <a:r>
              <a:rPr lang="en-GB" sz="13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соблюдать дистанцию</a:t>
            </a:r>
            <a:endParaRPr lang="ru-RU" sz="13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285750" indent="-285750">
              <a:spcBef>
                <a:spcPts val="1200"/>
              </a:spcBef>
              <a:buSzPts val="1100"/>
            </a:pPr>
            <a:r>
              <a:rPr lang="en-GB" sz="13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выполнять задания по команде</a:t>
            </a:r>
            <a:endParaRPr lang="ru-RU" sz="13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285750" indent="-285750">
              <a:spcBef>
                <a:spcPts val="1200"/>
              </a:spcBef>
              <a:buSzPts val="1100"/>
            </a:pPr>
            <a:r>
              <a:rPr lang="en-GB" sz="13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контролировать движение мяча и партнёров</a:t>
            </a:r>
            <a:endParaRPr sz="13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sz="13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600"/>
              </a:spcAft>
              <a:buSzPts val="1800"/>
              <a:buNone/>
            </a:pPr>
            <a:endParaRPr dirty="0">
              <a:solidFill>
                <a:srgbClr val="000000"/>
              </a:solidFill>
              <a:latin typeface="Exo"/>
              <a:ea typeface="Exo"/>
              <a:cs typeface="Exo"/>
              <a:sym typeface="Ex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"/>
          <p:cNvSpPr txBox="1">
            <a:spLocks noGrp="1"/>
          </p:cNvSpPr>
          <p:nvPr>
            <p:ph type="title"/>
          </p:nvPr>
        </p:nvSpPr>
        <p:spPr>
          <a:xfrm>
            <a:off x="417649" y="69305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800" dirty="0"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Техника ведения мяча требует:</a:t>
            </a:r>
            <a:endParaRPr dirty="0">
              <a:highlight>
                <a:srgbClr val="D97607"/>
              </a:highlight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</p:txBody>
      </p:sp>
      <p:sp>
        <p:nvSpPr>
          <p:cNvPr id="77" name="Google Shape;77;p5"/>
          <p:cNvSpPr txBox="1">
            <a:spLocks noGrp="1"/>
          </p:cNvSpPr>
          <p:nvPr>
            <p:ph type="body" idx="1"/>
          </p:nvPr>
        </p:nvSpPr>
        <p:spPr>
          <a:xfrm>
            <a:off x="4245071" y="0"/>
            <a:ext cx="5160186" cy="1386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Устойчивого положения тела</a:t>
            </a:r>
            <a:b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Согласованной работы рук и ног</a:t>
            </a:r>
            <a:b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Постоянного контроля мяча</a:t>
            </a:r>
            <a:b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Умения сохранять равновесие при движении</a:t>
            </a:r>
            <a:endParaRPr sz="14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600"/>
              </a:spcAft>
              <a:buSzPts val="1800"/>
              <a:buNone/>
            </a:pPr>
            <a:endParaRPr dirty="0">
              <a:latin typeface="Exo"/>
              <a:ea typeface="Exo"/>
              <a:cs typeface="Exo"/>
              <a:sym typeface="Exo"/>
            </a:endParaRPr>
          </a:p>
        </p:txBody>
      </p:sp>
      <p:pic>
        <p:nvPicPr>
          <p:cNvPr id="78" name="Google Shape;78;p5" descr="Uss Nimitz, Baloncesto, Siluetas, Mar, Océano, El Agua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931844" y="1386116"/>
            <a:ext cx="5492211" cy="3606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3" descr="Baloncesto, Deportes, Equipos, Jugadores, Corte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11699" y="1295400"/>
            <a:ext cx="5189725" cy="350157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900" b="1" dirty="0"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Стойка игрока при ведении</a:t>
            </a:r>
            <a:endParaRPr sz="1900" b="1" dirty="0"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sz="2400" b="1" dirty="0">
              <a:solidFill>
                <a:srgbClr val="434343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</p:txBody>
      </p:sp>
      <p:sp>
        <p:nvSpPr>
          <p:cNvPr id="85" name="Google Shape;85;p3"/>
          <p:cNvSpPr txBox="1">
            <a:spLocks noGrp="1"/>
          </p:cNvSpPr>
          <p:nvPr>
            <p:ph type="body" idx="1"/>
          </p:nvPr>
        </p:nvSpPr>
        <p:spPr>
          <a:xfrm>
            <a:off x="5646568" y="1566086"/>
            <a:ext cx="3336300" cy="3114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sso One" panose="02000503050000020004"/>
              <a:buChar char="●"/>
            </a:pPr>
            <a: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Ноги слегка согнуты</a:t>
            </a:r>
            <a:b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endParaRPr sz="14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sso One" panose="02000503050000020004"/>
              <a:buChar char="●"/>
            </a:pPr>
            <a: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Корпус наклонён вперёд</a:t>
            </a:r>
            <a:b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endParaRPr sz="14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sso One" panose="02000503050000020004"/>
              <a:buChar char="●"/>
            </a:pPr>
            <a: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Центр тяжести опущен</a:t>
            </a:r>
            <a:b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endParaRPr sz="14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sso One" panose="02000503050000020004"/>
              <a:buChar char="●"/>
            </a:pPr>
            <a: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Игрок готов к изменению направления движения</a:t>
            </a:r>
            <a:endParaRPr sz="14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10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endParaRPr sz="1400" dirty="0"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</p:txBody>
      </p:sp>
      <p:sp>
        <p:nvSpPr>
          <p:cNvPr id="86" name="Google Shape;86;p3"/>
          <p:cNvSpPr/>
          <p:nvPr/>
        </p:nvSpPr>
        <p:spPr>
          <a:xfrm>
            <a:off x="-6750" y="0"/>
            <a:ext cx="9157500" cy="458100"/>
          </a:xfrm>
          <a:prstGeom prst="rect">
            <a:avLst/>
          </a:prstGeom>
          <a:solidFill>
            <a:srgbClr val="D97607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"/>
          <p:cNvSpPr/>
          <p:nvPr/>
        </p:nvSpPr>
        <p:spPr>
          <a:xfrm>
            <a:off x="692700" y="1852175"/>
            <a:ext cx="3694200" cy="2020500"/>
          </a:xfrm>
          <a:prstGeom prst="rect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2" name="Google Shape;92;p6"/>
          <p:cNvSpPr/>
          <p:nvPr/>
        </p:nvSpPr>
        <p:spPr>
          <a:xfrm>
            <a:off x="1654800" y="2969675"/>
            <a:ext cx="1770000" cy="903000"/>
          </a:xfrm>
          <a:prstGeom prst="rect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3" name="Google Shape;93;p6"/>
          <p:cNvSpPr txBox="1">
            <a:spLocks noGrp="1"/>
          </p:cNvSpPr>
          <p:nvPr>
            <p:ph type="body" idx="1"/>
          </p:nvPr>
        </p:nvSpPr>
        <p:spPr>
          <a:xfrm>
            <a:off x="3850903" y="212843"/>
            <a:ext cx="5015915" cy="1120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Мяч ведётся не ударом, а мягким толчком кисти.</a:t>
            </a:r>
            <a:endParaRPr sz="14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Пальцы разведены и активно контролируют направление и силу отскока мяча.</a:t>
            </a:r>
            <a:endParaRPr sz="14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</p:txBody>
      </p:sp>
      <p:pic>
        <p:nvPicPr>
          <p:cNvPr id="94" name="Google Shape;94;p6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884250" y="2866371"/>
            <a:ext cx="1311092" cy="1309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6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598575" y="3780675"/>
            <a:ext cx="1882450" cy="1362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6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195357" y="2377150"/>
            <a:ext cx="1311092" cy="1309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6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662575" y="2443755"/>
            <a:ext cx="1311092" cy="1309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6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691107" y="2866371"/>
            <a:ext cx="1311092" cy="130925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6"/>
          <p:cNvSpPr txBox="1"/>
          <p:nvPr/>
        </p:nvSpPr>
        <p:spPr>
          <a:xfrm>
            <a:off x="510650" y="155425"/>
            <a:ext cx="52398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GB" sz="1800" dirty="0">
                <a:solidFill>
                  <a:schemeClr val="dk1"/>
                </a:solidFill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Работа кисти и пальцев</a:t>
            </a:r>
            <a:endParaRPr sz="1800" dirty="0">
              <a:solidFill>
                <a:schemeClr val="dk1"/>
              </a:solidFill>
              <a:highlight>
                <a:srgbClr val="D97607"/>
              </a:highlight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"/>
          <p:cNvSpPr txBox="1">
            <a:spLocks noGrp="1"/>
          </p:cNvSpPr>
          <p:nvPr>
            <p:ph type="body" idx="1"/>
          </p:nvPr>
        </p:nvSpPr>
        <p:spPr>
          <a:xfrm>
            <a:off x="1233357" y="1545465"/>
            <a:ext cx="4350900" cy="29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730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Russo One" panose="02000503050000020004"/>
              <a:buChar char="●"/>
            </a:pPr>
            <a: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освоения техники</a:t>
            </a:r>
            <a:b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endParaRPr sz="14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457200" lvl="0" indent="-273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Russo One" panose="02000503050000020004"/>
              <a:buChar char="●"/>
            </a:pPr>
            <a: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развития чувства мяча</a:t>
            </a:r>
            <a:b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endParaRPr sz="14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457200" lvl="0" indent="-273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Russo One" panose="02000503050000020004"/>
              <a:buChar char="●"/>
            </a:pPr>
            <a: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подготовки к ведению в движении</a:t>
            </a:r>
            <a:b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endParaRPr sz="14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457200" lvl="0" indent="-273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Russo One" panose="02000503050000020004"/>
              <a:buChar char="●"/>
            </a:pPr>
            <a:r>
              <a:rPr lang="en-GB" sz="14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обучения начинающих игроков</a:t>
            </a:r>
            <a:endParaRPr sz="14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1400" dirty="0"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endParaRPr dirty="0">
              <a:latin typeface="Exo"/>
              <a:ea typeface="Exo"/>
              <a:cs typeface="Exo"/>
              <a:sym typeface="Exo"/>
            </a:endParaRPr>
          </a:p>
        </p:txBody>
      </p:sp>
      <p:pic>
        <p:nvPicPr>
          <p:cNvPr id="105" name="Google Shape;105;p7" descr="Image result for nba logo png"/>
          <p:cNvPicPr preferRelativeResize="0"/>
          <p:nvPr/>
        </p:nvPicPr>
        <p:blipFill rotWithShape="1">
          <a:blip r:embed="rId3"/>
          <a:srcRect t="6589" b="4473"/>
          <a:stretch>
            <a:fillRect/>
          </a:stretch>
        </p:blipFill>
        <p:spPr>
          <a:xfrm>
            <a:off x="6512800" y="-30187"/>
            <a:ext cx="2631200" cy="5203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7"/>
          <p:cNvSpPr txBox="1">
            <a:spLocks noGrp="1"/>
          </p:cNvSpPr>
          <p:nvPr>
            <p:ph type="title"/>
          </p:nvPr>
        </p:nvSpPr>
        <p:spPr>
          <a:xfrm>
            <a:off x="1451071" y="448250"/>
            <a:ext cx="3351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1800" dirty="0"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Ведение мяча на месте используется для:</a:t>
            </a:r>
            <a:endParaRPr sz="1800" dirty="0">
              <a:highlight>
                <a:srgbClr val="D97607"/>
              </a:highlight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800" b="1" dirty="0"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Ведение мяча правой и левой рукой</a:t>
            </a:r>
            <a:endParaRPr sz="3300" dirty="0">
              <a:highlight>
                <a:srgbClr val="D97607"/>
              </a:highlight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</p:txBody>
      </p:sp>
      <p:sp>
        <p:nvSpPr>
          <p:cNvPr id="112" name="Google Shape;112;p17"/>
          <p:cNvSpPr txBox="1">
            <a:spLocks noGrp="1"/>
          </p:cNvSpPr>
          <p:nvPr>
            <p:ph type="body" idx="1"/>
          </p:nvPr>
        </p:nvSpPr>
        <p:spPr>
          <a:xfrm>
            <a:off x="362625" y="1017725"/>
            <a:ext cx="43065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1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Ведение выполняется обеими руками.</a:t>
            </a:r>
            <a:endParaRPr sz="11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1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Особое внимание уделяется развитию слабой руки, так как это расширяет игровые возможности обучающегося.</a:t>
            </a:r>
            <a:endParaRPr sz="11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solidFill>
                <a:srgbClr val="434343"/>
              </a:solidFill>
              <a:latin typeface="Exo"/>
              <a:ea typeface="Exo"/>
              <a:cs typeface="Exo"/>
              <a:sym typeface="Exo"/>
            </a:endParaRPr>
          </a:p>
        </p:txBody>
      </p:sp>
      <p:pic>
        <p:nvPicPr>
          <p:cNvPr id="113" name="Google Shape;113;p17"/>
          <p:cNvPicPr preferRelativeResize="0"/>
          <p:nvPr/>
        </p:nvPicPr>
        <p:blipFill rotWithShape="1">
          <a:blip r:embed="rId3"/>
          <a:srcRect l="31612" r="26720"/>
          <a:stretch>
            <a:fillRect/>
          </a:stretch>
        </p:blipFill>
        <p:spPr>
          <a:xfrm>
            <a:off x="5929300" y="0"/>
            <a:ext cx="32147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7"/>
          <p:cNvSpPr txBox="1"/>
          <p:nvPr/>
        </p:nvSpPr>
        <p:spPr>
          <a:xfrm>
            <a:off x="362625" y="2272025"/>
            <a:ext cx="3648600" cy="5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800" b="1" dirty="0">
                <a:solidFill>
                  <a:schemeClr val="dk1"/>
                </a:solidFill>
                <a:highlight>
                  <a:srgbClr val="D97607"/>
                </a:highlight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Контроль мяча без зрительного наблюдения</a:t>
            </a:r>
            <a:endParaRPr sz="1800" b="1" dirty="0">
              <a:solidFill>
                <a:schemeClr val="dk1"/>
              </a:solidFill>
              <a:highlight>
                <a:srgbClr val="D97607"/>
              </a:highlight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1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Во время ведения взгляд направлен вперёд.</a:t>
            </a:r>
            <a:br>
              <a:rPr lang="en-GB" sz="11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</a:br>
            <a:r>
              <a:rPr lang="en-GB" sz="1100" dirty="0">
                <a:solidFill>
                  <a:schemeClr val="dk1"/>
                </a:solidFill>
                <a:latin typeface="Russo One" panose="02000503050000020004"/>
                <a:ea typeface="Russo One" panose="02000503050000020004"/>
                <a:cs typeface="Russo One" panose="02000503050000020004"/>
                <a:sym typeface="Russo One" panose="02000503050000020004"/>
              </a:rPr>
              <a:t>Постоянный зрительный контроль мяча снижает ориентацию на площадке и замедляет игровые действия.</a:t>
            </a:r>
            <a:endParaRPr sz="1100" dirty="0">
              <a:solidFill>
                <a:schemeClr val="dk1"/>
              </a:solidFill>
              <a:latin typeface="Russo One" panose="02000503050000020004"/>
              <a:ea typeface="Russo One" panose="02000503050000020004"/>
              <a:cs typeface="Russo One" panose="02000503050000020004"/>
              <a:sym typeface="Russo One" panose="02000503050000020004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441</Words>
  <Application>Microsoft Office PowerPoint</Application>
  <PresentationFormat>Экран (16:9)</PresentationFormat>
  <Paragraphs>67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Nunito</vt:lpstr>
      <vt:lpstr>Exo</vt:lpstr>
      <vt:lpstr>Russo One</vt:lpstr>
      <vt:lpstr>Gloria Hallelujah</vt:lpstr>
      <vt:lpstr>Simple Light</vt:lpstr>
      <vt:lpstr>Презентация PowerPoint</vt:lpstr>
      <vt:lpstr>ПРОИСХОЖДЕНИЕ БАСКЕТБОЛА</vt:lpstr>
      <vt:lpstr>Значение ведения мяча в баскетболе </vt:lpstr>
      <vt:lpstr>Требования безопасности </vt:lpstr>
      <vt:lpstr>Техника ведения мяча требует:</vt:lpstr>
      <vt:lpstr>Стойка игрока при ведении </vt:lpstr>
      <vt:lpstr>Презентация PowerPoint</vt:lpstr>
      <vt:lpstr>Ведение мяча на месте используется для:</vt:lpstr>
      <vt:lpstr>Ведение мяча правой и левой рукой</vt:lpstr>
      <vt:lpstr>Переход к ведению в движении </vt:lpstr>
      <vt:lpstr>Презентация PowerPoint</vt:lpstr>
      <vt:lpstr>Презентация PowerPoint</vt:lpstr>
      <vt:lpstr>Презентация PowerPoint</vt:lpstr>
      <vt:lpstr>Методика исправления ошибок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зам по УМР</cp:lastModifiedBy>
  <cp:revision>5</cp:revision>
  <dcterms:created xsi:type="dcterms:W3CDTF">2026-02-10T21:56:00Z</dcterms:created>
  <dcterms:modified xsi:type="dcterms:W3CDTF">2026-02-12T12:38:33Z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B6F3A0ED8BA1454E96E9246EABB7A32F_12</vt:lpwstr>
  </property>
  <property fmtid="{D5CDD505-2E9C-101B-9397-08002B2CF9AE}" pid="3" name="KSOProductBuildVer">
    <vt:lpwstr>1049-12.2.0.23196</vt:lpwstr>
  </property>
</Properties>
</file>