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6" r:id="rId5"/>
    <p:sldId id="257" r:id="rId6"/>
    <p:sldId id="258" r:id="rId7"/>
    <p:sldId id="269" r:id="rId8"/>
    <p:sldId id="270" r:id="rId9"/>
    <p:sldId id="271" r:id="rId10"/>
    <p:sldId id="272" r:id="rId11"/>
    <p:sldId id="265" r:id="rId12"/>
    <p:sldId id="273" r:id="rId13"/>
    <p:sldId id="274" r:id="rId14"/>
    <p:sldId id="276" r:id="rId15"/>
    <p:sldId id="277" r:id="rId16"/>
    <p:sldId id="278" r:id="rId17"/>
    <p:sldId id="279" r:id="rId18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701" autoAdjust="0"/>
  </p:normalViewPr>
  <p:slideViewPr>
    <p:cSldViewPr snapToGrid="0" showGuides="1">
      <p:cViewPr varScale="1">
        <p:scale>
          <a:sx n="71" d="100"/>
          <a:sy n="71" d="100"/>
        </p:scale>
        <p:origin x="69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F097377B-7A80-4695-9311-7480A96BA5C2}" type="datetime1">
              <a:rPr lang="ru-RU" smtClean="0"/>
              <a:pPr algn="r" rtl="0"/>
              <a:t>20.10.2024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ru-RU" smtClean="0"/>
              <a:pPr algn="r"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FAA1E4E1-DF6A-45D0-AB14-6A9A0B144578}" type="datetime1">
              <a:rPr lang="ru-RU" smtClean="0"/>
              <a:pPr/>
              <a:t>20.10.2024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0A3C37BE-C303-496D-B5CD-85F2937540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C522B8D-815E-429C-9EC2-505CEC215084}" type="datetime1">
              <a:rPr lang="ru-RU" smtClean="0"/>
              <a:pPr/>
              <a:t>20.10.2024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1" name="Рисунок 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80E4BC3-C763-48AA-8280-ACE59646066A}" type="datetime1">
              <a:rPr lang="ru-RU" smtClean="0"/>
              <a:pPr/>
              <a:t>20.10.2024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6D72474-459C-42C4-A0ED-A9AD89867D22}" type="datetime1">
              <a:rPr lang="ru-RU" smtClean="0"/>
              <a:pPr/>
              <a:t>20.10.2024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dirty="0"/>
              <a:t>09.10.2016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 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08D2BC5-0E5D-4645-A815-DFCA1A04B5A6}" type="datetime1">
              <a:rPr lang="ru-RU" smtClean="0"/>
              <a:pPr/>
              <a:t>20.10.2024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 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pic>
        <p:nvPicPr>
          <p:cNvPr id="10" name="Рисунок 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Пояснительный текст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r>
              <a:rPr lang="ru-RU" sz="1100" b="1" i="1" dirty="0">
                <a:latin typeface="Arial" pitchFamily="34" charset="0"/>
                <a:cs typeface="Arial" pitchFamily="34" charset="0"/>
              </a:rPr>
              <a:t>ПРИМЕЧАНИЕ</a:t>
            </a:r>
            <a:endParaRPr lang="ru-RU" sz="1200" b="1" i="1" dirty="0">
              <a:latin typeface="Arial" pitchFamily="34" charset="0"/>
              <a:cs typeface="Arial" pitchFamily="34" charset="0"/>
            </a:endParaRPr>
          </a:p>
          <a:p>
            <a:pPr rtl="0"/>
            <a:r>
              <a:rPr lang="ru-RU" sz="1200" i="1" dirty="0">
                <a:latin typeface="Arial" pitchFamily="34" charset="0"/>
                <a:cs typeface="Arial" pitchFamily="34" charset="0"/>
              </a:rPr>
              <a:t>Чтобы изменить изображение на этом слайде, выберите рисунок и удалите его. Затем нажмите значок "Рисунки" в заполнителе, чтобы вставить изображение.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 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Группа 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 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grpSp>
          <p:nvGrpSpPr>
            <p:cNvPr id="11" name="Группа 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F3049B1-F681-4AF5-B948-A3B940E9215A}" type="datetime1">
              <a:rPr lang="ru-RU" smtClean="0"/>
              <a:pPr/>
              <a:t>20.10.2024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 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9071334-89C1-48F8-8089-E3D6AA3BB79C}" type="datetime1">
              <a:rPr lang="ru-RU" smtClean="0"/>
              <a:pPr/>
              <a:t>20.10.2024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FDCDF3F-3D72-4F56-93A1-9DDD55AB6452}" type="datetime1">
              <a:rPr lang="ru-RU" smtClean="0"/>
              <a:pPr/>
              <a:t>20.10.2024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5C11A32-C44A-4E32-8FFB-D057369B4F61}" type="datetime1">
              <a:rPr lang="ru-RU" smtClean="0"/>
              <a:pPr/>
              <a:t>20.10.2024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E5ECC2E-6DAB-4717-9C53-38589639C202}" type="datetime1">
              <a:rPr lang="ru-RU" smtClean="0"/>
              <a:pPr/>
              <a:t>20.10.2024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6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DC0002A-E6EF-4378-B5A3-22E20EA855B1}" type="datetime1">
              <a:rPr lang="ru-RU" smtClean="0"/>
              <a:pPr/>
              <a:t>20.10.2024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  <a:p>
            <a:pPr lvl="5" rtl="0"/>
            <a:r>
              <a:rPr lang="ru-RU" dirty="0"/>
              <a:t>Шестой уровень</a:t>
            </a:r>
          </a:p>
          <a:p>
            <a:pPr lvl="6" rtl="0"/>
            <a:r>
              <a:rPr lang="ru-RU" dirty="0"/>
              <a:t>Седьмой уровень</a:t>
            </a:r>
          </a:p>
          <a:p>
            <a:pPr lvl="7" rtl="0"/>
            <a:r>
              <a:rPr lang="ru-RU" dirty="0"/>
              <a:t>Восьмой уровень</a:t>
            </a:r>
          </a:p>
          <a:p>
            <a:pPr lvl="8" rtl="0"/>
            <a:r>
              <a:rPr lang="ru-RU" dirty="0"/>
              <a:t>Девятый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A42E0B6C-3F58-4527-A133-F91FB65EBC2F}" type="datetime1">
              <a:rPr lang="ru-RU" smtClean="0"/>
              <a:pPr/>
              <a:t>20.10.2024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427705" cy="2219691"/>
          </a:xfrm>
        </p:spPr>
        <p:txBody>
          <a:bodyPr rtlCol="0" anchor="ctr">
            <a:normAutofit fontScale="90000"/>
          </a:bodyPr>
          <a:lstStyle/>
          <a:p>
            <a:pPr rtl="0"/>
            <a:r>
              <a:rPr lang="ru-RU" dirty="0"/>
              <a:t>Лексические средства выразительности</a:t>
            </a: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ru-RU" dirty="0"/>
              <a:t>Учитель русского языка и литературы </a:t>
            </a:r>
          </a:p>
          <a:p>
            <a:pPr rtl="0"/>
            <a:r>
              <a:rPr lang="ru-RU" dirty="0"/>
              <a:t>МАОУ СОШ №17</a:t>
            </a:r>
          </a:p>
          <a:p>
            <a:pPr rtl="0"/>
            <a:r>
              <a:rPr lang="ru-RU" dirty="0"/>
              <a:t>ПРИМАЧУК ИРИНА НИКОЛАЕВНА</a:t>
            </a:r>
          </a:p>
        </p:txBody>
      </p:sp>
      <p:pic>
        <p:nvPicPr>
          <p:cNvPr id="4" name="Рисунок 3" descr="Открытая книга на столе, размытые полки с книгами на заднем плане" title="Образец рисунка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241" y="1547090"/>
            <a:ext cx="5445252" cy="4572001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3200" b="1" dirty="0"/>
              <a:t>Олицетворение: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«</a:t>
            </a:r>
            <a:r>
              <a:rPr lang="ru-RU" sz="3200" dirty="0"/>
              <a:t>зарыдали</a:t>
            </a:r>
            <a:r>
              <a:rPr lang="ru-RU" sz="3600" dirty="0"/>
              <a:t> </a:t>
            </a:r>
            <a:r>
              <a:rPr lang="ru-RU" sz="3200" dirty="0"/>
              <a:t>бубенцы</a:t>
            </a:r>
            <a:r>
              <a:rPr lang="ru-RU" sz="3600" dirty="0"/>
              <a:t>»</a:t>
            </a:r>
          </a:p>
          <a:p>
            <a:pPr marL="0" indent="0">
              <a:lnSpc>
                <a:spcPct val="100000"/>
              </a:lnSpc>
              <a:buNone/>
            </a:pPr>
            <a:endParaRPr lang="ru-RU" sz="32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Эпитеты:</a:t>
            </a:r>
          </a:p>
          <a:p>
            <a:r>
              <a:rPr lang="ru-RU" sz="3200" dirty="0"/>
              <a:t>«разливные бубенцы»</a:t>
            </a:r>
          </a:p>
          <a:p>
            <a:r>
              <a:rPr lang="ru-RU" sz="3200" dirty="0"/>
              <a:t>«неприглядная дорога»</a:t>
            </a:r>
          </a:p>
          <a:p>
            <a:r>
              <a:rPr lang="ru-RU" sz="3200" dirty="0"/>
              <a:t>«звоны мерзлые»</a:t>
            </a:r>
          </a:p>
        </p:txBody>
      </p:sp>
    </p:spTree>
    <p:extLst>
      <p:ext uri="{BB962C8B-B14F-4D97-AF65-F5344CB8AC3E}">
        <p14:creationId xmlns:p14="http://schemas.microsoft.com/office/powerpoint/2010/main" val="1561195347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/>
              <a:t>Задание №2. </a:t>
            </a:r>
            <a:r>
              <a:rPr lang="ru-RU" b="1" dirty="0"/>
              <a:t>Определите, в каких строках используется метафора?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04899" y="1600200"/>
            <a:ext cx="9747827" cy="457200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800" b="1" dirty="0"/>
              <a:t>А</a:t>
            </a:r>
            <a:r>
              <a:rPr lang="ru-RU" sz="2800" dirty="0"/>
              <a:t>) Век девятнадцатый, железный,</a:t>
            </a:r>
          </a:p>
          <a:p>
            <a:pPr algn="ctr"/>
            <a:r>
              <a:rPr lang="ru-RU" sz="2800" dirty="0"/>
              <a:t>Воистину жестокий век! </a:t>
            </a:r>
          </a:p>
          <a:p>
            <a:pPr algn="ctr"/>
            <a:r>
              <a:rPr lang="ru-RU" sz="2800" i="1" dirty="0"/>
              <a:t>(А. Блок)</a:t>
            </a:r>
          </a:p>
          <a:p>
            <a:pPr algn="ctr"/>
            <a:r>
              <a:rPr lang="ru-RU" sz="2800" b="1" dirty="0"/>
              <a:t>Б)</a:t>
            </a:r>
            <a:r>
              <a:rPr lang="ru-RU" sz="2800" dirty="0"/>
              <a:t> То, как зверь она завоет,</a:t>
            </a:r>
          </a:p>
          <a:p>
            <a:pPr algn="ctr"/>
            <a:r>
              <a:rPr lang="ru-RU" sz="2800" dirty="0"/>
              <a:t>То заплачет, как дитя… </a:t>
            </a:r>
          </a:p>
          <a:p>
            <a:pPr algn="ctr"/>
            <a:r>
              <a:rPr lang="ru-RU" sz="2800" i="1" dirty="0"/>
              <a:t>(А.С. Пушкин)</a:t>
            </a:r>
          </a:p>
          <a:p>
            <a:pPr algn="ctr"/>
            <a:r>
              <a:rPr lang="ru-RU" sz="2800" b="1" dirty="0"/>
              <a:t>В)</a:t>
            </a:r>
            <a:r>
              <a:rPr lang="ru-RU" sz="2800" dirty="0"/>
              <a:t> «Пусть будет вещь красивой и добротной,</a:t>
            </a:r>
          </a:p>
          <a:p>
            <a:pPr algn="ctr"/>
            <a:r>
              <a:rPr lang="ru-RU" sz="2800" dirty="0"/>
              <a:t>Пусть будет модной, даже ультрамодной» </a:t>
            </a:r>
          </a:p>
          <a:p>
            <a:pPr algn="ctr"/>
            <a:r>
              <a:rPr lang="ru-RU" sz="2800" i="1" dirty="0"/>
              <a:t>(Э. Асадов)</a:t>
            </a:r>
          </a:p>
          <a:p>
            <a:pPr algn="ctr"/>
            <a:r>
              <a:rPr lang="ru-RU" sz="2800" b="1" dirty="0"/>
              <a:t>Г)</a:t>
            </a:r>
            <a:r>
              <a:rPr lang="ru-RU" sz="2800" dirty="0"/>
              <a:t> Твоего Солнца хватит на десять Африк…</a:t>
            </a:r>
          </a:p>
          <a:p>
            <a:pPr algn="ctr"/>
            <a:r>
              <a:rPr lang="ru-RU" sz="2800" dirty="0"/>
              <a:t> </a:t>
            </a:r>
            <a:r>
              <a:rPr lang="ru-RU" sz="2800" i="1" dirty="0"/>
              <a:t>(Р. Рождественский)</a:t>
            </a:r>
          </a:p>
          <a:p>
            <a:pPr algn="ctr"/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960582" y="6172200"/>
            <a:ext cx="833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Правильный ответ: А</a:t>
            </a:r>
          </a:p>
        </p:txBody>
      </p:sp>
    </p:spTree>
    <p:extLst>
      <p:ext uri="{BB962C8B-B14F-4D97-AF65-F5344CB8AC3E}">
        <p14:creationId xmlns:p14="http://schemas.microsoft.com/office/powerpoint/2010/main" val="4082092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Определите, в каких строках используется олицетворение?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04899" y="1600200"/>
            <a:ext cx="9904845" cy="457200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2800" b="1" dirty="0"/>
              <a:t>А)</a:t>
            </a:r>
            <a:r>
              <a:rPr lang="ru-RU" sz="2800" dirty="0"/>
              <a:t> Колокольчики мои,</a:t>
            </a:r>
          </a:p>
          <a:p>
            <a:pPr algn="ctr"/>
            <a:r>
              <a:rPr lang="ru-RU" sz="2800" dirty="0"/>
              <a:t>Цветики степные!</a:t>
            </a:r>
          </a:p>
          <a:p>
            <a:pPr algn="ctr"/>
            <a:r>
              <a:rPr lang="ru-RU" sz="2800" dirty="0"/>
              <a:t>Что глядите на меня,</a:t>
            </a:r>
          </a:p>
          <a:p>
            <a:pPr algn="ctr"/>
            <a:r>
              <a:rPr lang="ru-RU" sz="2800" dirty="0"/>
              <a:t>Тёмно-голубые? </a:t>
            </a:r>
          </a:p>
          <a:p>
            <a:pPr algn="ctr"/>
            <a:r>
              <a:rPr lang="ru-RU" sz="2800" i="1" dirty="0"/>
              <a:t>(А.К. Толстой)</a:t>
            </a:r>
          </a:p>
          <a:p>
            <a:pPr algn="ctr"/>
            <a:r>
              <a:rPr lang="ru-RU" sz="2800" b="1" dirty="0"/>
              <a:t>Б)</a:t>
            </a:r>
            <a:r>
              <a:rPr lang="ru-RU" sz="2800" dirty="0"/>
              <a:t> Бьем грошом. Очень хорошо! </a:t>
            </a:r>
          </a:p>
          <a:p>
            <a:pPr algn="ctr"/>
            <a:r>
              <a:rPr lang="ru-RU" sz="2800" i="1" dirty="0"/>
              <a:t>(В. Маяковский)</a:t>
            </a:r>
          </a:p>
          <a:p>
            <a:pPr algn="ctr"/>
            <a:r>
              <a:rPr lang="ru-RU" sz="2800" b="1" dirty="0"/>
              <a:t>В)</a:t>
            </a:r>
            <a:r>
              <a:rPr lang="ru-RU" sz="2800" dirty="0"/>
              <a:t> Ах, увял головы моей куст </a:t>
            </a:r>
          </a:p>
          <a:p>
            <a:pPr algn="ctr"/>
            <a:r>
              <a:rPr lang="ru-RU" sz="2800" i="1" dirty="0"/>
              <a:t>(А.С, Пушкин)</a:t>
            </a:r>
          </a:p>
          <a:p>
            <a:pPr algn="ctr"/>
            <a:r>
              <a:rPr lang="ru-RU" sz="2800" b="1" dirty="0"/>
              <a:t>Г)</a:t>
            </a:r>
            <a:r>
              <a:rPr lang="ru-RU" sz="2800" dirty="0"/>
              <a:t> Вечер. Взморье. Вздохи ветра.</a:t>
            </a:r>
          </a:p>
          <a:p>
            <a:pPr algn="ctr"/>
            <a:r>
              <a:rPr lang="ru-RU" sz="2800" dirty="0"/>
              <a:t>Величавый возглас </a:t>
            </a:r>
            <a:r>
              <a:rPr lang="ru-RU" sz="2800" i="1" dirty="0"/>
              <a:t>волн </a:t>
            </a:r>
          </a:p>
          <a:p>
            <a:pPr algn="ctr"/>
            <a:r>
              <a:rPr lang="ru-RU" sz="2800" i="1" dirty="0"/>
              <a:t>(К. Бальмонт)</a:t>
            </a:r>
          </a:p>
          <a:p>
            <a:pPr algn="ctr"/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339273" y="6262255"/>
            <a:ext cx="558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Правильный ответ: А</a:t>
            </a:r>
          </a:p>
        </p:txBody>
      </p:sp>
    </p:spTree>
    <p:extLst>
      <p:ext uri="{BB962C8B-B14F-4D97-AF65-F5344CB8AC3E}">
        <p14:creationId xmlns:p14="http://schemas.microsoft.com/office/powerpoint/2010/main" val="11703878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Определите, в каких строках используется эпитет?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04899" y="1600200"/>
            <a:ext cx="10144991" cy="457200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400" b="1" dirty="0"/>
              <a:t>А)</a:t>
            </a:r>
            <a:r>
              <a:rPr lang="ru-RU" sz="2400" dirty="0"/>
              <a:t> Ты богат, я очень беден;</a:t>
            </a:r>
          </a:p>
          <a:p>
            <a:pPr algn="ctr"/>
            <a:r>
              <a:rPr lang="ru-RU" sz="2400" dirty="0"/>
              <a:t>Ты прозаик, я поэт </a:t>
            </a:r>
          </a:p>
          <a:p>
            <a:pPr algn="ctr"/>
            <a:r>
              <a:rPr lang="ru-RU" sz="2400" i="1" dirty="0"/>
              <a:t>(А.С. Пушкин)</a:t>
            </a:r>
          </a:p>
          <a:p>
            <a:pPr algn="ctr"/>
            <a:r>
              <a:rPr lang="ru-RU" sz="2400" b="1" dirty="0"/>
              <a:t>Б)</a:t>
            </a:r>
            <a:r>
              <a:rPr lang="ru-RU" sz="2400" dirty="0"/>
              <a:t> Ночь, улица, фонарь, аптека,</a:t>
            </a:r>
          </a:p>
          <a:p>
            <a:pPr algn="ctr"/>
            <a:r>
              <a:rPr lang="ru-RU" sz="2400" dirty="0"/>
              <a:t>Бессмысленный и тусклый свет </a:t>
            </a:r>
          </a:p>
          <a:p>
            <a:pPr algn="ctr"/>
            <a:r>
              <a:rPr lang="ru-RU" sz="2400" i="1" dirty="0"/>
              <a:t>(А. Блок)</a:t>
            </a:r>
          </a:p>
          <a:p>
            <a:pPr algn="ctr"/>
            <a:r>
              <a:rPr lang="ru-RU" sz="2400" b="1" dirty="0"/>
              <a:t>В)</a:t>
            </a:r>
            <a:r>
              <a:rPr lang="ru-RU" sz="2400" dirty="0"/>
              <a:t> И мы тебя, поэт, не разгадали,</a:t>
            </a:r>
            <a:br>
              <a:rPr lang="ru-RU" sz="2400" dirty="0"/>
            </a:br>
            <a:r>
              <a:rPr lang="ru-RU" sz="2400" dirty="0"/>
              <a:t>Не поняли младенческой печали</a:t>
            </a:r>
            <a:br>
              <a:rPr lang="ru-RU" sz="2400" dirty="0"/>
            </a:br>
            <a:r>
              <a:rPr lang="ru-RU" sz="2400" dirty="0"/>
              <a:t>В твоих как будто кованых стихах </a:t>
            </a:r>
          </a:p>
          <a:p>
            <a:pPr algn="ctr"/>
            <a:r>
              <a:rPr lang="ru-RU" sz="2400" i="1" dirty="0"/>
              <a:t>(В. Брюсов)</a:t>
            </a:r>
          </a:p>
          <a:p>
            <a:pPr algn="ctr"/>
            <a:r>
              <a:rPr lang="ru-RU" sz="2400" b="1" dirty="0"/>
              <a:t>Г)</a:t>
            </a:r>
            <a:r>
              <a:rPr lang="ru-RU" sz="2400" dirty="0"/>
              <a:t> Всяк дом мне чужд, всяк храм мне пуст,</a:t>
            </a:r>
          </a:p>
          <a:p>
            <a:pPr algn="ctr"/>
            <a:r>
              <a:rPr lang="ru-RU" sz="2400" dirty="0"/>
              <a:t>И всё – равно, и всё – едино </a:t>
            </a:r>
          </a:p>
          <a:p>
            <a:pPr algn="ctr"/>
            <a:r>
              <a:rPr lang="ru-RU" sz="2400" i="1" dirty="0"/>
              <a:t>(М. Цветаева)</a:t>
            </a:r>
          </a:p>
          <a:p>
            <a:pPr algn="ctr"/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104899" y="6345382"/>
            <a:ext cx="7078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Правильный ответ: Б</a:t>
            </a:r>
          </a:p>
        </p:txBody>
      </p:sp>
    </p:spTree>
    <p:extLst>
      <p:ext uri="{BB962C8B-B14F-4D97-AF65-F5344CB8AC3E}">
        <p14:creationId xmlns:p14="http://schemas.microsoft.com/office/powerpoint/2010/main" val="31761312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i="1" u="sng" dirty="0"/>
              <a:t>Подведение итогов.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04899" y="1600200"/>
            <a:ext cx="8888845" cy="4572000"/>
          </a:xfrm>
        </p:spPr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ru-RU" sz="3200" dirty="0"/>
              <a:t>Что мы сегодня узнали? </a:t>
            </a:r>
          </a:p>
          <a:p>
            <a:pPr marL="285750" indent="-285750">
              <a:buFontTx/>
              <a:buChar char="-"/>
            </a:pPr>
            <a:r>
              <a:rPr lang="ru-RU" sz="3200" dirty="0"/>
              <a:t>Чему мы сегодня научились? </a:t>
            </a:r>
          </a:p>
          <a:p>
            <a:pPr marL="285750" indent="-285750">
              <a:buFontTx/>
              <a:buChar char="-"/>
            </a:pPr>
            <a:r>
              <a:rPr lang="ru-RU" sz="3200" dirty="0"/>
              <a:t>В каких вопросах возникли сложности?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447" y="3519055"/>
            <a:ext cx="4509153" cy="291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198945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95745" y="1609437"/>
            <a:ext cx="99822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latin typeface="Garamond" panose="02020404030301010803" pitchFamily="18" charset="0"/>
              </a:rPr>
              <a:t>Нет слова, которое было бы так </a:t>
            </a:r>
            <a:r>
              <a:rPr lang="ru-RU" sz="3600" dirty="0" err="1">
                <a:latin typeface="Garamond" panose="02020404030301010803" pitchFamily="18" charset="0"/>
              </a:rPr>
              <a:t>замашисто</a:t>
            </a:r>
            <a:r>
              <a:rPr lang="ru-RU" sz="3600" dirty="0">
                <a:latin typeface="Garamond" panose="02020404030301010803" pitchFamily="18" charset="0"/>
              </a:rPr>
              <a:t>, бойко, так вырывалось бы из-под самого сердца, так бы кипело и живо трепетало, как метко сказанное русское слово.</a:t>
            </a:r>
          </a:p>
          <a:p>
            <a:pPr marL="0" indent="0">
              <a:buNone/>
            </a:pPr>
            <a:r>
              <a:rPr lang="ru-RU" sz="3600" dirty="0">
                <a:latin typeface="Garamond" panose="02020404030301010803" pitchFamily="18" charset="0"/>
              </a:rPr>
              <a:t>                                  </a:t>
            </a:r>
          </a:p>
          <a:p>
            <a:pPr marL="0" indent="0">
              <a:buNone/>
            </a:pPr>
            <a:r>
              <a:rPr lang="ru-RU" sz="3600" dirty="0">
                <a:latin typeface="Garamond" panose="02020404030301010803" pitchFamily="18" charset="0"/>
              </a:rPr>
              <a:t>                                          Н.В. Гоголь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447" y="3519055"/>
            <a:ext cx="4509153" cy="291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6500" y="3355108"/>
            <a:ext cx="9980682" cy="1096962"/>
          </a:xfrm>
        </p:spPr>
        <p:txBody>
          <a:bodyPr rtlCol="0">
            <a:noAutofit/>
          </a:bodyPr>
          <a:lstStyle/>
          <a:p>
            <a:pPr algn="ctr" rtl="0"/>
            <a:r>
              <a:rPr lang="ru-RU" sz="5400" dirty="0">
                <a:latin typeface="Garamond" panose="02020404030301010803" pitchFamily="18" charset="0"/>
              </a:rPr>
              <a:t>Вспомним известные нам средства выразительности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4010278615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9900" y="408710"/>
            <a:ext cx="9980682" cy="1096962"/>
          </a:xfrm>
        </p:spPr>
        <p:txBody>
          <a:bodyPr>
            <a:normAutofit fontScale="90000"/>
          </a:bodyPr>
          <a:lstStyle/>
          <a:p>
            <a:r>
              <a:rPr lang="ru-RU" dirty="0"/>
              <a:t>Образное определение, выражающее свойство предмета или явления.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4120" y="1617799"/>
            <a:ext cx="2792845" cy="561109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ЭПИТЕТ.</a:t>
            </a:r>
          </a:p>
          <a:p>
            <a:endParaRPr lang="ru-RU" sz="3200" dirty="0"/>
          </a:p>
          <a:p>
            <a:pPr marL="0" indent="0">
              <a:buNone/>
            </a:pPr>
            <a:endParaRPr lang="ru-RU" sz="32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951345" y="2852146"/>
            <a:ext cx="6834910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OpenSans"/>
              </a:rPr>
              <a:t>"Под </a:t>
            </a:r>
            <a:r>
              <a:rPr kumimoji="0" lang="ru-RU" altLang="ru-RU" sz="2800" b="1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OpenSans"/>
              </a:rPr>
              <a:t>ризой бурь</a:t>
            </a:r>
            <a:r>
              <a:rPr kumimoji="0" lang="ru-RU" altLang="ru-RU" sz="2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OpenSans"/>
              </a:rPr>
              <a:t>, с волнами споря,</a:t>
            </a:r>
            <a:br>
              <a:rPr kumimoji="0" lang="ru-RU" altLang="ru-RU" sz="2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OpenSans"/>
              </a:rPr>
            </a:br>
            <a:r>
              <a:rPr kumimoji="0" lang="ru-RU" altLang="ru-RU" sz="2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OpenSans"/>
              </a:rPr>
              <a:t>По </a:t>
            </a:r>
            <a:r>
              <a:rPr kumimoji="0" lang="ru-RU" altLang="ru-RU" sz="2800" b="1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OpenSans"/>
              </a:rPr>
              <a:t>вольному </a:t>
            </a:r>
            <a:r>
              <a:rPr kumimoji="0" lang="ru-RU" altLang="ru-RU" sz="2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OpenSans"/>
              </a:rPr>
              <a:t>распутью моря</a:t>
            </a:r>
            <a:br>
              <a:rPr kumimoji="0" lang="ru-RU" altLang="ru-RU" sz="2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OpenSans"/>
              </a:rPr>
            </a:br>
            <a:r>
              <a:rPr kumimoji="0" lang="ru-RU" altLang="ru-RU" sz="2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OpenSans"/>
              </a:rPr>
              <a:t>Когда ж начну я </a:t>
            </a:r>
            <a:r>
              <a:rPr kumimoji="0" lang="ru-RU" altLang="ru-RU" sz="2800" b="1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OpenSans"/>
              </a:rPr>
              <a:t>вольный</a:t>
            </a:r>
            <a:r>
              <a:rPr kumimoji="0" lang="ru-RU" altLang="ru-RU" sz="2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OpenSans"/>
              </a:rPr>
              <a:t> бег?</a:t>
            </a:r>
            <a:br>
              <a:rPr kumimoji="0" lang="ru-RU" altLang="ru-RU" sz="2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OpenSans"/>
              </a:rPr>
            </a:br>
            <a:r>
              <a:rPr kumimoji="0" lang="ru-RU" altLang="ru-RU" sz="2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OpenSans"/>
              </a:rPr>
              <a:t>Пора покинуть </a:t>
            </a:r>
            <a:r>
              <a:rPr kumimoji="0" lang="ru-RU" altLang="ru-RU" sz="2800" b="1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OpenSans"/>
              </a:rPr>
              <a:t>скучный</a:t>
            </a:r>
            <a:r>
              <a:rPr kumimoji="0" lang="ru-RU" altLang="ru-RU" sz="2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OpenSans"/>
              </a:rPr>
              <a:t> брег</a:t>
            </a:r>
            <a:br>
              <a:rPr kumimoji="0" lang="ru-RU" altLang="ru-RU" sz="2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OpenSans"/>
              </a:rPr>
            </a:br>
            <a:r>
              <a:rPr kumimoji="0" lang="ru-RU" altLang="ru-RU" sz="2800" b="1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OpenSans"/>
              </a:rPr>
              <a:t>Мне неприязненной</a:t>
            </a:r>
            <a:r>
              <a:rPr kumimoji="0" lang="ru-RU" altLang="ru-RU" sz="2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OpenSans"/>
              </a:rPr>
              <a:t> стихии"</a:t>
            </a:r>
            <a:br>
              <a:rPr kumimoji="0" lang="ru-RU" altLang="ru-RU" sz="2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OpenSans"/>
              </a:rPr>
            </a:br>
            <a:r>
              <a:rPr kumimoji="0" lang="ru-RU" altLang="ru-RU" sz="2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OpenSans"/>
              </a:rPr>
              <a:t>"Евгений Онегин", А. С. Пушкин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2052" name="Picture 4" descr="https://fkniga.ru/media/product/04/040408/KA-001576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0520" y="1505672"/>
            <a:ext cx="3215698" cy="5035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84190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1" build="p"/>
      <p:bldP spid="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Средство языка, основанное на сопоставлении двух предметов или явлений.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236" y="1616363"/>
            <a:ext cx="3143827" cy="378692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СРАВНЕНИЕ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9882" y="2308947"/>
            <a:ext cx="756804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Garamond" panose="02020404030301010803" pitchFamily="18" charset="0"/>
              </a:rPr>
              <a:t>Раньше был он звонкий, </a:t>
            </a:r>
            <a:r>
              <a:rPr lang="ru-RU" sz="2800" b="1" dirty="0">
                <a:latin typeface="Garamond" panose="02020404030301010803" pitchFamily="18" charset="0"/>
              </a:rPr>
              <a:t>точно птица</a:t>
            </a:r>
            <a:r>
              <a:rPr lang="ru-RU" sz="2800" dirty="0">
                <a:latin typeface="Garamond" panose="02020404030301010803" pitchFamily="18" charset="0"/>
              </a:rPr>
              <a:t>,</a:t>
            </a:r>
          </a:p>
          <a:p>
            <a:r>
              <a:rPr lang="ru-RU" sz="2800" b="1" dirty="0">
                <a:latin typeface="Garamond" panose="02020404030301010803" pitchFamily="18" charset="0"/>
              </a:rPr>
              <a:t>Как родник</a:t>
            </a:r>
            <a:r>
              <a:rPr lang="ru-RU" sz="2800" dirty="0">
                <a:latin typeface="Garamond" panose="02020404030301010803" pitchFamily="18" charset="0"/>
              </a:rPr>
              <a:t>, струился и звенел,</a:t>
            </a:r>
          </a:p>
          <a:p>
            <a:r>
              <a:rPr lang="ru-RU" sz="2800" b="1" dirty="0">
                <a:latin typeface="Garamond" panose="02020404030301010803" pitchFamily="18" charset="0"/>
              </a:rPr>
              <a:t>Точно весь в сиянии </a:t>
            </a:r>
            <a:r>
              <a:rPr lang="ru-RU" sz="2800" dirty="0">
                <a:latin typeface="Garamond" panose="02020404030301010803" pitchFamily="18" charset="0"/>
              </a:rPr>
              <a:t>излиться</a:t>
            </a:r>
          </a:p>
          <a:p>
            <a:r>
              <a:rPr lang="ru-RU" sz="2800" dirty="0">
                <a:latin typeface="Garamond" panose="02020404030301010803" pitchFamily="18" charset="0"/>
              </a:rPr>
              <a:t>По стальному проводу хотел.</a:t>
            </a:r>
          </a:p>
          <a:p>
            <a:r>
              <a:rPr lang="ru-RU" sz="2800" dirty="0">
                <a:latin typeface="Garamond" panose="02020404030301010803" pitchFamily="18" charset="0"/>
              </a:rPr>
              <a:t>А потом, </a:t>
            </a:r>
            <a:r>
              <a:rPr lang="ru-RU" sz="2800" b="1" dirty="0">
                <a:latin typeface="Garamond" panose="02020404030301010803" pitchFamily="18" charset="0"/>
              </a:rPr>
              <a:t>как дальнее рыданье</a:t>
            </a:r>
            <a:r>
              <a:rPr lang="ru-RU" sz="2800" dirty="0">
                <a:latin typeface="Garamond" panose="02020404030301010803" pitchFamily="18" charset="0"/>
              </a:rPr>
              <a:t>,</a:t>
            </a:r>
          </a:p>
          <a:p>
            <a:r>
              <a:rPr lang="ru-RU" sz="2800" b="1" dirty="0">
                <a:latin typeface="Garamond" panose="02020404030301010803" pitchFamily="18" charset="0"/>
              </a:rPr>
              <a:t>Как прощанье </a:t>
            </a:r>
            <a:r>
              <a:rPr lang="ru-RU" sz="2800" dirty="0">
                <a:latin typeface="Garamond" panose="02020404030301010803" pitchFamily="18" charset="0"/>
              </a:rPr>
              <a:t>с радостью души,</a:t>
            </a:r>
          </a:p>
          <a:p>
            <a:r>
              <a:rPr lang="ru-RU" sz="2800" dirty="0">
                <a:latin typeface="Garamond" panose="02020404030301010803" pitchFamily="18" charset="0"/>
              </a:rPr>
              <a:t>Стал звучать он, полный покаянья,</a:t>
            </a:r>
          </a:p>
          <a:p>
            <a:r>
              <a:rPr lang="ru-RU" sz="2800" dirty="0">
                <a:latin typeface="Garamond" panose="02020404030301010803" pitchFamily="18" charset="0"/>
              </a:rPr>
              <a:t>И пропал в неведомой глуши.</a:t>
            </a:r>
          </a:p>
          <a:p>
            <a:endParaRPr lang="ru-RU" sz="2800" dirty="0">
              <a:latin typeface="Garamond" panose="02020404030301010803" pitchFamily="18" charset="0"/>
            </a:endParaRPr>
          </a:p>
          <a:p>
            <a:pPr algn="r"/>
            <a:r>
              <a:rPr lang="ru-RU" sz="2800" dirty="0">
                <a:latin typeface="Garamond" panose="02020404030301010803" pitchFamily="18" charset="0"/>
              </a:rPr>
              <a:t>Николай Заболоцкий</a:t>
            </a:r>
          </a:p>
        </p:txBody>
      </p:sp>
      <p:pic>
        <p:nvPicPr>
          <p:cNvPr id="3074" name="Picture 2" descr="https://cdn.book24.ru/v2/ITD000000000910579/COVER/cover3d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649" y="1451263"/>
            <a:ext cx="3436933" cy="517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32395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Скрытое сравнение, основанное на употреблении одного слова или явления другому по сходству или по контрасту.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671" y="1468581"/>
            <a:ext cx="2515755" cy="768927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Метафора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0771" y="1964353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>
                <a:solidFill>
                  <a:srgbClr val="333333"/>
                </a:solidFill>
                <a:latin typeface="OpenSans"/>
              </a:rPr>
              <a:t>Задремали звёзды золотые</a:t>
            </a:r>
            <a:r>
              <a:rPr lang="ru-RU" sz="2400" i="1" dirty="0">
                <a:solidFill>
                  <a:srgbClr val="333333"/>
                </a:solidFill>
                <a:latin typeface="OpenSans"/>
              </a:rPr>
              <a:t>,</a:t>
            </a:r>
            <a:br>
              <a:rPr lang="ru-RU" sz="2400" dirty="0"/>
            </a:br>
            <a:r>
              <a:rPr lang="ru-RU" sz="2400" i="1" dirty="0">
                <a:solidFill>
                  <a:srgbClr val="333333"/>
                </a:solidFill>
                <a:latin typeface="OpenSans"/>
              </a:rPr>
              <a:t>Задрожало </a:t>
            </a:r>
            <a:r>
              <a:rPr lang="ru-RU" sz="2400" b="1" i="1" dirty="0">
                <a:solidFill>
                  <a:srgbClr val="333333"/>
                </a:solidFill>
                <a:latin typeface="OpenSans"/>
              </a:rPr>
              <a:t>зеркало затона</a:t>
            </a:r>
            <a:r>
              <a:rPr lang="ru-RU" sz="2400" i="1" dirty="0">
                <a:solidFill>
                  <a:srgbClr val="333333"/>
                </a:solidFill>
                <a:latin typeface="OpenSans"/>
              </a:rPr>
              <a:t>,</a:t>
            </a:r>
            <a:br>
              <a:rPr lang="ru-RU" sz="2400" dirty="0"/>
            </a:br>
            <a:r>
              <a:rPr lang="ru-RU" sz="2400" i="1" dirty="0">
                <a:solidFill>
                  <a:srgbClr val="333333"/>
                </a:solidFill>
                <a:latin typeface="OpenSans"/>
              </a:rPr>
              <a:t>Брезжит </a:t>
            </a:r>
            <a:r>
              <a:rPr lang="ru-RU" sz="2400" b="1" i="1" dirty="0">
                <a:solidFill>
                  <a:srgbClr val="333333"/>
                </a:solidFill>
                <a:latin typeface="OpenSans"/>
              </a:rPr>
              <a:t>свет</a:t>
            </a:r>
            <a:r>
              <a:rPr lang="ru-RU" sz="2400" i="1" dirty="0">
                <a:solidFill>
                  <a:srgbClr val="333333"/>
                </a:solidFill>
                <a:latin typeface="OpenSans"/>
              </a:rPr>
              <a:t> на заводи речные</a:t>
            </a:r>
            <a:br>
              <a:rPr lang="ru-RU" sz="2400" dirty="0"/>
            </a:br>
            <a:r>
              <a:rPr lang="ru-RU" sz="2400" i="1" dirty="0">
                <a:solidFill>
                  <a:srgbClr val="333333"/>
                </a:solidFill>
                <a:latin typeface="OpenSans"/>
              </a:rPr>
              <a:t>И </a:t>
            </a:r>
            <a:r>
              <a:rPr lang="ru-RU" sz="2400" b="1" i="1" dirty="0">
                <a:solidFill>
                  <a:srgbClr val="333333"/>
                </a:solidFill>
                <a:latin typeface="OpenSans"/>
              </a:rPr>
              <a:t>румянит</a:t>
            </a:r>
            <a:r>
              <a:rPr lang="ru-RU" sz="2400" i="1" dirty="0">
                <a:solidFill>
                  <a:srgbClr val="333333"/>
                </a:solidFill>
                <a:latin typeface="OpenSans"/>
              </a:rPr>
              <a:t> сетку небосклона.</a:t>
            </a:r>
            <a:br>
              <a:rPr lang="ru-RU" sz="2400" dirty="0"/>
            </a:br>
            <a:br>
              <a:rPr lang="ru-RU" sz="2400" dirty="0"/>
            </a:br>
            <a:r>
              <a:rPr lang="ru-RU" sz="2400" b="1" i="1" dirty="0">
                <a:solidFill>
                  <a:srgbClr val="333333"/>
                </a:solidFill>
                <a:latin typeface="OpenSans"/>
              </a:rPr>
              <a:t>Улыбнулись сонные берёзки,</a:t>
            </a:r>
            <a:br>
              <a:rPr lang="ru-RU" sz="2400" b="1" i="1" dirty="0">
                <a:solidFill>
                  <a:srgbClr val="333333"/>
                </a:solidFill>
                <a:latin typeface="OpenSans"/>
              </a:rPr>
            </a:br>
            <a:r>
              <a:rPr lang="ru-RU" sz="2400" b="1" i="1" dirty="0">
                <a:solidFill>
                  <a:srgbClr val="333333"/>
                </a:solidFill>
                <a:latin typeface="OpenSans"/>
              </a:rPr>
              <a:t>Растрепали шёлковые косы.</a:t>
            </a:r>
            <a:br>
              <a:rPr lang="ru-RU" sz="2400" b="1" i="1" dirty="0">
                <a:solidFill>
                  <a:srgbClr val="333333"/>
                </a:solidFill>
                <a:latin typeface="OpenSans"/>
              </a:rPr>
            </a:br>
            <a:r>
              <a:rPr lang="ru-RU" sz="2400" b="1" i="1" dirty="0">
                <a:solidFill>
                  <a:srgbClr val="333333"/>
                </a:solidFill>
                <a:latin typeface="OpenSans"/>
              </a:rPr>
              <a:t>Шелестят зелёные серёжки,</a:t>
            </a:r>
            <a:br>
              <a:rPr lang="ru-RU" sz="2400" b="1" i="1" dirty="0">
                <a:solidFill>
                  <a:srgbClr val="333333"/>
                </a:solidFill>
                <a:latin typeface="OpenSans"/>
              </a:rPr>
            </a:br>
            <a:r>
              <a:rPr lang="ru-RU" sz="2400" b="1" i="1" dirty="0">
                <a:solidFill>
                  <a:srgbClr val="333333"/>
                </a:solidFill>
                <a:latin typeface="OpenSans"/>
              </a:rPr>
              <a:t>И горят серебряные росы.</a:t>
            </a: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r>
              <a:rPr lang="ru-RU" sz="2400" dirty="0"/>
              <a:t>               </a:t>
            </a:r>
            <a:r>
              <a:rPr lang="ru-RU" sz="2400" i="1" dirty="0">
                <a:solidFill>
                  <a:srgbClr val="333333"/>
                </a:solidFill>
                <a:latin typeface="OpenSans"/>
              </a:rPr>
              <a:t>С. А. Есенин "С добрый утром!"</a:t>
            </a:r>
            <a:endParaRPr lang="ru-RU" sz="2400" dirty="0"/>
          </a:p>
        </p:txBody>
      </p:sp>
      <p:pic>
        <p:nvPicPr>
          <p:cNvPr id="4098" name="Picture 2" descr="https://knigagolik.it/wp-content/uploads/2021/08/libro-in-russo-poesie-sergej-esenin-cove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5" t="3897" r="22315" b="10560"/>
          <a:stretch/>
        </p:blipFill>
        <p:spPr bwMode="auto">
          <a:xfrm>
            <a:off x="8331200" y="1468581"/>
            <a:ext cx="3343562" cy="524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2688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Изображение неодушевлённых предметов как одушевлённых, при котором они наделяются свойствами живых существ.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05118" y="1461655"/>
            <a:ext cx="3522518" cy="671945"/>
          </a:xfrm>
        </p:spPr>
        <p:txBody>
          <a:bodyPr>
            <a:noAutofit/>
          </a:bodyPr>
          <a:lstStyle/>
          <a:p>
            <a:r>
              <a:rPr lang="ru-RU" sz="3200" dirty="0"/>
              <a:t>Олицетворение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88027" y="2133600"/>
            <a:ext cx="42614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323749"/>
                </a:solidFill>
                <a:latin typeface="Inter"/>
              </a:rPr>
              <a:t>“Сквозь лазурный сумрак ночи</a:t>
            </a:r>
            <a:br>
              <a:rPr lang="ru-RU" sz="2400" dirty="0"/>
            </a:br>
            <a:r>
              <a:rPr lang="ru-RU" sz="2400" dirty="0">
                <a:solidFill>
                  <a:srgbClr val="323749"/>
                </a:solidFill>
                <a:latin typeface="Inter"/>
              </a:rPr>
              <a:t>Альпы снежные ГЛЯДЯТ,</a:t>
            </a:r>
            <a:br>
              <a:rPr lang="ru-RU" sz="2400" dirty="0"/>
            </a:br>
            <a:r>
              <a:rPr lang="ru-RU" sz="2400" dirty="0">
                <a:solidFill>
                  <a:srgbClr val="323749"/>
                </a:solidFill>
                <a:latin typeface="Inter"/>
              </a:rPr>
              <a:t>Помертвелые их ОЧИ</a:t>
            </a:r>
            <a:br>
              <a:rPr lang="ru-RU" sz="2400" dirty="0"/>
            </a:br>
            <a:r>
              <a:rPr lang="ru-RU" sz="2400" dirty="0">
                <a:solidFill>
                  <a:srgbClr val="323749"/>
                </a:solidFill>
                <a:latin typeface="Inter"/>
              </a:rPr>
              <a:t>Льдистым ужасом РАЗЯТ”</a:t>
            </a:r>
          </a:p>
          <a:p>
            <a:endParaRPr lang="ru-RU" sz="2400" dirty="0">
              <a:solidFill>
                <a:srgbClr val="323749"/>
              </a:solidFill>
              <a:latin typeface="Inter"/>
            </a:endParaRPr>
          </a:p>
          <a:p>
            <a:br>
              <a:rPr lang="ru-RU" sz="2400" dirty="0"/>
            </a:br>
            <a:r>
              <a:rPr lang="ru-RU" sz="2400" dirty="0"/>
              <a:t>                                </a:t>
            </a:r>
            <a:r>
              <a:rPr lang="ru-RU" sz="2400" dirty="0" err="1">
                <a:solidFill>
                  <a:srgbClr val="323749"/>
                </a:solidFill>
                <a:latin typeface="Inter"/>
              </a:rPr>
              <a:t>Ф.Тютчев</a:t>
            </a:r>
            <a:endParaRPr lang="ru-RU" sz="2400" dirty="0"/>
          </a:p>
        </p:txBody>
      </p:sp>
      <p:pic>
        <p:nvPicPr>
          <p:cNvPr id="5122" name="Picture 2" descr="https://cdn1.ozone.ru/multimedia/10118315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4808" y="1461655"/>
            <a:ext cx="3322028" cy="5329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70480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/>
              <a:t>Задание №1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212091" y="2727036"/>
            <a:ext cx="9766300" cy="4572000"/>
          </a:xfrm>
        </p:spPr>
        <p:txBody>
          <a:bodyPr rtlCol="0">
            <a:normAutofit/>
          </a:bodyPr>
          <a:lstStyle/>
          <a:p>
            <a:pPr algn="ctr"/>
            <a:r>
              <a:rPr lang="ru-RU" sz="3200" dirty="0"/>
              <a:t>Прочтите строки из стихотворения С. Есенина «Мелколесье. Степь и дали». Какие средства выразительности использует автор в данных строках? </a:t>
            </a:r>
          </a:p>
        </p:txBody>
      </p:sp>
    </p:spTree>
    <p:extLst>
      <p:ext uri="{BB962C8B-B14F-4D97-AF65-F5344CB8AC3E}">
        <p14:creationId xmlns:p14="http://schemas.microsoft.com/office/powerpoint/2010/main" val="3197023440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41521" y="4601174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dirty="0"/>
              <a:t>Эх вы, сани! Что за сани!</a:t>
            </a:r>
          </a:p>
          <a:p>
            <a:pPr>
              <a:lnSpc>
                <a:spcPct val="100000"/>
              </a:lnSpc>
            </a:pPr>
            <a:r>
              <a:rPr lang="ru-RU" sz="2400" dirty="0"/>
              <a:t>Звоны мерзлые осин.</a:t>
            </a:r>
          </a:p>
          <a:p>
            <a:pPr>
              <a:lnSpc>
                <a:spcPct val="100000"/>
              </a:lnSpc>
            </a:pPr>
            <a:r>
              <a:rPr lang="ru-RU" sz="2400" dirty="0"/>
              <a:t>У меня отец крестьянин,</a:t>
            </a:r>
          </a:p>
          <a:p>
            <a:pPr>
              <a:lnSpc>
                <a:spcPct val="100000"/>
              </a:lnSpc>
            </a:pPr>
            <a:r>
              <a:rPr lang="ru-RU" sz="2400" dirty="0"/>
              <a:t>Ну а я крестьянский сын.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073236" y="3031514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dirty="0"/>
              <a:t>Неприглядная дорога,</a:t>
            </a:r>
          </a:p>
          <a:p>
            <a:pPr>
              <a:lnSpc>
                <a:spcPct val="100000"/>
              </a:lnSpc>
            </a:pPr>
            <a:r>
              <a:rPr lang="ru-RU" sz="2400" dirty="0"/>
              <a:t>Да любимая навек,</a:t>
            </a:r>
          </a:p>
          <a:p>
            <a:pPr>
              <a:lnSpc>
                <a:spcPct val="100000"/>
              </a:lnSpc>
            </a:pPr>
            <a:r>
              <a:rPr lang="ru-RU" sz="2400" dirty="0"/>
              <a:t>По которой ездил много</a:t>
            </a:r>
          </a:p>
          <a:p>
            <a:pPr>
              <a:lnSpc>
                <a:spcPct val="100000"/>
              </a:lnSpc>
            </a:pPr>
            <a:r>
              <a:rPr lang="ru-RU" sz="2400" dirty="0"/>
              <a:t>Всякий русский человек.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23637" y="1461854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dirty="0"/>
              <a:t>Мелколесье. Степь и дали.</a:t>
            </a:r>
          </a:p>
          <a:p>
            <a:pPr>
              <a:lnSpc>
                <a:spcPct val="100000"/>
              </a:lnSpc>
            </a:pPr>
            <a:r>
              <a:rPr lang="ru-RU" sz="2400" dirty="0"/>
              <a:t>Свет луны во все концы.</a:t>
            </a:r>
          </a:p>
          <a:p>
            <a:pPr>
              <a:lnSpc>
                <a:spcPct val="100000"/>
              </a:lnSpc>
            </a:pPr>
            <a:r>
              <a:rPr lang="ru-RU" sz="2400" dirty="0"/>
              <a:t>Вот опять вдруг зарыдали</a:t>
            </a:r>
          </a:p>
          <a:p>
            <a:pPr>
              <a:lnSpc>
                <a:spcPct val="100000"/>
              </a:lnSpc>
            </a:pPr>
            <a:r>
              <a:rPr lang="ru-RU" sz="2400" dirty="0"/>
              <a:t>Разливные бубенцы.</a:t>
            </a:r>
          </a:p>
        </p:txBody>
      </p:sp>
    </p:spTree>
    <p:extLst>
      <p:ext uri="{BB962C8B-B14F-4D97-AF65-F5344CB8AC3E}">
        <p14:creationId xmlns:p14="http://schemas.microsoft.com/office/powerpoint/2010/main" val="1557033288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Научная литература 16 х 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9411662_TF03431380" id="{C5372053-071F-4A30-B713-CAC0FBBF8602}" vid="{47BF81C2-3D26-44B6-92D3-BB3940A76306}"/>
    </a:ext>
  </a:extLst>
</a:theme>
</file>

<file path=ppt/theme/theme2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4873beb7-5857-4685-be1f-d57550cc96cc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презентация, макет с лентами и полосками (широкоэкранный формат)</Template>
  <TotalTime>0</TotalTime>
  <Words>691</Words>
  <Application>Microsoft Office PowerPoint</Application>
  <PresentationFormat>Широкоэкранный</PresentationFormat>
  <Paragraphs>96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Euphemia</vt:lpstr>
      <vt:lpstr>Garamond</vt:lpstr>
      <vt:lpstr>Inter</vt:lpstr>
      <vt:lpstr>OpenSans</vt:lpstr>
      <vt:lpstr>Plantagenet Cherokee</vt:lpstr>
      <vt:lpstr>Wingdings</vt:lpstr>
      <vt:lpstr>Научная литература 16 х 9</vt:lpstr>
      <vt:lpstr>Лексические средства выразительности</vt:lpstr>
      <vt:lpstr>Презентация PowerPoint</vt:lpstr>
      <vt:lpstr>Вспомним известные нам средства выразительности</vt:lpstr>
      <vt:lpstr>Образное определение, выражающее свойство предмета или явления. </vt:lpstr>
      <vt:lpstr>Средство языка, основанное на сопоставлении двух предметов или явлений.</vt:lpstr>
      <vt:lpstr>Скрытое сравнение, основанное на употреблении одного слова или явления другому по сходству или по контрасту.</vt:lpstr>
      <vt:lpstr>Изображение неодушевлённых предметов как одушевлённых, при котором они наделяются свойствами живых существ.</vt:lpstr>
      <vt:lpstr>Задание №1</vt:lpstr>
      <vt:lpstr>Презентация PowerPoint</vt:lpstr>
      <vt:lpstr>Презентация PowerPoint</vt:lpstr>
      <vt:lpstr>Задание №2. Определите, в каких строках используется метафора?</vt:lpstr>
      <vt:lpstr>Определите, в каких строках используется олицетворение?</vt:lpstr>
      <vt:lpstr>Определите, в каких строках используется эпитет?</vt:lpstr>
      <vt:lpstr>Подведение итогов.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2024-01-17T19:45:48Z</dcterms:created>
  <dcterms:modified xsi:type="dcterms:W3CDTF">2024-10-20T10:59:40Z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