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70" r:id="rId8"/>
    <p:sldId id="271" r:id="rId9"/>
    <p:sldId id="264" r:id="rId10"/>
    <p:sldId id="272" r:id="rId11"/>
    <p:sldId id="268" r:id="rId12"/>
    <p:sldId id="274" r:id="rId13"/>
    <p:sldId id="273" r:id="rId14"/>
  </p:sldIdLst>
  <p:sldSz cx="12192000" cy="6858000"/>
  <p:notesSz cx="6808788" cy="99409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67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EF8CC-539B-8B73-EBD9-05684B2C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805E0-FB78-F22F-1360-194820EF6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E2E9B3-10C5-7BBD-049C-95ABEF9E1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0442F-BC6D-0428-54C3-C2874CF343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98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677AA-2370-E760-B7EF-71B42669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C04F9-A7D5-FAA5-4B8B-418A9ADE8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26D3A-F393-9182-DC26-15A93B9A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6EF08-B5D3-9695-BE38-E8C5A501C2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12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66E5A-2F4D-0D08-F302-21E5D8B0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D92A4-6A9B-8F5B-E657-061825283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1BD46-0F44-64E8-298E-FA2EE1040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08F1C-EB79-B568-0718-0EBAA069C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82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7C892-484E-4B5F-A103-00C7AF111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FAC6ED-4F2F-DFBB-FF92-708659DE8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0814E-D063-60E5-8128-D3B0BA4C0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29CFB-1895-7E6C-B63D-243423BE5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05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ECB8-3907-9578-CFF3-FB545CA4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FA4B8-DA7C-CE45-AF02-3B0A24B7E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4FEE5-C1CF-1C73-152B-4A0D80ABB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B0397-63ED-6A02-0CFD-DE2EEDBB64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3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7B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49050" y="95250"/>
            <a:ext cx="6477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endParaRPr lang="en-US" sz="1950" dirty="0"/>
          </a:p>
        </p:txBody>
      </p:sp>
      <p:sp>
        <p:nvSpPr>
          <p:cNvPr id="4" name="Text 1"/>
          <p:cNvSpPr txBox="1"/>
          <p:nvPr/>
        </p:nvSpPr>
        <p:spPr>
          <a:xfrm>
            <a:off x="619125" y="523875"/>
            <a:ext cx="4648200" cy="22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4255"/>
              </a:lnSpc>
              <a:buNone/>
            </a:pPr>
            <a:r>
              <a:rPr lang="ru-RU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Михаил Кутузов: Отечественная война 1812 года. MIKHAIL KUTUZOV: PATRIOTIC WAR OF 1812.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7187369" y="1647825"/>
            <a:ext cx="4038600" cy="24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4.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класс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en-US" sz="195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9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A0058C-90D7-F5C7-52C2-8F4CFE5B3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928" y="2867025"/>
            <a:ext cx="5905144" cy="36021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B5D66A-6AB7-437C-BA62-7A0C871CC9D4}"/>
              </a:ext>
            </a:extLst>
          </p:cNvPr>
          <p:cNvSpPr txBox="1"/>
          <p:nvPr/>
        </p:nvSpPr>
        <p:spPr>
          <a:xfrm>
            <a:off x="615297" y="2998610"/>
            <a:ext cx="4067799" cy="2253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95"/>
              </a:spcBef>
              <a:spcAft>
                <a:spcPts val="800"/>
              </a:spcAft>
              <a:buNone/>
            </a:pPr>
            <a:r>
              <a:rPr lang="ru-RU" sz="2400" spc="-25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Reading.</a:t>
            </a:r>
            <a:endParaRPr lang="ru-RU" sz="18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4480">
              <a:lnSpc>
                <a:spcPct val="107000"/>
              </a:lnSpc>
              <a:spcBef>
                <a:spcPts val="25"/>
              </a:spcBef>
              <a:spcAft>
                <a:spcPts val="800"/>
              </a:spcAft>
              <a:buNone/>
            </a:pPr>
            <a:r>
              <a:rPr lang="ru-RU" sz="2400" spc="-1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 the text and remember as many key events as possible.</a:t>
            </a:r>
            <a:endParaRPr lang="ru-RU" sz="18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4480">
              <a:lnSpc>
                <a:spcPct val="107000"/>
              </a:lnSpc>
              <a:spcBef>
                <a:spcPts val="25"/>
              </a:spcBef>
              <a:spcAft>
                <a:spcPts val="800"/>
              </a:spcAft>
              <a:buNone/>
            </a:pPr>
            <a:r>
              <a:rPr lang="ru-RU" sz="2400" spc="-1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Words to help with reading.</a:t>
            </a:r>
            <a:endParaRPr lang="ru-RU" sz="18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6F1042-18F0-9AED-2CC2-5AF8456FE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03164"/>
            <a:ext cx="4799887" cy="36234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0736" y="19228"/>
            <a:ext cx="12192000" cy="68580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965675" y="390525"/>
            <a:ext cx="9605473" cy="8056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55880">
              <a:lnSpc>
                <a:spcPct val="107000"/>
              </a:lnSpc>
              <a:spcBef>
                <a:spcPts val="20"/>
              </a:spcBef>
              <a:spcAft>
                <a:spcPts val="800"/>
              </a:spcAft>
              <a:buNone/>
            </a:pPr>
            <a:r>
              <a:rPr lang="ru-RU" sz="20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 the text and check your answers:</a:t>
            </a:r>
            <a:endParaRPr lang="ru-RU" sz="160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34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443ACA-A3B5-A7CB-E78A-4FD7AD7073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675" y="1893593"/>
            <a:ext cx="4315626" cy="35664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318E76-D56E-70E8-3ED4-EB1F864DA5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1301" y="1893592"/>
            <a:ext cx="5042019" cy="3566469"/>
          </a:xfrm>
          <a:prstGeom prst="rect">
            <a:avLst/>
          </a:prstGeom>
        </p:spPr>
      </p:pic>
      <p:pic>
        <p:nvPicPr>
          <p:cNvPr id="10" name="Glorious Russia, 19th_Lesson 4">
            <a:hlinkClick r:id="" action="ppaction://media"/>
            <a:extLst>
              <a:ext uri="{FF2B5EF4-FFF2-40B4-BE49-F238E27FC236}">
                <a16:creationId xmlns:a16="http://schemas.microsoft.com/office/drawing/2014/main" id="{E2CDDE39-9CCA-E039-292A-8A02687089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79963" y="565375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7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55880">
              <a:spcBef>
                <a:spcPts val="305"/>
              </a:spcBef>
              <a:buNone/>
            </a:pP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Поиск информации для ответов на вопросы к тексту. Задание на 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True</a:t>
            </a: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False</a:t>
            </a: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34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E2EB83-E0AB-8D78-278A-3139572FE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794" y="1323975"/>
            <a:ext cx="8431730" cy="43549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737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28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Ключи к заданию 2</a:t>
            </a:r>
          </a:p>
          <a:p>
            <a:pPr marL="0" indent="0" algn="l">
              <a:lnSpc>
                <a:spcPct val="130500"/>
              </a:lnSpc>
              <a:buNone/>
            </a:pPr>
            <a:endParaRPr lang="en-US" sz="3080" dirty="0"/>
          </a:p>
        </p:txBody>
      </p:sp>
      <p:sp>
        <p:nvSpPr>
          <p:cNvPr id="7" name="Text 4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34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53E4049-E0D8-3A44-130E-824436238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362246"/>
              </p:ext>
            </p:extLst>
          </p:nvPr>
        </p:nvGraphicFramePr>
        <p:xfrm>
          <a:off x="2102265" y="1939895"/>
          <a:ext cx="8092868" cy="334140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625452">
                  <a:extLst>
                    <a:ext uri="{9D8B030D-6E8A-4147-A177-3AD203B41FA5}">
                      <a16:colId xmlns:a16="http://schemas.microsoft.com/office/drawing/2014/main" val="2016739948"/>
                    </a:ext>
                  </a:extLst>
                </a:gridCol>
                <a:gridCol w="1467416">
                  <a:extLst>
                    <a:ext uri="{9D8B030D-6E8A-4147-A177-3AD203B41FA5}">
                      <a16:colId xmlns:a16="http://schemas.microsoft.com/office/drawing/2014/main" val="3599711462"/>
                    </a:ext>
                  </a:extLst>
                </a:gridCol>
              </a:tblGrid>
              <a:tr h="651953">
                <a:tc>
                  <a:txBody>
                    <a:bodyPr/>
                    <a:lstStyle/>
                    <a:p>
                      <a:pPr marL="67945">
                        <a:lnSpc>
                          <a:spcPct val="93056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en-US" sz="1600" kern="0" spc="14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Kutuzov was appointed the commander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of the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army</a:t>
                      </a:r>
                      <a:r>
                        <a:rPr lang="en-US" sz="1600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because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his rank </a:t>
                      </a:r>
                      <a:r>
                        <a:rPr lang="en-US" sz="1600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was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296545">
                        <a:lnSpc>
                          <a:spcPct val="91667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higher</a:t>
                      </a:r>
                      <a:r>
                        <a:rPr lang="en-US" sz="1600" kern="0" spc="-1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than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that of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other 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officers.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94792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False</a:t>
                      </a:r>
                      <a:r>
                        <a:rPr lang="en-US" sz="1600" b="1" u="sng" kern="0" spc="-1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(F)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423810"/>
                  </a:ext>
                </a:extLst>
              </a:tr>
              <a:tr h="276506">
                <a:tc>
                  <a:txBody>
                    <a:bodyPr/>
                    <a:lstStyle/>
                    <a:p>
                      <a:pPr marL="6794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sz="1600" kern="0" spc="14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Kutuzov retreated</a:t>
                      </a:r>
                      <a:r>
                        <a:rPr lang="en-US" sz="1600" kern="0" spc="-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because</a:t>
                      </a:r>
                      <a:r>
                        <a:rPr lang="en-US" sz="1600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he</a:t>
                      </a:r>
                      <a:r>
                        <a:rPr lang="en-US" sz="1600" kern="0" spc="-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was</a:t>
                      </a:r>
                      <a:r>
                        <a:rPr lang="en-US" sz="1600" kern="0" spc="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afraid</a:t>
                      </a:r>
                      <a:r>
                        <a:rPr lang="en-US" sz="1600" kern="0" spc="-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1600" kern="0" spc="-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lose the</a:t>
                      </a:r>
                      <a:r>
                        <a:rPr lang="en-US" sz="1600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battle</a:t>
                      </a:r>
                      <a:r>
                        <a:rPr lang="en-US" sz="1600" kern="0" spc="-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with </a:t>
                      </a:r>
                      <a:r>
                        <a:rPr lang="en-US" sz="1600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Napoleon.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False</a:t>
                      </a:r>
                      <a:r>
                        <a:rPr lang="en-US" sz="1600" b="1" u="sng" kern="0" spc="-1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(F)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361085"/>
                  </a:ext>
                </a:extLst>
              </a:tr>
              <a:tr h="651953">
                <a:tc>
                  <a:txBody>
                    <a:bodyPr/>
                    <a:lstStyle/>
                    <a:p>
                      <a:pPr marL="67945">
                        <a:lnSpc>
                          <a:spcPct val="93056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sz="1600" kern="0" spc="13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Battle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Borodino was very</a:t>
                      </a:r>
                      <a:r>
                        <a:rPr lang="en-US" sz="1600" kern="0" spc="-3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important for the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Russian 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Army,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296545">
                        <a:lnSpc>
                          <a:spcPct val="91667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despite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 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losses.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94792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en-US" sz="1600" b="1" u="sng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(T)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716220"/>
                  </a:ext>
                </a:extLst>
              </a:tr>
              <a:tr h="651953">
                <a:tc>
                  <a:txBody>
                    <a:bodyPr/>
                    <a:lstStyle/>
                    <a:p>
                      <a:pPr marL="67945">
                        <a:lnSpc>
                          <a:spcPct val="93056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sz="1600" kern="0" spc="13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Leaving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Moscow and evacuating</a:t>
                      </a:r>
                      <a:r>
                        <a:rPr lang="en-US" sz="1600" kern="0" spc="-2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 Muscovites</a:t>
                      </a:r>
                      <a:r>
                        <a:rPr lang="en-US" sz="1600" kern="0" spc="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turned out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to be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marL="296545">
                        <a:lnSpc>
                          <a:spcPct val="91667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right</a:t>
                      </a:r>
                      <a:r>
                        <a:rPr lang="en-US" sz="1600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decision.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94792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en-US" sz="1600" b="1" u="sng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(T)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533292"/>
                  </a:ext>
                </a:extLst>
              </a:tr>
              <a:tr h="276506">
                <a:tc>
                  <a:txBody>
                    <a:bodyPr/>
                    <a:lstStyle/>
                    <a:p>
                      <a:pPr marL="6794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en-US" sz="1600" kern="0" spc="13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French were warmly</a:t>
                      </a:r>
                      <a:r>
                        <a:rPr lang="en-US" sz="1600" kern="0" spc="-1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welcomed by</a:t>
                      </a:r>
                      <a:r>
                        <a:rPr lang="en-US" sz="1600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 Moscow</a:t>
                      </a:r>
                      <a:r>
                        <a:rPr lang="en-US" sz="1600" kern="0" spc="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citizens.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False</a:t>
                      </a:r>
                      <a:r>
                        <a:rPr lang="en-US" sz="1600" b="1" u="sng" kern="0" spc="-1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(F)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973085"/>
                  </a:ext>
                </a:extLst>
              </a:tr>
              <a:tr h="279523">
                <a:tc>
                  <a:txBody>
                    <a:bodyPr/>
                    <a:lstStyle/>
                    <a:p>
                      <a:pPr marL="67945">
                        <a:lnSpc>
                          <a:spcPct val="89931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en-US" sz="1600" kern="0" spc="13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Battle of</a:t>
                      </a:r>
                      <a:r>
                        <a:rPr lang="en-US" sz="1600" kern="0" spc="-1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 err="1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Maloyaroslavets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forced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kern="0" spc="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French</a:t>
                      </a:r>
                      <a:r>
                        <a:rPr lang="en-US" sz="1600" kern="0" spc="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Army</a:t>
                      </a:r>
                      <a:r>
                        <a:rPr lang="en-US" sz="1600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leave</a:t>
                      </a:r>
                      <a:r>
                        <a:rPr lang="en-US" sz="1600" kern="0" spc="2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Russia.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89931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en-US" sz="1600" b="1" u="sng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(T)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982662"/>
                  </a:ext>
                </a:extLst>
              </a:tr>
              <a:tr h="276506">
                <a:tc>
                  <a:txBody>
                    <a:bodyPr/>
                    <a:lstStyle/>
                    <a:p>
                      <a:pPr marL="6794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en-US" sz="1600" kern="0" spc="13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 enemy</a:t>
                      </a:r>
                      <a:r>
                        <a:rPr lang="en-US" sz="1600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was running</a:t>
                      </a:r>
                      <a:r>
                        <a:rPr lang="en-US" sz="1600" kern="0" spc="-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out</a:t>
                      </a:r>
                      <a:r>
                        <a:rPr lang="en-US" sz="1600" kern="0" spc="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of food and</a:t>
                      </a:r>
                      <a:r>
                        <a:rPr lang="en-US" sz="1600" kern="0" spc="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supplies.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en-US" sz="1600" b="1" u="sng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(T)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31830"/>
                  </a:ext>
                </a:extLst>
              </a:tr>
              <a:tr h="276506">
                <a:tc>
                  <a:txBody>
                    <a:bodyPr/>
                    <a:lstStyle/>
                    <a:p>
                      <a:pPr marL="6794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8.</a:t>
                      </a:r>
                      <a:r>
                        <a:rPr lang="en-US" sz="1600" kern="0" spc="14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partisan movement</a:t>
                      </a:r>
                      <a:r>
                        <a:rPr lang="en-US" sz="1600" kern="0" spc="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was not</a:t>
                      </a:r>
                      <a:r>
                        <a:rPr lang="en-US" sz="1600" kern="0" spc="-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important for</a:t>
                      </a:r>
                      <a:r>
                        <a:rPr lang="en-US" sz="1600" kern="0" spc="-1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kern="0" spc="5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spc="-2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war.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88889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sng" kern="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True</a:t>
                      </a:r>
                      <a:r>
                        <a:rPr lang="en-US" sz="1600" b="1" u="sng" kern="0" spc="-10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u="sng" kern="0" spc="-25" dirty="0">
                          <a:effectLst/>
                          <a:latin typeface="Times New Roman" panose="02020603050405020304" pitchFamily="18" charset="0"/>
                          <a:ea typeface="ADLaM Display" panose="02010000000000000000" pitchFamily="2" charset="0"/>
                          <a:cs typeface="Times New Roman" panose="02020603050405020304" pitchFamily="18" charset="0"/>
                        </a:rPr>
                        <a:t>(T)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ADLaM Display" panose="0201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2118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0903" y="-76912"/>
            <a:ext cx="12192000" cy="6858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79697" y="1339376"/>
            <a:ext cx="4967421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55880">
              <a:lnSpc>
                <a:spcPct val="107000"/>
              </a:lnSpc>
              <a:spcBef>
                <a:spcPts val="295"/>
              </a:spcBef>
              <a:spcAft>
                <a:spcPts val="800"/>
              </a:spcAft>
              <a:buNone/>
            </a:pP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events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chronological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speak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Patriotic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War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1812,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3200" spc="2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  <a:r>
              <a:rPr lang="ru-RU" sz="3200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B63D40-D1E1-BECE-E3E0-93F737C8F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07" y="1247686"/>
            <a:ext cx="5674407" cy="41532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24B4AA-63C6-C878-4C1E-BBD8BFA5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B10B5F2-2D2D-FDF5-7882-F0FBA4C7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DFB818C-BE18-AB3F-A7BA-0345EDEA22F7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B5F1B9E-9EBB-6599-C3FE-E7239BDDEBE7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ru-RU" sz="3565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Проверьте себя</a:t>
            </a:r>
            <a:endParaRPr lang="en-US" sz="3565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F56C130-DD30-4633-2829-EC34EDBA5A13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6618D-F428-85D5-F714-76FE78BB6E14}"/>
              </a:ext>
            </a:extLst>
          </p:cNvPr>
          <p:cNvSpPr txBox="1"/>
          <p:nvPr/>
        </p:nvSpPr>
        <p:spPr>
          <a:xfrm>
            <a:off x="6096000" y="1083371"/>
            <a:ext cx="5816303" cy="4341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" marR="389890">
              <a:lnSpc>
                <a:spcPct val="115000"/>
              </a:lnSpc>
              <a:spcBef>
                <a:spcPts val="1215"/>
              </a:spcBef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Ex.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events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chronological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sz="18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ready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speak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en-US" sz="1800" b="1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b="1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Patriotic War of 1812, using them as a plan.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270">
              <a:lnSpc>
                <a:spcPct val="93750"/>
              </a:lnSpc>
              <a:spcAft>
                <a:spcPts val="800"/>
              </a:spcAft>
              <a:buNone/>
            </a:pPr>
            <a:r>
              <a:rPr lang="en-US" sz="1800" b="1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Keys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457835" algn="l"/>
              </a:tabLst>
            </a:pP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kern="0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invasion of the</a:t>
            </a:r>
            <a:r>
              <a:rPr lang="en-US" sz="18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Russian</a:t>
            </a:r>
            <a:r>
              <a:rPr lang="en-US" sz="18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territory</a:t>
            </a:r>
            <a:r>
              <a:rPr lang="en-US" sz="1800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US" sz="1800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French</a:t>
            </a:r>
            <a:r>
              <a:rPr lang="en-US" sz="1800" kern="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Army;</a:t>
            </a:r>
            <a:endParaRPr lang="ru-RU" sz="1800" kern="100" spc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"/>
              </a:spcBef>
              <a:spcAft>
                <a:spcPts val="80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457835" algn="l"/>
              </a:tabLst>
            </a:pP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Battle of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Borodino;</a:t>
            </a:r>
            <a:endParaRPr lang="ru-RU" sz="1800" kern="100" spc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205"/>
              </a:spcBef>
              <a:spcAft>
                <a:spcPts val="80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457835" algn="l"/>
              </a:tabLst>
            </a:pP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Military</a:t>
            </a:r>
            <a:r>
              <a:rPr lang="en-US" sz="1800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Council</a:t>
            </a:r>
            <a:r>
              <a:rPr lang="en-US" sz="18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1800" kern="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Fili;</a:t>
            </a:r>
            <a:endParaRPr lang="ru-RU" sz="1800" kern="100" spc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200"/>
              </a:spcBef>
              <a:spcAft>
                <a:spcPts val="80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457835" algn="l"/>
              </a:tabLst>
            </a:pP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Napoleon</a:t>
            </a:r>
            <a:r>
              <a:rPr lang="en-US" sz="18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troops</a:t>
            </a:r>
            <a:r>
              <a:rPr lang="en-US" sz="18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enter</a:t>
            </a:r>
            <a:r>
              <a:rPr lang="en-US" sz="1800" kern="0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Moscow;</a:t>
            </a:r>
            <a:endParaRPr lang="ru-RU" sz="1800" kern="100" spc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210"/>
              </a:spcBef>
              <a:spcAft>
                <a:spcPts val="80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457835" algn="l"/>
              </a:tabLst>
            </a:pP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Battle of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Maloyaroslavets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kern="100" spc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215"/>
              </a:spcBef>
              <a:spcAft>
                <a:spcPts val="80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457835" algn="l"/>
              </a:tabLst>
            </a:pP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800" kern="0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French Army</a:t>
            </a:r>
            <a:r>
              <a:rPr lang="en-US" sz="1800" kern="0" spc="-2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leaves</a:t>
            </a:r>
            <a:r>
              <a:rPr lang="en-US" sz="1800" kern="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Russia.</a:t>
            </a:r>
            <a:endParaRPr lang="ru-RU" sz="1800" kern="100" spc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49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BB7A0-901A-48A7-E2AF-C440F0E1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B2527FD-4195-A4D5-6465-CAE6C0C21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0FA3C62-C2F5-0745-9D03-ACF47A73E485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2C5EF32-8A4B-95FB-0273-2A8BE10F7E7A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55880">
              <a:spcBef>
                <a:spcPts val="295"/>
              </a:spcBef>
              <a:buNone/>
            </a:pPr>
            <a:r>
              <a:rPr lang="ru-RU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№ 4: Соотнесите слово с его определением</a:t>
            </a:r>
            <a:r>
              <a:rPr lang="ru-RU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r>
              <a:rPr lang="en-US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Match the words (1-</a:t>
            </a:r>
            <a:r>
              <a:rPr lang="ru-RU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US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with their definitions (a-</a:t>
            </a:r>
            <a:r>
              <a:rPr lang="en-US" sz="3600" spc="-1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DB7B1D3-94E5-EE02-A339-A74F9A678FEB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2E4E8B-7F73-6771-8F84-EAD3489E2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983" y="982767"/>
            <a:ext cx="5280767" cy="36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23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endParaRPr lang="en-US" sz="1034" dirty="0"/>
          </a:p>
        </p:txBody>
      </p:sp>
      <p:sp>
        <p:nvSpPr>
          <p:cNvPr id="4" name="Text 2"/>
          <p:cNvSpPr txBox="1"/>
          <p:nvPr/>
        </p:nvSpPr>
        <p:spPr>
          <a:xfrm>
            <a:off x="476250" y="2114550"/>
            <a:ext cx="51720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endParaRPr lang="en-US" sz="178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A0B77-0CC4-91F2-9B6C-C336C076A036}"/>
              </a:ext>
            </a:extLst>
          </p:cNvPr>
          <p:cNvSpPr txBox="1"/>
          <p:nvPr/>
        </p:nvSpPr>
        <p:spPr>
          <a:xfrm>
            <a:off x="2144994" y="1469877"/>
            <a:ext cx="813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Проверьте себя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040129-D055-2A82-B0EB-122706F59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907" y="2114551"/>
            <a:ext cx="7956134" cy="31496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575C6B-EB94-5E3B-765B-0B4C7E804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1A86BAA-6239-0A3E-729A-4A79B9D9D400}"/>
              </a:ext>
            </a:extLst>
          </p:cNvPr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Мини-тест.</a:t>
            </a: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3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1C78002-7F3E-0452-4664-31577B41A176}"/>
              </a:ext>
            </a:extLst>
          </p:cNvPr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endParaRPr lang="en-US" sz="1034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68B6D23-F189-9616-7436-6572158D6846}"/>
              </a:ext>
            </a:extLst>
          </p:cNvPr>
          <p:cNvSpPr txBox="1"/>
          <p:nvPr/>
        </p:nvSpPr>
        <p:spPr>
          <a:xfrm>
            <a:off x="476250" y="2114550"/>
            <a:ext cx="51720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Fill in the gaps with the words from exercise 4 in the correct form.</a:t>
            </a:r>
            <a:endParaRPr lang="en-US" sz="178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3357D9-1CF8-9C25-A709-FFA36EE74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71625"/>
            <a:ext cx="5496026" cy="377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45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2314575"/>
            <a:ext cx="4152900" cy="2219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4000" b="1" dirty="0">
              <a:latin typeface="Bahnschrift" panose="020B0502040204020203" pitchFamily="34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972175" y="1154761"/>
            <a:ext cx="5743575" cy="4477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500"/>
              </a:lnSpc>
              <a:buNone/>
            </a:pPr>
            <a:endParaRPr lang="ru-RU" sz="4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pPr marL="0" indent="0" algn="ctr">
              <a:lnSpc>
                <a:spcPct val="130500"/>
              </a:lnSpc>
              <a:buNone/>
            </a:pPr>
            <a:r>
              <a:rPr lang="ru-RU" sz="4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Проверьте себя</a:t>
            </a:r>
          </a:p>
          <a:p>
            <a:pPr marL="0" indent="0" algn="ctr">
              <a:lnSpc>
                <a:spcPct val="130500"/>
              </a:lnSpc>
              <a:buNone/>
            </a:pPr>
            <a:r>
              <a:rPr lang="ru-RU" sz="4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(ключи к заданию 5)</a:t>
            </a:r>
            <a:endParaRPr lang="en-US" sz="4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2DF26F-636C-5E33-061F-AFAC06229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09" y="1145137"/>
            <a:ext cx="4152900" cy="36097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EA04C0-9151-162E-D02E-215336B10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D927951-7AB4-1F58-4F4C-871AD6B9C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C59F542E-4BA1-8C41-B026-2681CF652F3E}"/>
              </a:ext>
            </a:extLst>
          </p:cNvPr>
          <p:cNvSpPr txBox="1"/>
          <p:nvPr/>
        </p:nvSpPr>
        <p:spPr>
          <a:xfrm>
            <a:off x="476250" y="2314575"/>
            <a:ext cx="4152900" cy="2219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4000" b="1" dirty="0">
              <a:latin typeface="Bahnschrift" panose="020B0502040204020203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A67A1CB-C616-D721-85D2-4444C3FE71E9}"/>
              </a:ext>
            </a:extLst>
          </p:cNvPr>
          <p:cNvSpPr txBox="1"/>
          <p:nvPr/>
        </p:nvSpPr>
        <p:spPr>
          <a:xfrm>
            <a:off x="6583179" y="2203492"/>
            <a:ext cx="5743575" cy="4477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55880">
              <a:spcBef>
                <a:spcPts val="305"/>
              </a:spcBef>
              <a:buNone/>
            </a:pPr>
            <a:endParaRPr lang="ru-RU" sz="4000" b="1" spc="15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305"/>
              </a:spcBef>
              <a:buNone/>
            </a:pPr>
            <a:r>
              <a:rPr lang="en-US" sz="4000" b="1" spc="1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Discussion Point</a:t>
            </a:r>
            <a:r>
              <a:rPr lang="ru-RU" sz="4000" b="1" spc="1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5"/>
              </a:spcBef>
              <a:buNone/>
            </a:pP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C7E8B38-727A-B2E1-7705-C7503B071B0D}"/>
              </a:ext>
            </a:extLst>
          </p:cNvPr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393F8A-2657-BAD0-7F45-507B2E16A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54" y="693020"/>
            <a:ext cx="4420154" cy="48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0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5D95C-6529-CB0D-356F-70579334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4F197E6-9BBC-4DA3-0F10-750DCB212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83" y="0"/>
            <a:ext cx="12192000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3CFBEF2A-B2A3-270A-B476-B49E8193327D}"/>
              </a:ext>
            </a:extLst>
          </p:cNvPr>
          <p:cNvSpPr txBox="1"/>
          <p:nvPr/>
        </p:nvSpPr>
        <p:spPr>
          <a:xfrm>
            <a:off x="476250" y="1692067"/>
            <a:ext cx="4152900" cy="289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30500"/>
              </a:lnSpc>
              <a:buNone/>
            </a:pPr>
            <a:r>
              <a:rPr lang="ru-RU" sz="3600" b="1" dirty="0">
                <a:solidFill>
                  <a:srgbClr val="000000"/>
                </a:solidFill>
                <a:latin typeface="Aptos Slab ExtraBold" panose="020F0502020204030204" pitchFamily="34" charset="0"/>
                <a:ea typeface="Arial" pitchFamily="34" charset="-122"/>
                <a:cs typeface="Arial" pitchFamily="34" charset="-120"/>
              </a:rPr>
              <a:t>Домашнее задание: </a:t>
            </a:r>
          </a:p>
          <a:p>
            <a:pPr marL="0" indent="0" algn="just">
              <a:lnSpc>
                <a:spcPct val="130500"/>
              </a:lnSpc>
              <a:buNone/>
            </a:pPr>
            <a:endParaRPr lang="ru-RU" sz="3600" b="1" dirty="0">
              <a:solidFill>
                <a:srgbClr val="000000"/>
              </a:solidFill>
              <a:latin typeface="Bahnschrift" panose="020B0502040204020203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30500"/>
              </a:lnSpc>
              <a:buNone/>
            </a:pPr>
            <a:endParaRPr lang="ru-RU" sz="2400" b="1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-12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16A5ED3-E2B7-7E21-5225-C28D06AC2F75}"/>
              </a:ext>
            </a:extLst>
          </p:cNvPr>
          <p:cNvSpPr txBox="1"/>
          <p:nvPr/>
        </p:nvSpPr>
        <p:spPr>
          <a:xfrm>
            <a:off x="5972175" y="3691783"/>
            <a:ext cx="5743575" cy="1931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500"/>
              </a:lnSpc>
              <a:buNone/>
            </a:pPr>
            <a:endParaRPr lang="en-US" sz="6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2F65DFF2-FCC0-1575-B089-9106E97FC4C9}"/>
              </a:ext>
            </a:extLst>
          </p:cNvPr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B3F309-01CA-94F1-D0E0-0BBD8FC4E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1025494"/>
            <a:ext cx="5902116" cy="492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80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388</Words>
  <Application>Microsoft Office PowerPoint</Application>
  <PresentationFormat>Широкоэкранный</PresentationFormat>
  <Paragraphs>69</Paragraphs>
  <Slides>13</Slides>
  <Notes>13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Aptos</vt:lpstr>
      <vt:lpstr>Aptos Slab ExtraBold</vt:lpstr>
      <vt:lpstr>Arial</vt:lpstr>
      <vt:lpstr>Bahnschrift</vt:lpstr>
      <vt:lpstr>Baskerville Old Face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57</cp:revision>
  <cp:lastPrinted>2026-10-06T15:20:56Z</cp:lastPrinted>
  <dcterms:created xsi:type="dcterms:W3CDTF">2026-09-30T19:16:11Z</dcterms:created>
  <dcterms:modified xsi:type="dcterms:W3CDTF">2026-10-07T07:12:22Z</dcterms:modified>
</cp:coreProperties>
</file>