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71" r:id="rId10"/>
    <p:sldId id="264" r:id="rId11"/>
    <p:sldId id="272" r:id="rId12"/>
    <p:sldId id="268" r:id="rId13"/>
    <p:sldId id="274" r:id="rId14"/>
    <p:sldId id="273" r:id="rId15"/>
  </p:sldIdLst>
  <p:sldSz cx="12192000" cy="6858000"/>
  <p:notesSz cx="6808788" cy="99409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5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1673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EF8CC-539B-8B73-EBD9-05684B2C4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805E0-FB78-F22F-1360-194820EF65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E2E9B3-10C5-7BBD-049C-95ABEF9E1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0442F-BC6D-0428-54C3-C2874CF343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298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677AA-2370-E760-B7EF-71B42669C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EC04F9-A7D5-FAA5-4B8B-418A9ADE81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26D3A-F393-9182-DC26-15A93B9AAB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6EF08-B5D3-9695-BE38-E8C5A501C2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128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66E5A-2F4D-0D08-F302-21E5D8B0B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3D92A4-6A9B-8F5B-E657-061825283F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1BD46-0F44-64E8-298E-FA2EE1040A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A08F1C-EB79-B568-0718-0EBAA069C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582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7C892-484E-4B5F-A103-00C7AF111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FAC6ED-4F2F-DFBB-FF92-708659DE8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A0814E-D063-60E5-8128-D3B0BA4C08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29CFB-1895-7E6C-B63D-243423BE53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050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A3ECB8-3907-9578-CFF3-FB545CA4A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FA4B8-DA7C-CE45-AF02-3B0A24B7E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4FEE5-C1CF-1C73-152B-4A0D80ABB5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394" tIns="40197" rIns="80394" bIns="40197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FB0397-63ED-6A02-0CFD-DE2EEDBB64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394" tIns="40197" rIns="80394" bIns="40197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535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7BE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449050" y="95250"/>
            <a:ext cx="647700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endParaRPr lang="en-US" sz="1950" dirty="0"/>
          </a:p>
        </p:txBody>
      </p:sp>
      <p:sp>
        <p:nvSpPr>
          <p:cNvPr id="4" name="Text 1"/>
          <p:cNvSpPr txBox="1"/>
          <p:nvPr/>
        </p:nvSpPr>
        <p:spPr>
          <a:xfrm>
            <a:off x="619125" y="523875"/>
            <a:ext cx="4648200" cy="22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4255"/>
              </a:lnSpc>
              <a:buNone/>
            </a:pPr>
            <a:r>
              <a:rPr lang="ru-R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Михаил Кутузов. </a:t>
            </a: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MIKHAIL KUTUZOV.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7187369" y="1647825"/>
            <a:ext cx="4038600" cy="24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7692"/>
              </a:lnSpc>
              <a:buNone/>
            </a:pPr>
            <a:r>
              <a:rPr lang="ru-RU" sz="40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</a:t>
            </a:r>
            <a:r>
              <a:rPr lang="en-US" sz="40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ru-RU" sz="40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</a:p>
          <a:p>
            <a:pPr marL="0" indent="0" algn="l">
              <a:lnSpc>
                <a:spcPct val="107692"/>
              </a:lnSpc>
              <a:buNone/>
            </a:pPr>
            <a:r>
              <a:rPr lang="ru-RU" sz="40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класс</a:t>
            </a:r>
          </a:p>
          <a:p>
            <a:pPr marL="0" indent="0" algn="l">
              <a:lnSpc>
                <a:spcPct val="107692"/>
              </a:lnSpc>
              <a:buNone/>
            </a:pPr>
            <a:r>
              <a:rPr lang="en-US" sz="195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95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BAB18F8-34C8-7320-5386-80AC30EAD4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" y="3136307"/>
            <a:ext cx="5602213" cy="32986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B5D66A-6AB7-437C-BA62-7A0C871CC9D4}"/>
              </a:ext>
            </a:extLst>
          </p:cNvPr>
          <p:cNvSpPr txBox="1"/>
          <p:nvPr/>
        </p:nvSpPr>
        <p:spPr>
          <a:xfrm>
            <a:off x="615297" y="2998610"/>
            <a:ext cx="40677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880">
              <a:spcBef>
                <a:spcPts val="20"/>
              </a:spcBef>
              <a:buNone/>
            </a:pPr>
            <a:r>
              <a:rPr lang="en-US" sz="24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Look at the portrait of Mikhail Kutuzov painted by Roman Volkov.  What can you say about this outstanding Russian commander (his appearance and character)?</a:t>
            </a:r>
            <a:endParaRPr lang="ru-RU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CBC2B17-7CA0-8E7C-7E92-68841A4688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700755"/>
            <a:ext cx="4845465" cy="49736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34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633412"/>
            <a:ext cx="4743450" cy="149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Words to help with reading:</a:t>
            </a:r>
            <a:endParaRPr lang="en-US" sz="3300" dirty="0"/>
          </a:p>
        </p:txBody>
      </p:sp>
      <p:sp>
        <p:nvSpPr>
          <p:cNvPr id="7" name="Text 4"/>
          <p:cNvSpPr txBox="1"/>
          <p:nvPr/>
        </p:nvSpPr>
        <p:spPr>
          <a:xfrm>
            <a:off x="6096000" y="633412"/>
            <a:ext cx="5200650" cy="50068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6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48C59E5-D330-FF64-E0DA-19132990B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961" y="1102407"/>
            <a:ext cx="5580403" cy="45378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30736" y="19228"/>
            <a:ext cx="12192000" cy="685800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965675" y="390525"/>
            <a:ext cx="9605473" cy="805619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55880">
              <a:spcBef>
                <a:spcPts val="20"/>
              </a:spcBef>
              <a:buNone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ead the text about the outstanding Russian Field Marshal and decide if the following statements are True (T) or False (F)</a:t>
            </a:r>
            <a:endParaRPr lang="ru-RU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34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CBCE30-6A7F-0DEE-7E93-03BFE90122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5675" y="1276366"/>
            <a:ext cx="4982198" cy="536494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35ADDE9-DAC8-54F5-7305-98AB26D1F6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7873" y="1276366"/>
            <a:ext cx="5212934" cy="4305268"/>
          </a:xfrm>
          <a:prstGeom prst="rect">
            <a:avLst/>
          </a:prstGeom>
        </p:spPr>
      </p:pic>
      <p:pic>
        <p:nvPicPr>
          <p:cNvPr id="7" name="Glorious Russia, 19th_Lesson 3">
            <a:hlinkClick r:id="" action="ppaction://media"/>
            <a:extLst>
              <a:ext uri="{FF2B5EF4-FFF2-40B4-BE49-F238E27FC236}">
                <a16:creationId xmlns:a16="http://schemas.microsoft.com/office/drawing/2014/main" id="{D25BB226-3AC0-32ED-39DC-962B63BAAF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35140" y="535705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5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723900"/>
            <a:ext cx="11239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55880">
              <a:spcBef>
                <a:spcPts val="305"/>
              </a:spcBef>
              <a:buNone/>
            </a:pPr>
            <a:r>
              <a:rPr lang="ru-RU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Поиск информации для ответов на вопросы к тексту. Задание на 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True</a:t>
            </a:r>
            <a:r>
              <a:rPr lang="ru-RU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</a:t>
            </a:r>
            <a:r>
              <a:rPr lang="en-US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False</a:t>
            </a:r>
            <a:r>
              <a:rPr lang="ru-RU" sz="240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34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DB6E2FB-6181-D44D-BE63-2D6101BD0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481" y="1649339"/>
            <a:ext cx="7259478" cy="36917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723900"/>
            <a:ext cx="11239500" cy="737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r>
              <a:rPr lang="ru-RU" sz="28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Ключи к заданию 2</a:t>
            </a:r>
          </a:p>
          <a:p>
            <a:pPr marL="0" indent="0" algn="l">
              <a:lnSpc>
                <a:spcPct val="130500"/>
              </a:lnSpc>
              <a:buNone/>
            </a:pPr>
            <a:endParaRPr lang="en-US" sz="3080" dirty="0"/>
          </a:p>
        </p:txBody>
      </p:sp>
      <p:sp>
        <p:nvSpPr>
          <p:cNvPr id="7" name="Text 4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r>
              <a:rPr lang="en-US" sz="1034" dirty="0">
                <a:solidFill>
                  <a:srgbClr val="A0A0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34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BE516D9-51A0-D6D7-3CD0-A126179EF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1" y="1341690"/>
            <a:ext cx="7470046" cy="417889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5" name="Text 1"/>
          <p:cNvSpPr txBox="1"/>
          <p:nvPr/>
        </p:nvSpPr>
        <p:spPr>
          <a:xfrm>
            <a:off x="279697" y="1339376"/>
            <a:ext cx="5105400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55880">
              <a:spcBef>
                <a:spcPts val="295"/>
              </a:spcBef>
              <a:buNone/>
            </a:pPr>
            <a:endParaRPr lang="en-US" sz="3200" b="1" spc="2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295"/>
              </a:spcBef>
              <a:buNone/>
            </a:pPr>
            <a:endParaRPr lang="en-US" sz="3200" b="1" spc="2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295"/>
              </a:spcBef>
              <a:buNone/>
            </a:pPr>
            <a:endParaRPr lang="en-US" sz="3200" b="1" spc="2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295"/>
              </a:spcBef>
              <a:buNone/>
            </a:pPr>
            <a:endParaRPr lang="en-US" sz="3200" b="1" spc="2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295"/>
              </a:spcBef>
              <a:buNone/>
            </a:pPr>
            <a:endParaRPr lang="en-US" sz="3200" b="1" spc="2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295"/>
              </a:spcBef>
              <a:buNone/>
            </a:pPr>
            <a:endParaRPr lang="en-US" sz="3200" b="1" spc="2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295"/>
              </a:spcBef>
              <a:buNone/>
            </a:pPr>
            <a:r>
              <a:rPr lang="en-US" sz="3200" b="1" spc="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Match the dates with the key events in the life of Mikhail Kutuzov and give a short talk about his biography.</a:t>
            </a: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2"/>
          <p:cNvSpPr txBox="1"/>
          <p:nvPr/>
        </p:nvSpPr>
        <p:spPr>
          <a:xfrm>
            <a:off x="476250" y="3705225"/>
            <a:ext cx="5105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endParaRPr lang="en-US" sz="40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EBA322-47D8-82D1-0FA2-099B85616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804" y="1102408"/>
            <a:ext cx="5417499" cy="451217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24B4AA-63C6-C878-4C1E-BBD8BFA57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B10B5F2-2D2D-FDF5-7882-F0FBA4C72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2DFB818C-BE18-AB3F-A7BA-0345EDEA22F7}"/>
              </a:ext>
            </a:extLst>
          </p:cNvPr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B5F1B9E-9EBB-6599-C3FE-E7239BDDEBE7}"/>
              </a:ext>
            </a:extLst>
          </p:cNvPr>
          <p:cNvSpPr txBox="1"/>
          <p:nvPr/>
        </p:nvSpPr>
        <p:spPr>
          <a:xfrm>
            <a:off x="279697" y="1339376"/>
            <a:ext cx="5105400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30500"/>
              </a:lnSpc>
              <a:buNone/>
            </a:pPr>
            <a:r>
              <a:rPr lang="ru-RU" sz="3565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Проверьте себя</a:t>
            </a:r>
            <a:endParaRPr lang="en-US" sz="3565" dirty="0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3F56C130-DD30-4633-2829-EC34EDBA5A13}"/>
              </a:ext>
            </a:extLst>
          </p:cNvPr>
          <p:cNvSpPr txBox="1"/>
          <p:nvPr/>
        </p:nvSpPr>
        <p:spPr>
          <a:xfrm>
            <a:off x="476250" y="3705225"/>
            <a:ext cx="5105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endParaRPr lang="en-US" sz="4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E6618D-F428-85D5-F714-76FE78BB6E14}"/>
              </a:ext>
            </a:extLst>
          </p:cNvPr>
          <p:cNvSpPr txBox="1"/>
          <p:nvPr/>
        </p:nvSpPr>
        <p:spPr>
          <a:xfrm>
            <a:off x="6095999" y="1992017"/>
            <a:ext cx="5816303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1757 </a:t>
            </a:r>
            <a:r>
              <a:rPr lang="en-US" sz="2800" b="1" dirty="0">
                <a:latin typeface="Algerian" panose="04020705040A02060702" pitchFamily="82" charset="0"/>
                <a:ea typeface="ADLaM Display" panose="02010000000000000000" pitchFamily="2" charset="0"/>
                <a:cs typeface="ADLaM Display" panose="02010000000000000000" pitchFamily="2" charset="0"/>
              </a:rPr>
              <a:t> -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Entering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the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military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school</a:t>
            </a:r>
            <a:endParaRPr lang="en-US" sz="2800" b="1" dirty="0">
              <a:latin typeface="Algerian" panose="04020705040A02060702" pitchFamily="8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1745 </a:t>
            </a:r>
            <a:r>
              <a:rPr lang="en-US" sz="2800" b="1" dirty="0">
                <a:latin typeface="Algerian" panose="04020705040A02060702" pitchFamily="82" charset="0"/>
                <a:ea typeface="ADLaM Display" panose="02010000000000000000" pitchFamily="2" charset="0"/>
                <a:cs typeface="ADLaM Display" panose="02010000000000000000" pitchFamily="2" charset="0"/>
              </a:rPr>
              <a:t>-  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The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date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of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birth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en-US" sz="2800" b="1" dirty="0">
              <a:latin typeface="Algerian" panose="04020705040A02060702" pitchFamily="8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1784–1813 </a:t>
            </a:r>
            <a:r>
              <a:rPr lang="en-US" sz="2800" b="1" dirty="0">
                <a:latin typeface="Algerian" panose="04020705040A02060702" pitchFamily="82" charset="0"/>
                <a:ea typeface="ADLaM Display" panose="02010000000000000000" pitchFamily="2" charset="0"/>
                <a:cs typeface="ADLaM Display" panose="02010000000000000000" pitchFamily="2" charset="0"/>
              </a:rPr>
              <a:t>-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Numerous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victories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en-US" sz="2800" b="1" dirty="0">
              <a:latin typeface="Algerian" panose="04020705040A02060702" pitchFamily="8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1813 </a:t>
            </a:r>
            <a:r>
              <a:rPr lang="en-US" sz="2800" b="1" dirty="0">
                <a:latin typeface="Algerian" panose="04020705040A02060702" pitchFamily="82" charset="0"/>
                <a:ea typeface="ADLaM Display" panose="02010000000000000000" pitchFamily="2" charset="0"/>
                <a:cs typeface="ADLaM Display" panose="02010000000000000000" pitchFamily="2" charset="0"/>
              </a:rPr>
              <a:t>- 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The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death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of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the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commander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en-US" sz="2800" b="1" dirty="0">
              <a:latin typeface="Algerian" panose="04020705040A02060702" pitchFamily="8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1774 </a:t>
            </a:r>
            <a:r>
              <a:rPr lang="en-US" sz="2800" b="1" dirty="0">
                <a:latin typeface="Algerian" panose="04020705040A02060702" pitchFamily="82" charset="0"/>
                <a:ea typeface="ADLaM Display" panose="02010000000000000000" pitchFamily="2" charset="0"/>
                <a:cs typeface="ADLaM Display" panose="02010000000000000000" pitchFamily="2" charset="0"/>
              </a:rPr>
              <a:t>- 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A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serious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lang="ru-RU" sz="2800" b="1" dirty="0" err="1">
                <a:ea typeface="ADLaM Display" panose="02010000000000000000" pitchFamily="2" charset="0"/>
                <a:cs typeface="ADLaM Display" panose="02010000000000000000" pitchFamily="2" charset="0"/>
              </a:rPr>
              <a:t>injury</a:t>
            </a:r>
            <a:r>
              <a:rPr lang="ru-RU" sz="2800" b="1" dirty="0"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endParaRPr lang="en-US" sz="2800" b="1" dirty="0">
              <a:latin typeface="Algerian" panose="04020705040A02060702" pitchFamily="8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58749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BB7A0-901A-48A7-E2AF-C440F0E18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B2527FD-4195-A4D5-6465-CAE6C0C21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D0FA3C62-C2F5-0745-9D03-ACF47A73E485}"/>
              </a:ext>
            </a:extLst>
          </p:cNvPr>
          <p:cNvSpPr txBox="1"/>
          <p:nvPr/>
        </p:nvSpPr>
        <p:spPr>
          <a:xfrm>
            <a:off x="476250" y="6372225"/>
            <a:ext cx="5105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r>
              <a:rPr lang="en-US" sz="1034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34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2C5EF32-8A4B-95FB-0273-2A8BE10F7E7A}"/>
              </a:ext>
            </a:extLst>
          </p:cNvPr>
          <p:cNvSpPr txBox="1"/>
          <p:nvPr/>
        </p:nvSpPr>
        <p:spPr>
          <a:xfrm>
            <a:off x="279697" y="1339376"/>
            <a:ext cx="5105400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55880">
              <a:spcBef>
                <a:spcPts val="295"/>
              </a:spcBef>
              <a:buNone/>
            </a:pPr>
            <a:r>
              <a:rPr lang="ru-RU" sz="3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Задание: Соотнесите слово с его определением</a:t>
            </a:r>
            <a:r>
              <a:rPr lang="ru-RU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295"/>
              </a:spcBef>
              <a:buNone/>
            </a:pPr>
            <a:r>
              <a:rPr lang="en-US" sz="36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Match the words (1-11) with their definitions (a-k).</a:t>
            </a: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4DB7B1D3-94E5-EE02-A339-A74F9A678FEB}"/>
              </a:ext>
            </a:extLst>
          </p:cNvPr>
          <p:cNvSpPr txBox="1"/>
          <p:nvPr/>
        </p:nvSpPr>
        <p:spPr>
          <a:xfrm>
            <a:off x="476250" y="3705225"/>
            <a:ext cx="5105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30500"/>
              </a:lnSpc>
              <a:buNone/>
            </a:pPr>
            <a:endParaRPr lang="en-US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855BA5-3DCA-0F8F-EC07-1F81A5B500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079" y="538385"/>
            <a:ext cx="5033472" cy="466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23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76250" y="723900"/>
            <a:ext cx="11239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endParaRPr lang="en-US" sz="3300" dirty="0"/>
          </a:p>
        </p:txBody>
      </p:sp>
      <p:sp>
        <p:nvSpPr>
          <p:cNvPr id="3" name="Text 1"/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endParaRPr lang="en-US" sz="1034" dirty="0"/>
          </a:p>
        </p:txBody>
      </p:sp>
      <p:sp>
        <p:nvSpPr>
          <p:cNvPr id="4" name="Text 2"/>
          <p:cNvSpPr txBox="1"/>
          <p:nvPr/>
        </p:nvSpPr>
        <p:spPr>
          <a:xfrm>
            <a:off x="476250" y="2114550"/>
            <a:ext cx="51720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endParaRPr lang="en-US" sz="178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CD6FB0-A710-3CFF-AEC8-B88B548FA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598" y="2262187"/>
            <a:ext cx="9619627" cy="37198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24A0B77-0CC4-91F2-9B6C-C336C076A036}"/>
              </a:ext>
            </a:extLst>
          </p:cNvPr>
          <p:cNvSpPr txBox="1"/>
          <p:nvPr/>
        </p:nvSpPr>
        <p:spPr>
          <a:xfrm>
            <a:off x="2144994" y="1469877"/>
            <a:ext cx="8135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Проверьте себя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575C6B-EB94-5E3B-765B-0B4C7E8049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1A86BAA-6239-0A3E-729A-4A79B9D9D400}"/>
              </a:ext>
            </a:extLst>
          </p:cNvPr>
          <p:cNvSpPr txBox="1"/>
          <p:nvPr/>
        </p:nvSpPr>
        <p:spPr>
          <a:xfrm>
            <a:off x="476250" y="723900"/>
            <a:ext cx="11239500" cy="600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r>
              <a:rPr lang="ru-RU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Мини-тест.</a:t>
            </a:r>
            <a:r>
              <a:rPr lang="en-US" sz="3300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 </a:t>
            </a:r>
            <a:endParaRPr lang="en-US" sz="33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1C78002-7F3E-0452-4664-31577B41A176}"/>
              </a:ext>
            </a:extLst>
          </p:cNvPr>
          <p:cNvSpPr txBox="1"/>
          <p:nvPr/>
        </p:nvSpPr>
        <p:spPr>
          <a:xfrm>
            <a:off x="10944225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30500"/>
              </a:lnSpc>
              <a:buNone/>
            </a:pPr>
            <a:endParaRPr lang="en-US" sz="1034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68B6D23-F189-9616-7436-6572158D6846}"/>
              </a:ext>
            </a:extLst>
          </p:cNvPr>
          <p:cNvSpPr txBox="1"/>
          <p:nvPr/>
        </p:nvSpPr>
        <p:spPr>
          <a:xfrm>
            <a:off x="476250" y="2114550"/>
            <a:ext cx="5172075" cy="295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30500"/>
              </a:lnSpc>
              <a:buNone/>
            </a:pPr>
            <a:r>
              <a:rPr lang="en-US" sz="1781" b="1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Fill in the gaps with the words from exercise 4 in the correct form.</a:t>
            </a:r>
            <a:endParaRPr lang="en-US" sz="178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41ED72-8FD4-0004-A6C2-8BC5C2851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3869" y="1059679"/>
            <a:ext cx="5571857" cy="487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454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6250" y="2314575"/>
            <a:ext cx="4152900" cy="2219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4000" b="1" dirty="0">
              <a:latin typeface="Bahnschrift" panose="020B0502040204020203" pitchFamily="34" charset="0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5972175" y="1145136"/>
            <a:ext cx="5743575" cy="4477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500"/>
              </a:lnSpc>
              <a:buNone/>
            </a:pPr>
            <a:endParaRPr lang="ru-RU" sz="40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pPr marL="0" indent="0" algn="ctr">
              <a:lnSpc>
                <a:spcPct val="130500"/>
              </a:lnSpc>
              <a:buNone/>
            </a:pPr>
            <a:r>
              <a:rPr lang="ru-RU" sz="4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Проверьте себя</a:t>
            </a:r>
          </a:p>
          <a:p>
            <a:pPr marL="0" indent="0" algn="ctr">
              <a:lnSpc>
                <a:spcPct val="130500"/>
              </a:lnSpc>
              <a:buNone/>
            </a:pPr>
            <a:r>
              <a:rPr lang="ru-RU" sz="4000" dirty="0">
                <a:solidFill>
                  <a:schemeClr val="bg1"/>
                </a:solidFill>
                <a:latin typeface="Baskerville Old Face" panose="02020602080505020303" pitchFamily="18" charset="0"/>
              </a:rPr>
              <a:t>(ключи к заданию 5)</a:t>
            </a:r>
            <a:endParaRPr lang="en-US" sz="40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034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E901634-61A1-F3A4-A64C-60F586815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198" y="1956987"/>
            <a:ext cx="4152900" cy="326449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EA04C0-9151-162E-D02E-215336B10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9D927951-7AB4-1F58-4F4C-871AD6B9C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580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C59F542E-4BA1-8C41-B026-2681CF652F3E}"/>
              </a:ext>
            </a:extLst>
          </p:cNvPr>
          <p:cNvSpPr txBox="1"/>
          <p:nvPr/>
        </p:nvSpPr>
        <p:spPr>
          <a:xfrm>
            <a:off x="476250" y="2314575"/>
            <a:ext cx="4152900" cy="2219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4000" b="1" dirty="0">
              <a:latin typeface="Bahnschrift" panose="020B0502040204020203" pitchFamily="34" charset="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A67A1CB-C616-D721-85D2-4444C3FE71E9}"/>
              </a:ext>
            </a:extLst>
          </p:cNvPr>
          <p:cNvSpPr txBox="1"/>
          <p:nvPr/>
        </p:nvSpPr>
        <p:spPr>
          <a:xfrm>
            <a:off x="5972175" y="1145136"/>
            <a:ext cx="5743575" cy="4477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55880">
              <a:spcBef>
                <a:spcPts val="305"/>
              </a:spcBef>
              <a:buNone/>
            </a:pPr>
            <a:endParaRPr lang="ru-RU" sz="4000" b="1" spc="15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305"/>
              </a:spcBef>
              <a:buNone/>
            </a:pPr>
            <a:r>
              <a:rPr lang="en-US" sz="4000" b="1" spc="1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Discussion Point</a:t>
            </a:r>
            <a:r>
              <a:rPr lang="ru-RU" sz="4000" b="1" spc="1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55880">
              <a:spcBef>
                <a:spcPts val="25"/>
              </a:spcBef>
              <a:buNone/>
            </a:pPr>
            <a:r>
              <a:rPr lang="ru-RU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Задание: Прочитайте и обсудите цитату </a:t>
            </a:r>
            <a:endParaRPr lang="ru-RU" sz="3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C7E8B38-727A-B2E1-7705-C7503B071B0D}"/>
              </a:ext>
            </a:extLst>
          </p:cNvPr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034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0E87BE-373B-2730-9CB7-C252D89CD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1324599"/>
            <a:ext cx="4223265" cy="320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803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D5D95C-6529-CB0D-356F-705793340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extLst>
              <a:ext uri="{FF2B5EF4-FFF2-40B4-BE49-F238E27FC236}">
                <a16:creationId xmlns:a16="http://schemas.microsoft.com/office/drawing/2014/main" id="{C4F197E6-9BBC-4DA3-0F10-750DCB212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83" y="0"/>
            <a:ext cx="12192000" cy="68580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3CFBEF2A-B2A3-270A-B476-B49E8193327D}"/>
              </a:ext>
            </a:extLst>
          </p:cNvPr>
          <p:cNvSpPr txBox="1"/>
          <p:nvPr/>
        </p:nvSpPr>
        <p:spPr>
          <a:xfrm>
            <a:off x="476250" y="1692067"/>
            <a:ext cx="4152900" cy="289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lnSpc>
                <a:spcPct val="130500"/>
              </a:lnSpc>
              <a:buNone/>
            </a:pPr>
            <a:r>
              <a:rPr lang="ru-RU" sz="3600" b="1" dirty="0">
                <a:solidFill>
                  <a:srgbClr val="000000"/>
                </a:solidFill>
                <a:latin typeface="Aptos Slab ExtraBold" panose="020F0502020204030204" pitchFamily="34" charset="0"/>
                <a:ea typeface="Arial" pitchFamily="34" charset="-122"/>
                <a:cs typeface="Arial" pitchFamily="34" charset="-120"/>
              </a:rPr>
              <a:t>Домашнее задание: </a:t>
            </a:r>
          </a:p>
          <a:p>
            <a:pPr marL="0" indent="0" algn="just">
              <a:lnSpc>
                <a:spcPct val="130500"/>
              </a:lnSpc>
              <a:buNone/>
            </a:pPr>
            <a:endParaRPr lang="ru-RU" sz="3600" b="1" dirty="0">
              <a:solidFill>
                <a:srgbClr val="000000"/>
              </a:solidFill>
              <a:latin typeface="Bahnschrift" panose="020B0502040204020203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lnSpc>
                <a:spcPct val="130500"/>
              </a:lnSpc>
              <a:buNone/>
            </a:pPr>
            <a:endParaRPr lang="ru-RU" sz="2400" b="1" dirty="0">
              <a:solidFill>
                <a:srgbClr val="000000"/>
              </a:solidFill>
              <a:latin typeface="Bahnschrift" panose="020B0502040204020203" pitchFamily="34" charset="0"/>
              <a:cs typeface="Arial" pitchFamily="34" charset="-120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B16A5ED3-E2B7-7E21-5225-C28D06AC2F75}"/>
              </a:ext>
            </a:extLst>
          </p:cNvPr>
          <p:cNvSpPr txBox="1"/>
          <p:nvPr/>
        </p:nvSpPr>
        <p:spPr>
          <a:xfrm>
            <a:off x="5972175" y="3691783"/>
            <a:ext cx="5743575" cy="1931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30500"/>
              </a:lnSpc>
              <a:buNone/>
            </a:pPr>
            <a:endParaRPr lang="en-US" sz="6000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2F65DFF2-FCC0-1575-B089-9106E97FC4C9}"/>
              </a:ext>
            </a:extLst>
          </p:cNvPr>
          <p:cNvSpPr txBox="1"/>
          <p:nvPr/>
        </p:nvSpPr>
        <p:spPr>
          <a:xfrm>
            <a:off x="476250" y="304800"/>
            <a:ext cx="771525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30500"/>
              </a:lnSpc>
              <a:buNone/>
            </a:pPr>
            <a:endParaRPr lang="en-US" sz="1034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2AEC77-47F0-B311-9D4A-ECF4B206696B}"/>
              </a:ext>
            </a:extLst>
          </p:cNvPr>
          <p:cNvSpPr txBox="1"/>
          <p:nvPr/>
        </p:nvSpPr>
        <p:spPr>
          <a:xfrm>
            <a:off x="6289883" y="1610786"/>
            <a:ext cx="50519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5880">
              <a:spcBef>
                <a:spcPts val="270"/>
              </a:spcBef>
              <a:buNone/>
            </a:pPr>
            <a:r>
              <a:rPr lang="ru-RU" sz="3200" spc="-2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</a:t>
            </a:r>
            <a:r>
              <a:rPr lang="ru-RU" sz="3200" spc="-2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редставьте себе, что вы собираетесь взять интервью у Кутузова. Какие вопросы вы бы ему задали и почему? Используйте новую лексику насколько это возможно</a:t>
            </a:r>
            <a:r>
              <a:rPr lang="ru-RU" sz="2800" spc="-2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6804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249</Words>
  <Application>Microsoft Office PowerPoint</Application>
  <PresentationFormat>Широкоэкранный</PresentationFormat>
  <Paragraphs>57</Paragraphs>
  <Slides>14</Slides>
  <Notes>14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ADLaM Display</vt:lpstr>
      <vt:lpstr>Algerian</vt:lpstr>
      <vt:lpstr>Aptos Slab ExtraBold</vt:lpstr>
      <vt:lpstr>Arial</vt:lpstr>
      <vt:lpstr>Bahnschrift</vt:lpstr>
      <vt:lpstr>Baskerville Old Face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41</cp:revision>
  <cp:lastPrinted>2026-10-06T15:20:56Z</cp:lastPrinted>
  <dcterms:created xsi:type="dcterms:W3CDTF">2026-09-30T19:16:11Z</dcterms:created>
  <dcterms:modified xsi:type="dcterms:W3CDTF">2026-10-07T05:47:31Z</dcterms:modified>
</cp:coreProperties>
</file>