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1" r:id="rId10"/>
    <p:sldId id="264" r:id="rId11"/>
    <p:sldId id="272" r:id="rId12"/>
    <p:sldId id="268" r:id="rId13"/>
    <p:sldId id="273" r:id="rId14"/>
  </p:sldIdLst>
  <p:sldSz cx="12192000" cy="6858000"/>
  <p:notesSz cx="6808788" cy="99409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67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EF8CC-539B-8B73-EBD9-05684B2C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805E0-FB78-F22F-1360-194820EF6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E2E9B3-10C5-7BBD-049C-95ABEF9E1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0442F-BC6D-0428-54C3-C2874CF343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98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677AA-2370-E760-B7EF-71B42669C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EC04F9-A7D5-FAA5-4B8B-418A9ADE81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26D3A-F393-9182-DC26-15A93B9AA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6EF08-B5D3-9695-BE38-E8C5A501C2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12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66E5A-2F4D-0D08-F302-21E5D8B0B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3D92A4-6A9B-8F5B-E657-061825283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1BD46-0F44-64E8-298E-FA2EE1040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08F1C-EB79-B568-0718-0EBAA069C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82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3ECB8-3907-9578-CFF3-FB545CA4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FA4B8-DA7C-CE45-AF02-3B0A24B7E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4FEE5-C1CF-1C73-152B-4A0D80ABB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B0397-63ED-6A02-0CFD-DE2EEDBB64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3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jp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7B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49050" y="95250"/>
            <a:ext cx="6477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5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950" dirty="0"/>
          </a:p>
        </p:txBody>
      </p:sp>
      <p:sp>
        <p:nvSpPr>
          <p:cNvPr id="4" name="Text 1"/>
          <p:cNvSpPr txBox="1"/>
          <p:nvPr/>
        </p:nvSpPr>
        <p:spPr>
          <a:xfrm>
            <a:off x="619125" y="523875"/>
            <a:ext cx="4648200" cy="22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4255"/>
              </a:lnSpc>
              <a:buNone/>
            </a:pP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Смоленск. Ранняя история.  </a:t>
            </a:r>
            <a:r>
              <a:rPr lang="en-US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Smolensk</a:t>
            </a: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Early History</a:t>
            </a: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525" dirty="0">
              <a:solidFill>
                <a:schemeClr val="bg1"/>
              </a:solidFill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7187369" y="1647825"/>
            <a:ext cx="4038600" cy="24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7692"/>
              </a:lnSpc>
              <a:buNone/>
            </a:pPr>
            <a:r>
              <a:rPr lang="ru-RU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1.</a:t>
            </a:r>
          </a:p>
          <a:p>
            <a:pPr marL="0" indent="0" algn="l">
              <a:lnSpc>
                <a:spcPct val="107692"/>
              </a:lnSpc>
              <a:buNone/>
            </a:pPr>
            <a:r>
              <a:rPr lang="ru-RU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класс</a:t>
            </a:r>
          </a:p>
          <a:p>
            <a:pPr marL="0" indent="0" algn="l">
              <a:lnSpc>
                <a:spcPct val="107692"/>
              </a:lnSpc>
              <a:buNone/>
            </a:pPr>
            <a:r>
              <a:rPr lang="en-US" sz="195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9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57AD42-ED9A-1407-ABC6-8F3BCD8F8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41" y="2546647"/>
            <a:ext cx="5896598" cy="41874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266826"/>
            <a:ext cx="11239500" cy="84398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57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Answer the questions:</a:t>
            </a:r>
            <a:endParaRPr lang="en-US" sz="5700" dirty="0"/>
          </a:p>
        </p:txBody>
      </p:sp>
      <p:sp>
        <p:nvSpPr>
          <p:cNvPr id="4" name="Text 1"/>
          <p:cNvSpPr txBox="1"/>
          <p:nvPr/>
        </p:nvSpPr>
        <p:spPr>
          <a:xfrm>
            <a:off x="1623701" y="2221907"/>
            <a:ext cx="9408920" cy="3131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ctr">
              <a:lnSpc>
                <a:spcPct val="130500"/>
              </a:lnSpc>
              <a:buAutoNum type="arabicPeriod"/>
            </a:pPr>
            <a:r>
              <a:rPr lang="en-US" sz="4800" dirty="0">
                <a:solidFill>
                  <a:schemeClr val="bg1"/>
                </a:solidFill>
              </a:rPr>
              <a:t>Who are the Slavs?</a:t>
            </a:r>
          </a:p>
          <a:p>
            <a:pPr marL="342900" indent="-342900" algn="ctr">
              <a:lnSpc>
                <a:spcPct val="130500"/>
              </a:lnSpc>
              <a:buAutoNum type="arabicPeriod"/>
            </a:pPr>
            <a:r>
              <a:rPr lang="en-US" sz="4800" dirty="0">
                <a:solidFill>
                  <a:schemeClr val="bg1"/>
                </a:solidFill>
              </a:rPr>
              <a:t>What Slavic tribes do you know?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34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633412"/>
            <a:ext cx="4743450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Words to help with reading:</a:t>
            </a:r>
            <a:endParaRPr lang="en-US" sz="3300" dirty="0"/>
          </a:p>
        </p:txBody>
      </p:sp>
      <p:sp>
        <p:nvSpPr>
          <p:cNvPr id="7" name="Text 4"/>
          <p:cNvSpPr txBox="1"/>
          <p:nvPr/>
        </p:nvSpPr>
        <p:spPr>
          <a:xfrm>
            <a:off x="6096000" y="633412"/>
            <a:ext cx="5200650" cy="5006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6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299395-0FEE-AB7A-A7EC-064373D53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850" y="1690687"/>
            <a:ext cx="6468632" cy="44195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0736" y="19228"/>
            <a:ext cx="12192000" cy="685800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965675" y="390525"/>
            <a:ext cx="9605473" cy="8056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Listen and read the text about Early History of Smolensk, then answer the questions below </a:t>
            </a:r>
          </a:p>
        </p:txBody>
      </p:sp>
      <p:sp>
        <p:nvSpPr>
          <p:cNvPr id="12" name="Text 9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34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296EAB-C406-72E8-27AA-67E0DE161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19" y="1375873"/>
            <a:ext cx="4913831" cy="5091602"/>
          </a:xfrm>
          <a:prstGeom prst="rect">
            <a:avLst/>
          </a:prstGeom>
        </p:spPr>
      </p:pic>
      <p:pic>
        <p:nvPicPr>
          <p:cNvPr id="15" name="Glorious Russia, 19th_Lesson 1">
            <a:hlinkClick r:id="" action="ppaction://media"/>
            <a:extLst>
              <a:ext uri="{FF2B5EF4-FFF2-40B4-BE49-F238E27FC236}">
                <a16:creationId xmlns:a16="http://schemas.microsoft.com/office/drawing/2014/main" id="{74AA1BE4-E13D-24F6-CB1A-1F5292B12A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86662" y="3883930"/>
            <a:ext cx="609600" cy="6096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FFEB551-6277-1919-96E0-D3376E421B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1200" y="1417311"/>
            <a:ext cx="4810125" cy="2011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9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723900"/>
            <a:ext cx="11239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3300" dirty="0"/>
              <a:t>Answer the questions below: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34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1C1553-1E13-C33A-2EDE-9309E2804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937" y="1724025"/>
            <a:ext cx="7096125" cy="42153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723900"/>
            <a:ext cx="11239500" cy="1839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28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Монологическое высказывание, сообщение, рассуждение с изложением собственного мнения и краткой аргументацией.</a:t>
            </a:r>
          </a:p>
          <a:p>
            <a:pPr marL="0" indent="0" algn="l">
              <a:lnSpc>
                <a:spcPct val="130500"/>
              </a:lnSpc>
              <a:buNone/>
            </a:pPr>
            <a:endParaRPr lang="en-US" sz="3080" dirty="0"/>
          </a:p>
        </p:txBody>
      </p:sp>
      <p:sp>
        <p:nvSpPr>
          <p:cNvPr id="7" name="Text 4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34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35DE2E-6006-30DE-259F-94EEF49B2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07" y="2681287"/>
            <a:ext cx="8984255" cy="22752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/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ex.4 page 7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ru-RU" sz="4000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Соотнесите слово с его определением</a:t>
            </a:r>
            <a:endParaRPr lang="en-US" sz="4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4310D1-0AA3-98A0-F31F-DC7CF9412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666750"/>
            <a:ext cx="6004845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24B4AA-63C6-C878-4C1E-BBD8BFA57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B10B5F2-2D2D-FDF5-7882-F0FBA4C72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DFB818C-BE18-AB3F-A7BA-0345EDEA22F7}"/>
              </a:ext>
            </a:extLst>
          </p:cNvPr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B5F1B9E-9EBB-6599-C3FE-E7239BDDEBE7}"/>
              </a:ext>
            </a:extLst>
          </p:cNvPr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0500"/>
              </a:lnSpc>
              <a:buNone/>
            </a:pPr>
            <a:r>
              <a:rPr lang="ru-RU" sz="3565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Проверьте себя</a:t>
            </a:r>
            <a:endParaRPr lang="en-US" sz="3565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F56C130-DD30-4633-2829-EC34EDBA5A13}"/>
              </a:ext>
            </a:extLst>
          </p:cNvPr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endParaRPr lang="en-US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AEC9D6-A1DA-BA0C-8D38-821C1475C547}"/>
              </a:ext>
            </a:extLst>
          </p:cNvPr>
          <p:cNvSpPr txBox="1"/>
          <p:nvPr/>
        </p:nvSpPr>
        <p:spPr>
          <a:xfrm>
            <a:off x="6511894" y="2134271"/>
            <a:ext cx="5324031" cy="3760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Keys: 1-j, 2-e, 3-i, 4-h, 5-d, 6-g, 7-a, 8-c, 9-b, 10-f.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Invasion -  j. a situation when a foreign army enters another country by force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to lie in ruins  - e. to be destroyed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to declare    -   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to say officially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to conquer -  h. to take control of (a place or people) using military force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to be (to lie) at the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crossroads - d. to be at the place where two roads meet and cross each other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to suffer from  - g. to feel pain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settlement - a. a place where people come to live and build homes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8. significant - c. important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to go back - b. to have existed since a time in the past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lnSpc>
                <a:spcPct val="100000"/>
              </a:lnSpc>
              <a:spcBef>
                <a:spcPts val="145"/>
              </a:spcBef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10. contemporary - f. a person living at the same time as someone else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749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BB7A0-901A-48A7-E2AF-C440F0E1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B2527FD-4195-A4D5-6465-CAE6C0C21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D0FA3C62-C2F5-0745-9D03-ACF47A73E485}"/>
              </a:ext>
            </a:extLst>
          </p:cNvPr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2C5EF32-8A4B-95FB-0273-2A8BE10F7E7A}"/>
              </a:ext>
            </a:extLst>
          </p:cNvPr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3565" b="1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Discussion point            Work in pairs</a:t>
            </a:r>
            <a:endParaRPr lang="en-US" sz="3565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DB7B1D3-94E5-EE02-A339-A74F9A678FEB}"/>
              </a:ext>
            </a:extLst>
          </p:cNvPr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endParaRPr lang="en-US" sz="4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A31C40-F10C-B7FE-0819-8B4F1155D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433" y="2272826"/>
            <a:ext cx="4585754" cy="243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23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723900"/>
            <a:ext cx="11239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Мини-тест.</a:t>
            </a:r>
            <a:r>
              <a:rPr lang="en-US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endParaRPr lang="en-US" sz="3300" dirty="0"/>
          </a:p>
        </p:txBody>
      </p:sp>
      <p:sp>
        <p:nvSpPr>
          <p:cNvPr id="3" name="Text 1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endParaRPr lang="en-US" sz="1034" dirty="0"/>
          </a:p>
        </p:txBody>
      </p:sp>
      <p:sp>
        <p:nvSpPr>
          <p:cNvPr id="4" name="Text 2"/>
          <p:cNvSpPr txBox="1"/>
          <p:nvPr/>
        </p:nvSpPr>
        <p:spPr>
          <a:xfrm>
            <a:off x="476250" y="2114550"/>
            <a:ext cx="51720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781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Fill in the gaps with the words from exercise 4 in the correct form.</a:t>
            </a:r>
            <a:endParaRPr lang="en-US" sz="178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9594DB-CCA4-C8E2-7345-C7E37D94B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325" y="807720"/>
            <a:ext cx="6359188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575C6B-EB94-5E3B-765B-0B4C7E804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1A86BAA-6239-0A3E-729A-4A79B9D9D400}"/>
              </a:ext>
            </a:extLst>
          </p:cNvPr>
          <p:cNvSpPr txBox="1"/>
          <p:nvPr/>
        </p:nvSpPr>
        <p:spPr>
          <a:xfrm>
            <a:off x="476250" y="723900"/>
            <a:ext cx="11239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Мини-тест.</a:t>
            </a:r>
            <a:r>
              <a:rPr lang="en-US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endParaRPr lang="en-US" sz="3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1C78002-7F3E-0452-4664-31577B41A176}"/>
              </a:ext>
            </a:extLst>
          </p:cNvPr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34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68B6D23-F189-9616-7436-6572158D6846}"/>
              </a:ext>
            </a:extLst>
          </p:cNvPr>
          <p:cNvSpPr txBox="1"/>
          <p:nvPr/>
        </p:nvSpPr>
        <p:spPr>
          <a:xfrm>
            <a:off x="476250" y="2114550"/>
            <a:ext cx="51720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781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Fill in the gaps with the words from exercise 4 in the correct form.</a:t>
            </a:r>
            <a:endParaRPr lang="en-US" sz="178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44E30C-11A4-3929-FECE-78B6D46302E9}"/>
              </a:ext>
            </a:extLst>
          </p:cNvPr>
          <p:cNvSpPr txBox="1"/>
          <p:nvPr/>
        </p:nvSpPr>
        <p:spPr>
          <a:xfrm>
            <a:off x="5742773" y="2059536"/>
            <a:ext cx="56829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785" marR="453390" algn="just"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Mercurius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contemporaries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were very proud of him.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785" marR="453390" algn="just"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The earliest mention of Smolensk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goes back to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year of 863.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785" marR="453390" algn="just"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Many Russian towns started as small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settlements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on the banks of rivers.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785" marR="453390" algn="just"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Askold and Dir weren’t brave enough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conquer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Smolensk because it was big and powerful.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785" marR="453390" algn="just"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A lot of Russian towns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suffered from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Mongol-Tatar invaders.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785" marR="453390" algn="just"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Smolensk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lay at the crossroads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important trade routes, which was a very useful contribution to its trades and crafts.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785" marR="453390" algn="just"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The monk Mercurius, who saved the town during Mongol-Tatar invasion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was declared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be a saint.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785" marR="453390" algn="just"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8. The chronicle of Smolensk keeps the memory of the most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significant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events in its history.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785" marR="453390" algn="just"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Most towns and cities were destroyed and </a:t>
            </a:r>
            <a:r>
              <a:rPr lang="en-US" sz="12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lay in ruins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during the invasion.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10. If there’s an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invasion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a country, it means that a foreign army enters it by force.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41145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2314575"/>
            <a:ext cx="4152900" cy="2219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4000" b="1" dirty="0">
                <a:solidFill>
                  <a:srgbClr val="000000"/>
                </a:solidFill>
                <a:latin typeface="Bahnschrift" panose="020B0502040204020203" pitchFamily="34" charset="0"/>
                <a:ea typeface="Arial" pitchFamily="34" charset="-122"/>
                <a:cs typeface="Arial" pitchFamily="34" charset="-120"/>
              </a:rPr>
              <a:t>Составьте несколько предложений с новыми словами по теме урока</a:t>
            </a:r>
            <a:endParaRPr lang="en-US" sz="4000" b="1" dirty="0">
              <a:latin typeface="Bahnschrift" panose="020B0502040204020203" pitchFamily="34" charset="0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5972175" y="1145136"/>
            <a:ext cx="5743575" cy="4477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500"/>
              </a:lnSpc>
              <a:buNone/>
            </a:pPr>
            <a:r>
              <a:rPr lang="ru-RU" sz="5400" dirty="0">
                <a:solidFill>
                  <a:schemeClr val="bg1"/>
                </a:solidFill>
              </a:rPr>
              <a:t>Задайте друг другу вопрос по теме, используя новую </a:t>
            </a:r>
            <a:r>
              <a:rPr lang="ru-RU" sz="6000" dirty="0">
                <a:solidFill>
                  <a:schemeClr val="bg1"/>
                </a:solidFill>
              </a:rPr>
              <a:t>лексику</a:t>
            </a:r>
            <a:endParaRPr lang="en-US" sz="60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0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5D95C-6529-CB0D-356F-705793340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4F197E6-9BBC-4DA3-0F10-750DCB212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3CFBEF2A-B2A3-270A-B476-B49E8193327D}"/>
              </a:ext>
            </a:extLst>
          </p:cNvPr>
          <p:cNvSpPr txBox="1"/>
          <p:nvPr/>
        </p:nvSpPr>
        <p:spPr>
          <a:xfrm>
            <a:off x="476250" y="2314576"/>
            <a:ext cx="4152900" cy="86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2400" b="1" dirty="0">
                <a:solidFill>
                  <a:srgbClr val="000000"/>
                </a:solidFill>
                <a:latin typeface="Bahnschrift" panose="020B0502040204020203" pitchFamily="34" charset="0"/>
                <a:ea typeface="Arial" pitchFamily="34" charset="-122"/>
                <a:cs typeface="Arial" pitchFamily="34" charset="-120"/>
              </a:rPr>
              <a:t>Домашнее задание: </a:t>
            </a:r>
          </a:p>
          <a:p>
            <a:pPr marL="0" indent="0" algn="l">
              <a:lnSpc>
                <a:spcPct val="130500"/>
              </a:lnSpc>
              <a:buNone/>
            </a:pPr>
            <a:r>
              <a:rPr lang="ru-RU" sz="2400" b="1" dirty="0">
                <a:solidFill>
                  <a:srgbClr val="000000"/>
                </a:solidFill>
                <a:latin typeface="Bahnschrift" panose="020B0502040204020203" pitchFamily="34" charset="0"/>
                <a:ea typeface="Arial" pitchFamily="34" charset="-122"/>
                <a:cs typeface="Arial" pitchFamily="34" charset="-120"/>
              </a:rPr>
              <a:t>1)выучить новые слова и полезные фразы;</a:t>
            </a:r>
          </a:p>
          <a:p>
            <a:pPr marL="0" indent="0" algn="l">
              <a:lnSpc>
                <a:spcPct val="130500"/>
              </a:lnSpc>
              <a:buNone/>
            </a:pPr>
            <a:endParaRPr lang="ru-RU" sz="2400" b="1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-120"/>
            </a:endParaRPr>
          </a:p>
          <a:p>
            <a:pPr marL="0" indent="0" algn="l">
              <a:lnSpc>
                <a:spcPct val="130500"/>
              </a:lnSpc>
              <a:buNone/>
            </a:pPr>
            <a:r>
              <a:rPr lang="ru-RU" sz="2400" b="1" dirty="0">
                <a:solidFill>
                  <a:srgbClr val="000000"/>
                </a:solidFill>
                <a:latin typeface="Bahnschrift" panose="020B0502040204020203" pitchFamily="34" charset="0"/>
                <a:cs typeface="Arial" pitchFamily="34" charset="-120"/>
              </a:rPr>
              <a:t>2)Творческое задание: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Make a short story about the History of Smolensk using the words and the facts you have learned.</a:t>
            </a:r>
            <a:endParaRPr lang="en-US" sz="2400" b="1" dirty="0">
              <a:latin typeface="Bahnschrift" panose="020B0502040204020203" pitchFamily="34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B16A5ED3-E2B7-7E21-5225-C28D06AC2F75}"/>
              </a:ext>
            </a:extLst>
          </p:cNvPr>
          <p:cNvSpPr txBox="1"/>
          <p:nvPr/>
        </p:nvSpPr>
        <p:spPr>
          <a:xfrm>
            <a:off x="5972175" y="3691783"/>
            <a:ext cx="5743575" cy="1931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500"/>
              </a:lnSpc>
              <a:buNone/>
            </a:pPr>
            <a:endParaRPr lang="en-US" sz="60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2F65DFF2-FCC0-1575-B089-9106E97FC4C9}"/>
              </a:ext>
            </a:extLst>
          </p:cNvPr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034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DE57DB-3E30-491E-A214-7A2B2B21D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197" y="402676"/>
            <a:ext cx="3291065" cy="27635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C1887F-C0DF-BCFF-3F96-36246B9910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197" y="4052621"/>
            <a:ext cx="3376390" cy="204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80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546</Words>
  <Application>Microsoft Office PowerPoint</Application>
  <PresentationFormat>Широкоэкранный</PresentationFormat>
  <Paragraphs>68</Paragraphs>
  <Slides>13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Bahnschrift</vt:lpstr>
      <vt:lpstr>Baskerville Old Face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23</cp:revision>
  <cp:lastPrinted>2026-10-06T15:20:56Z</cp:lastPrinted>
  <dcterms:created xsi:type="dcterms:W3CDTF">2026-09-30T19:16:11Z</dcterms:created>
  <dcterms:modified xsi:type="dcterms:W3CDTF">2026-10-06T15:22:51Z</dcterms:modified>
</cp:coreProperties>
</file>