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</p:sldMasterIdLst>
  <p:notesMasterIdLst>
    <p:notesMasterId r:id="rId20"/>
  </p:notesMasterIdLst>
  <p:sldIdLst>
    <p:sldId id="256" r:id="rId5"/>
    <p:sldId id="257" r:id="rId6"/>
    <p:sldId id="260" r:id="rId7"/>
    <p:sldId id="259" r:id="rId8"/>
    <p:sldId id="261" r:id="rId9"/>
    <p:sldId id="262" r:id="rId10"/>
    <p:sldId id="263" r:id="rId11"/>
    <p:sldId id="278" r:id="rId12"/>
    <p:sldId id="265" r:id="rId13"/>
    <p:sldId id="269" r:id="rId14"/>
    <p:sldId id="266" r:id="rId15"/>
    <p:sldId id="280" r:id="rId16"/>
    <p:sldId id="282" r:id="rId17"/>
    <p:sldId id="267" r:id="rId18"/>
    <p:sldId id="268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270" y="12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72A29B-E620-4EB6-A49C-8D804C53B644}" type="datetimeFigureOut">
              <a:rPr lang="ru-RU" smtClean="0"/>
              <a:t>03.07.2026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7E084C-DC9C-464A-9A7D-327ABD4159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6129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DAD0F6-67F1-4CB1-AFF8-7DE1B164F48F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DD963-732C-4112-A63E-1A9799E9C872}" type="datetimeFigureOut">
              <a:rPr lang="ru-RU" smtClean="0"/>
              <a:t>03.07.2026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3935B-5495-40FA-9BD8-B84029036F7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DD963-732C-4112-A63E-1A9799E9C872}" type="datetimeFigureOut">
              <a:rPr lang="ru-RU" smtClean="0"/>
              <a:t>03.07.2026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3935B-5495-40FA-9BD8-B84029036F7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DD963-732C-4112-A63E-1A9799E9C872}" type="datetimeFigureOut">
              <a:rPr lang="ru-RU" smtClean="0"/>
              <a:t>03.07.2026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3935B-5495-40FA-9BD8-B84029036F7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A928F-2990-4D03-9455-CC7AC4393FD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8822F-F32C-443D-8241-71F6ADD8BAD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97677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A928F-2990-4D03-9455-CC7AC4393FD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8822F-F32C-443D-8241-71F6ADD8BAD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21184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A928F-2990-4D03-9455-CC7AC4393FD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8822F-F32C-443D-8241-71F6ADD8BAD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74428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A928F-2990-4D03-9455-CC7AC4393FD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8822F-F32C-443D-8241-71F6ADD8BAD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01847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A928F-2990-4D03-9455-CC7AC4393FD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8822F-F32C-443D-8241-71F6ADD8BAD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39147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A928F-2990-4D03-9455-CC7AC4393FD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8822F-F32C-443D-8241-71F6ADD8BAD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2695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A928F-2990-4D03-9455-CC7AC4393FD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8822F-F32C-443D-8241-71F6ADD8BAD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82917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A928F-2990-4D03-9455-CC7AC4393FD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8822F-F32C-443D-8241-71F6ADD8BAD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01283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DD963-732C-4112-A63E-1A9799E9C872}" type="datetimeFigureOut">
              <a:rPr lang="ru-RU" smtClean="0"/>
              <a:t>03.07.2026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3935B-5495-40FA-9BD8-B84029036F7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A928F-2990-4D03-9455-CC7AC4393FD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8822F-F32C-443D-8241-71F6ADD8BAD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00464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A928F-2990-4D03-9455-CC7AC4393FD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8822F-F32C-443D-8241-71F6ADD8BAD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36059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A928F-2990-4D03-9455-CC7AC4393FD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8822F-F32C-443D-8241-71F6ADD8BAD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129175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A928F-2990-4D03-9455-CC7AC4393FD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8822F-F32C-443D-8241-71F6ADD8BAD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752473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A928F-2990-4D03-9455-CC7AC4393FD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8822F-F32C-443D-8241-71F6ADD8BAD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14724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A928F-2990-4D03-9455-CC7AC4393FD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8822F-F32C-443D-8241-71F6ADD8BAD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39649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A928F-2990-4D03-9455-CC7AC4393FD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8822F-F32C-443D-8241-71F6ADD8BAD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464293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A928F-2990-4D03-9455-CC7AC4393FD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8822F-F32C-443D-8241-71F6ADD8BAD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29377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A928F-2990-4D03-9455-CC7AC4393FD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8822F-F32C-443D-8241-71F6ADD8BAD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076085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A928F-2990-4D03-9455-CC7AC4393FD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8822F-F32C-443D-8241-71F6ADD8BAD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63387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DD963-732C-4112-A63E-1A9799E9C872}" type="datetimeFigureOut">
              <a:rPr lang="ru-RU" smtClean="0"/>
              <a:t>03.07.2026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3935B-5495-40FA-9BD8-B84029036F7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A928F-2990-4D03-9455-CC7AC4393FD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8822F-F32C-443D-8241-71F6ADD8BAD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3090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A928F-2990-4D03-9455-CC7AC4393FD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8822F-F32C-443D-8241-71F6ADD8BAD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366886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A928F-2990-4D03-9455-CC7AC4393FD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8822F-F32C-443D-8241-71F6ADD8BAD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051163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A928F-2990-4D03-9455-CC7AC4393FD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8822F-F32C-443D-8241-71F6ADD8BAD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554905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A928F-2990-4D03-9455-CC7AC4393FD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8822F-F32C-443D-8241-71F6ADD8BAD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187003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A928F-2990-4D03-9455-CC7AC4393FD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8822F-F32C-443D-8241-71F6ADD8BAD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041873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A928F-2990-4D03-9455-CC7AC4393FD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8822F-F32C-443D-8241-71F6ADD8BAD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382933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A928F-2990-4D03-9455-CC7AC4393FD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8822F-F32C-443D-8241-71F6ADD8BAD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758228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A928F-2990-4D03-9455-CC7AC4393FD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8822F-F32C-443D-8241-71F6ADD8BAD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04327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A928F-2990-4D03-9455-CC7AC4393FD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8822F-F32C-443D-8241-71F6ADD8BAD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62412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DD963-732C-4112-A63E-1A9799E9C872}" type="datetimeFigureOut">
              <a:rPr lang="ru-RU" smtClean="0"/>
              <a:t>03.07.2026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3935B-5495-40FA-9BD8-B84029036F7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A928F-2990-4D03-9455-CC7AC4393FD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8822F-F32C-443D-8241-71F6ADD8BAD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593496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A928F-2990-4D03-9455-CC7AC4393FD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8822F-F32C-443D-8241-71F6ADD8BAD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487745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A928F-2990-4D03-9455-CC7AC4393FD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8822F-F32C-443D-8241-71F6ADD8BAD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950238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A928F-2990-4D03-9455-CC7AC4393FD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8822F-F32C-443D-8241-71F6ADD8BAD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666468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A928F-2990-4D03-9455-CC7AC4393FD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8822F-F32C-443D-8241-71F6ADD8BAD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56585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DD963-732C-4112-A63E-1A9799E9C872}" type="datetimeFigureOut">
              <a:rPr lang="ru-RU" smtClean="0"/>
              <a:t>03.07.2026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3935B-5495-40FA-9BD8-B84029036F7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DD963-732C-4112-A63E-1A9799E9C872}" type="datetimeFigureOut">
              <a:rPr lang="ru-RU" smtClean="0"/>
              <a:t>03.07.2026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3935B-5495-40FA-9BD8-B84029036F7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DD963-732C-4112-A63E-1A9799E9C872}" type="datetimeFigureOut">
              <a:rPr lang="ru-RU" smtClean="0"/>
              <a:t>03.07.2026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3935B-5495-40FA-9BD8-B84029036F7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DD963-732C-4112-A63E-1A9799E9C872}" type="datetimeFigureOut">
              <a:rPr lang="ru-RU" smtClean="0"/>
              <a:t>03.07.2026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3935B-5495-40FA-9BD8-B84029036F7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DD963-732C-4112-A63E-1A9799E9C872}" type="datetimeFigureOut">
              <a:rPr lang="ru-RU" smtClean="0"/>
              <a:t>03.07.2026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3935B-5495-40FA-9BD8-B84029036F7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EDD963-732C-4112-A63E-1A9799E9C872}" type="datetimeFigureOut">
              <a:rPr lang="ru-RU" smtClean="0"/>
              <a:t>03.07.2026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83935B-5495-40FA-9BD8-B84029036F7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19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7A928F-2990-4D03-9455-CC7AC4393FD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18822F-F32C-443D-8241-71F6ADD8BAD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4768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19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7A928F-2990-4D03-9455-CC7AC4393FD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18822F-F32C-443D-8241-71F6ADD8BAD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7613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19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7A928F-2990-4D03-9455-CC7AC4393FD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18822F-F32C-443D-8241-71F6ADD8BAD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5580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21.jpeg"/><Relationship Id="rId5" Type="http://schemas.openxmlformats.org/officeDocument/2006/relationships/image" Target="../media/image13.jpeg"/><Relationship Id="rId4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jpe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700809"/>
            <a:ext cx="7772400" cy="189964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Презентация по английскому языку по теме «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School subjects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3 класса (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Spotlight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0" y="3861048"/>
            <a:ext cx="3848472" cy="1752600"/>
          </a:xfrm>
        </p:spPr>
        <p:txBody>
          <a:bodyPr>
            <a:normAutofit/>
          </a:bodyPr>
          <a:lstStyle/>
          <a:p>
            <a:pPr algn="r"/>
            <a:r>
              <a:rPr lang="ru-RU" sz="2400" dirty="0" smtClean="0">
                <a:solidFill>
                  <a:schemeClr val="tx1"/>
                </a:solidFill>
              </a:rPr>
              <a:t>Учитель английского языка МАОУ СОШ №</a:t>
            </a:r>
            <a:r>
              <a:rPr lang="ru-RU" sz="2400" dirty="0" smtClean="0">
                <a:solidFill>
                  <a:schemeClr val="tx1"/>
                </a:solidFill>
              </a:rPr>
              <a:t>84</a:t>
            </a:r>
            <a:endParaRPr lang="ru-RU" sz="2400" dirty="0" smtClean="0">
              <a:solidFill>
                <a:schemeClr val="tx1"/>
              </a:solidFill>
            </a:endParaRPr>
          </a:p>
          <a:p>
            <a:pPr algn="r"/>
            <a:r>
              <a:rPr lang="ru-RU" sz="2400" dirty="0" smtClean="0">
                <a:solidFill>
                  <a:schemeClr val="tx1"/>
                </a:solidFill>
              </a:rPr>
              <a:t>Моисеева Н.М.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Answers: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He’s 12. = He is 12.</a:t>
            </a:r>
          </a:p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I’m in year 8. = I am in year 8.</a:t>
            </a:r>
          </a:p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What is this. = What’s this?</a:t>
            </a:r>
          </a:p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 my name is Peter. = My name’s Peter.</a:t>
            </a:r>
          </a:p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7. They are at school. = They’re at school.</a:t>
            </a:r>
          </a:p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8. It’s a ruler. = It is a ruler.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931224" cy="1162050"/>
          </a:xfrm>
        </p:spPr>
        <p:txBody>
          <a:bodyPr anchor="ctr">
            <a:normAutofit/>
          </a:bodyPr>
          <a:lstStyle/>
          <a:p>
            <a:pPr algn="ctr"/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Exercise 5, page 15.</a:t>
            </a: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Содержимое 4" descr="img4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1903" t="31566"/>
          <a:stretch>
            <a:fillRect/>
          </a:stretch>
        </p:blipFill>
        <p:spPr>
          <a:xfrm>
            <a:off x="4355976" y="1628800"/>
            <a:ext cx="4114800" cy="4390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1520" y="1435100"/>
            <a:ext cx="3816424" cy="4691063"/>
          </a:xfrm>
        </p:spPr>
        <p:txBody>
          <a:bodyPr>
            <a:noAutofit/>
          </a:bodyPr>
          <a:lstStyle/>
          <a:p>
            <a:pPr marL="342900" indent="-342900">
              <a:buAutoNum type="arabicPeriod"/>
            </a:pP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old is Lurry?</a:t>
            </a:r>
          </a:p>
          <a:p>
            <a:pPr marL="342900" indent="-342900">
              <a:buAutoNum type="arabicPeriod"/>
            </a:pP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year is he in at school?</a:t>
            </a:r>
          </a:p>
          <a:p>
            <a:pPr marL="342900" indent="-342900">
              <a:buAutoNum type="arabicPeriod"/>
            </a:pP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What’s Lurry’s favourite subject?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aussiechildcarenetwork.com.au/templates/auschildnet/images/printables/posters/numbers_posters/set_1/xnumbers_posters_Classic_numbers_1_to_10.gif.pagespeed.ic.0SxX-upksm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415" y="0"/>
            <a:ext cx="9106585" cy="64342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888279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93887"/>
            <a:ext cx="9144000" cy="5764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7143800" cy="109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 descr="D:\Мои Документы\ENGLISH ELENA\4.jpg"/>
          <p:cNvPicPr>
            <a:picLocks noChangeAspect="1" noChangeArrowheads="1"/>
          </p:cNvPicPr>
          <p:nvPr/>
        </p:nvPicPr>
        <p:blipFill>
          <a:blip r:embed="rId4">
            <a:lum bright="3000" contrast="2000"/>
          </a:blip>
          <a:srcRect/>
          <a:stretch>
            <a:fillRect/>
          </a:stretch>
        </p:blipFill>
        <p:spPr bwMode="auto">
          <a:xfrm>
            <a:off x="7518176" y="0"/>
            <a:ext cx="1625824" cy="1593824"/>
          </a:xfrm>
          <a:prstGeom prst="rect">
            <a:avLst/>
          </a:prstGeom>
          <a:noFill/>
        </p:spPr>
      </p:pic>
      <p:pic>
        <p:nvPicPr>
          <p:cNvPr id="8" name="Picture 5" descr="D:\Мои Документы\ENGLISH ELENA\2.jpg"/>
          <p:cNvPicPr>
            <a:picLocks noChangeAspect="1" noChangeArrowheads="1"/>
          </p:cNvPicPr>
          <p:nvPr/>
        </p:nvPicPr>
        <p:blipFill>
          <a:blip r:embed="rId5">
            <a:lum bright="3000" contrast="2000"/>
          </a:blip>
          <a:srcRect/>
          <a:stretch>
            <a:fillRect/>
          </a:stretch>
        </p:blipFill>
        <p:spPr bwMode="auto">
          <a:xfrm>
            <a:off x="6357950" y="-1"/>
            <a:ext cx="1447121" cy="1593823"/>
          </a:xfrm>
          <a:prstGeom prst="rect">
            <a:avLst/>
          </a:prstGeom>
          <a:noFill/>
        </p:spPr>
      </p:pic>
      <p:pic>
        <p:nvPicPr>
          <p:cNvPr id="9" name="Picture 9" descr="http://previews.123rf.com/images/katedav/katedav1502/katedav150200039/37167038-Children-reading-a-book-and-learning-many-new-things-no-gradients-Stock-Photo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1785918" cy="16334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36100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Your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Hometask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</a:rPr>
              <a:t>1. </a:t>
            </a:r>
            <a:r>
              <a:rPr lang="en-US" b="1" dirty="0">
                <a:solidFill>
                  <a:srgbClr val="000000"/>
                </a:solidFill>
                <a:latin typeface="Times New Roman"/>
                <a:ea typeface="Times New Roman"/>
              </a:rPr>
              <a:t>Student’s Book: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Лексика к Разделу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</a:rPr>
              <a:t> ( 2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а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</a:rPr>
              <a:t>)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на </a:t>
            </a:r>
            <a:r>
              <a:rPr lang="ru-RU" dirty="0" err="1">
                <a:solidFill>
                  <a:srgbClr val="000000"/>
                </a:solidFill>
                <a:latin typeface="Times New Roman"/>
                <a:ea typeface="Times New Roman"/>
              </a:rPr>
              <a:t>стр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</a:rPr>
              <a:t>.14,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у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</a:rPr>
              <a:t>.1 (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выучить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</a:rPr>
              <a:t>); </a:t>
            </a:r>
            <a:endParaRPr lang="ru-RU" sz="1600" dirty="0">
              <a:solidFill>
                <a:srgbClr val="000000"/>
              </a:solidFill>
              <a:latin typeface="Arial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2. </a:t>
            </a:r>
            <a:r>
              <a:rPr lang="en-US" b="1" dirty="0">
                <a:solidFill>
                  <a:srgbClr val="000000"/>
                </a:solidFill>
                <a:latin typeface="Times New Roman"/>
                <a:ea typeface="Times New Roman"/>
              </a:rPr>
              <a:t>Workbook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</a:rPr>
              <a:t>: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 Упр.1, 3 на стр.8;</a:t>
            </a:r>
            <a:endParaRPr lang="ru-RU" sz="1600" dirty="0">
              <a:solidFill>
                <a:srgbClr val="000000"/>
              </a:solidFill>
              <a:latin typeface="Arial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3. Счёт 1 до 20 на стр.12 (повторить).</a:t>
            </a:r>
            <a:endParaRPr lang="ru-RU" sz="1600" dirty="0">
              <a:solidFill>
                <a:srgbClr val="000000"/>
              </a:solidFill>
              <a:latin typeface="Arial"/>
              <a:ea typeface="Times New Roman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 anchor="ctr">
            <a:normAutofit/>
          </a:bodyPr>
          <a:lstStyle/>
          <a:p>
            <a:pPr algn="ctr">
              <a:buNone/>
            </a:pPr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Goodbye!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Задачи урока: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r>
              <a:rPr lang="ru-RU" sz="2400" dirty="0" smtClean="0"/>
              <a:t>Научить называть школьные предметы, вести беседу о любимых предметах; </a:t>
            </a:r>
          </a:p>
          <a:p>
            <a:r>
              <a:rPr lang="ru-RU" sz="2400" dirty="0"/>
              <a:t>О</a:t>
            </a:r>
            <a:r>
              <a:rPr lang="ru-RU" sz="2400" dirty="0" smtClean="0"/>
              <a:t>тработать употребление кратких форм глагола «</a:t>
            </a:r>
            <a:r>
              <a:rPr lang="en-US" sz="2400" dirty="0" smtClean="0"/>
              <a:t>to be</a:t>
            </a:r>
            <a:r>
              <a:rPr lang="ru-RU" sz="2400" dirty="0" smtClean="0"/>
              <a:t>»; </a:t>
            </a:r>
            <a:endParaRPr lang="ru-RU" sz="2400" dirty="0"/>
          </a:p>
          <a:p>
            <a:r>
              <a:rPr lang="ru-RU" sz="2400" dirty="0"/>
              <a:t>П</a:t>
            </a:r>
            <a:r>
              <a:rPr lang="ru-RU" sz="2400" dirty="0" smtClean="0"/>
              <a:t>овторение числительных от 1 до 20; </a:t>
            </a:r>
          </a:p>
          <a:p>
            <a:r>
              <a:rPr lang="ru-RU" sz="2400" dirty="0"/>
              <a:t>Р</a:t>
            </a:r>
            <a:r>
              <a:rPr lang="ru-RU" sz="2400" smtClean="0"/>
              <a:t>азвивать </a:t>
            </a:r>
            <a:r>
              <a:rPr lang="ru-RU" sz="2400" dirty="0" smtClean="0"/>
              <a:t>навыки </a:t>
            </a:r>
            <a:r>
              <a:rPr lang="ru-RU" sz="2400" dirty="0" err="1" smtClean="0"/>
              <a:t>аудирования</a:t>
            </a:r>
            <a:r>
              <a:rPr lang="ru-RU" sz="2400" dirty="0" smtClean="0"/>
              <a:t>, чтения, говорения и письма.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School Subjects</a:t>
            </a:r>
            <a:endParaRPr lang="ru-RU" sz="6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English</a:t>
            </a: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Maths</a:t>
            </a: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Содержимое 4" descr="_35vFPtM4GA.jpg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544" y="2564904"/>
            <a:ext cx="4040188" cy="3024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Содержимое 5" descr="2mathgr.gif"/>
          <p:cNvPicPr>
            <a:picLocks noGrp="1" noChangeAspect="1"/>
          </p:cNvPicPr>
          <p:nvPr>
            <p:ph sz="quarter" idx="4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4008" y="2564904"/>
            <a:ext cx="4041775" cy="30582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9552" y="764704"/>
            <a:ext cx="4040188" cy="639762"/>
          </a:xfrm>
        </p:spPr>
        <p:txBody>
          <a:bodyPr>
            <a:noAutofit/>
          </a:bodyPr>
          <a:lstStyle/>
          <a:p>
            <a:pPr algn="ctr"/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Geography</a:t>
            </a: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Содержимое 6" descr="geo.gif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544" y="2204864"/>
            <a:ext cx="4032448" cy="39604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4008" y="764704"/>
            <a:ext cx="4041775" cy="639762"/>
          </a:xfrm>
        </p:spPr>
        <p:txBody>
          <a:bodyPr>
            <a:noAutofit/>
          </a:bodyPr>
          <a:lstStyle/>
          <a:p>
            <a:pPr algn="ctr"/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</a:t>
            </a: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Содержимое 7" descr="3065179.jpg"/>
          <p:cNvPicPr>
            <a:picLocks noGrp="1" noChangeAspect="1"/>
          </p:cNvPicPr>
          <p:nvPr>
            <p:ph sz="quarter" idx="4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55005" y="2174875"/>
            <a:ext cx="3577435" cy="3951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544" y="1340768"/>
            <a:ext cx="4040188" cy="639762"/>
          </a:xfrm>
        </p:spPr>
        <p:txBody>
          <a:bodyPr>
            <a:noAutofit/>
          </a:bodyPr>
          <a:lstStyle/>
          <a:p>
            <a:pPr algn="ctr"/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History</a:t>
            </a: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Содержимое 6" descr="Ancient_Greece_hoplite.jpg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199" y="2492896"/>
            <a:ext cx="4285869" cy="3168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4008" y="1340768"/>
            <a:ext cx="4041775" cy="639762"/>
          </a:xfrm>
        </p:spPr>
        <p:txBody>
          <a:bodyPr>
            <a:noAutofit/>
          </a:bodyPr>
          <a:lstStyle/>
          <a:p>
            <a:pPr algn="ctr"/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Science</a:t>
            </a: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Содержимое 7" descr="probirkikopiya.gif"/>
          <p:cNvPicPr>
            <a:picLocks noGrp="1" noChangeAspect="1"/>
          </p:cNvPicPr>
          <p:nvPr>
            <p:ph sz="quarter" idx="4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5025" y="2223845"/>
            <a:ext cx="4041775" cy="3853347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544" y="1196752"/>
            <a:ext cx="4040188" cy="639762"/>
          </a:xfrm>
        </p:spPr>
        <p:txBody>
          <a:bodyPr>
            <a:noAutofit/>
          </a:bodyPr>
          <a:lstStyle/>
          <a:p>
            <a:pPr algn="ctr"/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Art</a:t>
            </a: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Содержимое 6" descr="dop.obr_.deyat-st.jpeg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592367"/>
            <a:ext cx="4040188" cy="31163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4008" y="1196752"/>
            <a:ext cx="4041775" cy="639762"/>
          </a:xfrm>
        </p:spPr>
        <p:txBody>
          <a:bodyPr>
            <a:noAutofit/>
          </a:bodyPr>
          <a:lstStyle/>
          <a:p>
            <a:pPr algn="ctr"/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Music</a:t>
            </a: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Содержимое 7" descr="8.jpg"/>
          <p:cNvPicPr>
            <a:picLocks noGrp="1" noChangeAspect="1"/>
          </p:cNvPicPr>
          <p:nvPr>
            <p:ph sz="quarter" idx="4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5025" y="2564904"/>
            <a:ext cx="4041775" cy="3168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67544" y="1412776"/>
            <a:ext cx="3024336" cy="475252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363272" cy="779686"/>
          </a:xfrm>
        </p:spPr>
        <p:txBody>
          <a:bodyPr>
            <a:noAutofit/>
          </a:bodyPr>
          <a:lstStyle/>
          <a:p>
            <a:pPr algn="ctr"/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Exercise 2, Page 14.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419872" y="1412776"/>
            <a:ext cx="5544616" cy="4713387"/>
          </a:xfrm>
          <a:effectLst>
            <a:glow rad="101600">
              <a:schemeClr val="accent3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endParaRPr lang="en-US" sz="6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 have …  .</a:t>
            </a:r>
          </a:p>
          <a:p>
            <a:pPr>
              <a:buNone/>
            </a:pPr>
            <a:endParaRPr lang="en-US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 don’t have ... </a:t>
            </a:r>
            <a:r>
              <a:rPr lang="en-US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0"/>
            <a:ext cx="2818656" cy="4691063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  <a:softEdge rad="127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/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Which subjects do you have at school?</a:t>
            </a:r>
            <a:endParaRPr lang="ru-RU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4"/>
          <p:cNvGrpSpPr/>
          <p:nvPr/>
        </p:nvGrpSpPr>
        <p:grpSpPr>
          <a:xfrm>
            <a:off x="0" y="0"/>
            <a:ext cx="9144000" cy="1357298"/>
            <a:chOff x="0" y="0"/>
            <a:chExt cx="7155684" cy="1285860"/>
          </a:xfrm>
          <a:effectLst>
            <a:outerShdw blurRad="342900" dist="38100" dir="5400000" sx="97000" sy="97000" algn="t" rotWithShape="0">
              <a:prstClr val="black">
                <a:alpha val="40000"/>
              </a:prstClr>
            </a:outerShdw>
          </a:effectLst>
        </p:grpSpPr>
        <p:pic>
          <p:nvPicPr>
            <p:cNvPr id="6" name="Picture 2" descr="D:\Мои Документы\ENGLISH ELENA\ыз1.jpg"/>
            <p:cNvPicPr>
              <a:picLocks noChangeAspect="1" noChangeArrowheads="1"/>
            </p:cNvPicPr>
            <p:nvPr/>
          </p:nvPicPr>
          <p:blipFill>
            <a:blip r:embed="rId3">
              <a:lum bright="3000" contrast="2000"/>
            </a:blip>
            <a:srcRect/>
            <a:stretch>
              <a:fillRect/>
            </a:stretch>
          </p:blipFill>
          <p:spPr bwMode="auto">
            <a:xfrm>
              <a:off x="0" y="0"/>
              <a:ext cx="4000496" cy="1283468"/>
            </a:xfrm>
            <a:prstGeom prst="rect">
              <a:avLst/>
            </a:prstGeom>
            <a:noFill/>
          </p:spPr>
        </p:pic>
        <p:pic>
          <p:nvPicPr>
            <p:cNvPr id="7" name="Picture 3" descr="D:\Мои Документы\ENGLISH ELENA\4.jpg"/>
            <p:cNvPicPr>
              <a:picLocks noChangeAspect="1" noChangeArrowheads="1"/>
            </p:cNvPicPr>
            <p:nvPr/>
          </p:nvPicPr>
          <p:blipFill>
            <a:blip r:embed="rId4">
              <a:lum bright="3000" contrast="2000"/>
            </a:blip>
            <a:srcRect/>
            <a:stretch>
              <a:fillRect/>
            </a:stretch>
          </p:blipFill>
          <p:spPr bwMode="auto">
            <a:xfrm>
              <a:off x="6072198" y="0"/>
              <a:ext cx="1083486" cy="1285860"/>
            </a:xfrm>
            <a:prstGeom prst="rect">
              <a:avLst/>
            </a:prstGeom>
            <a:noFill/>
          </p:spPr>
        </p:pic>
        <p:pic>
          <p:nvPicPr>
            <p:cNvPr id="8" name="Picture 4" descr="D:\Мои Документы\ENGLISH ELENA\3.jpg"/>
            <p:cNvPicPr>
              <a:picLocks noChangeAspect="1" noChangeArrowheads="1"/>
            </p:cNvPicPr>
            <p:nvPr/>
          </p:nvPicPr>
          <p:blipFill>
            <a:blip r:embed="rId5">
              <a:lum bright="3000" contrast="2000"/>
            </a:blip>
            <a:srcRect/>
            <a:stretch>
              <a:fillRect/>
            </a:stretch>
          </p:blipFill>
          <p:spPr bwMode="auto">
            <a:xfrm>
              <a:off x="4000496" y="0"/>
              <a:ext cx="1139548" cy="1285860"/>
            </a:xfrm>
            <a:prstGeom prst="rect">
              <a:avLst/>
            </a:prstGeom>
            <a:noFill/>
          </p:spPr>
        </p:pic>
        <p:pic>
          <p:nvPicPr>
            <p:cNvPr id="9" name="Picture 5" descr="D:\Мои Документы\ENGLISH ELENA\2.jpg"/>
            <p:cNvPicPr>
              <a:picLocks noChangeAspect="1" noChangeArrowheads="1"/>
            </p:cNvPicPr>
            <p:nvPr/>
          </p:nvPicPr>
          <p:blipFill>
            <a:blip r:embed="rId6">
              <a:lum bright="3000" contrast="2000"/>
            </a:blip>
            <a:srcRect/>
            <a:stretch>
              <a:fillRect/>
            </a:stretch>
          </p:blipFill>
          <p:spPr bwMode="auto">
            <a:xfrm>
              <a:off x="5143504" y="0"/>
              <a:ext cx="964394" cy="1285860"/>
            </a:xfrm>
            <a:prstGeom prst="rect">
              <a:avLst/>
            </a:prstGeom>
            <a:noFill/>
          </p:spPr>
        </p:pic>
      </p:grpSp>
      <p:pic>
        <p:nvPicPr>
          <p:cNvPr id="11" name="Picture 7" descr="http://paidagogos.com/wp-content/uploads/2015/09/ruchka-i-tetrad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1214422"/>
            <a:ext cx="1811921" cy="1400121"/>
          </a:xfrm>
          <a:prstGeom prst="rect">
            <a:avLst/>
          </a:prstGeom>
          <a:noFill/>
        </p:spPr>
      </p:pic>
      <p:sp>
        <p:nvSpPr>
          <p:cNvPr id="18" name="TextBox 17"/>
          <p:cNvSpPr txBox="1"/>
          <p:nvPr/>
        </p:nvSpPr>
        <p:spPr>
          <a:xfrm>
            <a:off x="3143240" y="1857364"/>
            <a:ext cx="29258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Arial Black" pitchFamily="34" charset="0"/>
              </a:rPr>
              <a:t>Глагол  </a:t>
            </a:r>
            <a:r>
              <a:rPr lang="en-US" sz="3600" u="sng" dirty="0" smtClean="0">
                <a:solidFill>
                  <a:srgbClr val="C00000"/>
                </a:solidFill>
                <a:latin typeface="Arial Black" pitchFamily="34" charset="0"/>
              </a:rPr>
              <a:t>be</a:t>
            </a:r>
            <a:endParaRPr lang="ru-RU" sz="3600" u="sng" dirty="0">
              <a:solidFill>
                <a:srgbClr val="C00000"/>
              </a:solidFill>
              <a:latin typeface="Arial Black" pitchFamily="34" charset="0"/>
            </a:endParaRPr>
          </a:p>
        </p:txBody>
      </p:sp>
      <p:pic>
        <p:nvPicPr>
          <p:cNvPr id="30722" name="Picture 2" descr="http://www.smartstart.today/sites/g/files/g1032651/f/201503/%D1%81%D0%BA%D0%BB%D0%BE%D0%BD%D0%B5%D0%BD%D0%B8%D0%B5%20%D0%B3%D0%BB%D0%B0%D0%B3%D0%BE%D0%BB%D0%B0%20to%20be%20%D0%B2%20%D0%B0%D0%BD%D0%B3%D0%BB%D0%B8%D0%B9%D1%81%D0%BA%D0%BE%D0%BC%20%D1%8F%D0%B7%D1%8B%D0%BA%D0%B5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310252" y="3429000"/>
            <a:ext cx="5833748" cy="3071834"/>
          </a:xfrm>
          <a:prstGeom prst="rect">
            <a:avLst/>
          </a:prstGeom>
          <a:noFill/>
        </p:spPr>
      </p:pic>
      <p:sp>
        <p:nvSpPr>
          <p:cNvPr id="15" name="Полилиния 14"/>
          <p:cNvSpPr/>
          <p:nvPr/>
        </p:nvSpPr>
        <p:spPr>
          <a:xfrm>
            <a:off x="5286380" y="1500174"/>
            <a:ext cx="803564" cy="471054"/>
          </a:xfrm>
          <a:custGeom>
            <a:avLst/>
            <a:gdLst>
              <a:gd name="connsiteX0" fmla="*/ 0 w 803564"/>
              <a:gd name="connsiteY0" fmla="*/ 221672 h 471054"/>
              <a:gd name="connsiteX1" fmla="*/ 55418 w 803564"/>
              <a:gd name="connsiteY1" fmla="*/ 387927 h 471054"/>
              <a:gd name="connsiteX2" fmla="*/ 69273 w 803564"/>
              <a:gd name="connsiteY2" fmla="*/ 429491 h 471054"/>
              <a:gd name="connsiteX3" fmla="*/ 83127 w 803564"/>
              <a:gd name="connsiteY3" fmla="*/ 471054 h 471054"/>
              <a:gd name="connsiteX4" fmla="*/ 720436 w 803564"/>
              <a:gd name="connsiteY4" fmla="*/ 471054 h 471054"/>
              <a:gd name="connsiteX5" fmla="*/ 803564 w 803564"/>
              <a:gd name="connsiteY5" fmla="*/ 193963 h 471054"/>
              <a:gd name="connsiteX6" fmla="*/ 595746 w 803564"/>
              <a:gd name="connsiteY6" fmla="*/ 304800 h 471054"/>
              <a:gd name="connsiteX7" fmla="*/ 401782 w 803564"/>
              <a:gd name="connsiteY7" fmla="*/ 0 h 471054"/>
              <a:gd name="connsiteX8" fmla="*/ 249382 w 803564"/>
              <a:gd name="connsiteY8" fmla="*/ 290945 h 471054"/>
              <a:gd name="connsiteX9" fmla="*/ 0 w 803564"/>
              <a:gd name="connsiteY9" fmla="*/ 221672 h 471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3564" h="471054">
                <a:moveTo>
                  <a:pt x="0" y="221672"/>
                </a:moveTo>
                <a:lnTo>
                  <a:pt x="55418" y="387927"/>
                </a:lnTo>
                <a:lnTo>
                  <a:pt x="69273" y="429491"/>
                </a:lnTo>
                <a:lnTo>
                  <a:pt x="83127" y="471054"/>
                </a:lnTo>
                <a:lnTo>
                  <a:pt x="720436" y="471054"/>
                </a:lnTo>
                <a:lnTo>
                  <a:pt x="803564" y="193963"/>
                </a:lnTo>
                <a:lnTo>
                  <a:pt x="595746" y="304800"/>
                </a:lnTo>
                <a:lnTo>
                  <a:pt x="401782" y="0"/>
                </a:lnTo>
                <a:lnTo>
                  <a:pt x="249382" y="290945"/>
                </a:lnTo>
                <a:lnTo>
                  <a:pt x="0" y="221672"/>
                </a:lnTo>
                <a:close/>
              </a:path>
            </a:pathLst>
          </a:cu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858016" y="1571612"/>
            <a:ext cx="922240" cy="1569660"/>
          </a:xfrm>
          <a:prstGeom prst="rect">
            <a:avLst/>
          </a:prstGeom>
          <a:solidFill>
            <a:srgbClr val="FFFF00"/>
          </a:solidFill>
          <a:ln>
            <a:solidFill>
              <a:schemeClr val="accent1">
                <a:shade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B050"/>
                </a:solidFill>
                <a:latin typeface="Arial Black" pitchFamily="34" charset="0"/>
              </a:rPr>
              <a:t>am</a:t>
            </a:r>
          </a:p>
          <a:p>
            <a:r>
              <a:rPr lang="en-US" sz="3200" dirty="0" smtClean="0">
                <a:solidFill>
                  <a:srgbClr val="FF0000"/>
                </a:solidFill>
                <a:latin typeface="Arial Black" pitchFamily="34" charset="0"/>
              </a:rPr>
              <a:t>is</a:t>
            </a:r>
          </a:p>
          <a:p>
            <a:r>
              <a:rPr lang="en-US" sz="3200" dirty="0" smtClean="0">
                <a:solidFill>
                  <a:srgbClr val="0070C0"/>
                </a:solidFill>
                <a:latin typeface="Arial Black" pitchFamily="34" charset="0"/>
              </a:rPr>
              <a:t>are</a:t>
            </a:r>
            <a:endParaRPr lang="ru-RU" sz="3200" dirty="0" smtClean="0">
              <a:solidFill>
                <a:srgbClr val="0070C0"/>
              </a:solidFill>
              <a:latin typeface="Arial Black" pitchFamily="34" charset="0"/>
            </a:endParaRPr>
          </a:p>
        </p:txBody>
      </p:sp>
      <p:cxnSp>
        <p:nvCxnSpPr>
          <p:cNvPr id="19" name="Прямая со стрелкой 18"/>
          <p:cNvCxnSpPr>
            <a:stCxn id="18" idx="3"/>
          </p:cNvCxnSpPr>
          <p:nvPr/>
        </p:nvCxnSpPr>
        <p:spPr>
          <a:xfrm flipV="1">
            <a:off x="6069041" y="1857364"/>
            <a:ext cx="788975" cy="3231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stCxn id="18" idx="3"/>
            <a:endCxn id="16" idx="1"/>
          </p:cNvCxnSpPr>
          <p:nvPr/>
        </p:nvCxnSpPr>
        <p:spPr>
          <a:xfrm>
            <a:off x="6069041" y="2180530"/>
            <a:ext cx="788975" cy="1759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>
            <a:stCxn id="18" idx="3"/>
          </p:cNvCxnSpPr>
          <p:nvPr/>
        </p:nvCxnSpPr>
        <p:spPr>
          <a:xfrm>
            <a:off x="6069041" y="2180530"/>
            <a:ext cx="788975" cy="6769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0" y="3286124"/>
            <a:ext cx="3258393" cy="22317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solidFill>
                  <a:srgbClr val="FF0000"/>
                </a:solidFill>
                <a:latin typeface="Arial Black" pitchFamily="34" charset="0"/>
              </a:rPr>
              <a:t>I am=I’m</a:t>
            </a:r>
          </a:p>
          <a:p>
            <a:pPr>
              <a:lnSpc>
                <a:spcPct val="150000"/>
              </a:lnSpc>
            </a:pPr>
            <a:r>
              <a:rPr lang="en-US" sz="3200" dirty="0" smtClean="0">
                <a:solidFill>
                  <a:srgbClr val="FF0000"/>
                </a:solidFill>
                <a:latin typeface="Arial Black" pitchFamily="34" charset="0"/>
              </a:rPr>
              <a:t>He is=He’s</a:t>
            </a:r>
          </a:p>
          <a:p>
            <a:pPr>
              <a:lnSpc>
                <a:spcPct val="150000"/>
              </a:lnSpc>
            </a:pPr>
            <a:r>
              <a:rPr lang="en-US" sz="3200" dirty="0" smtClean="0">
                <a:solidFill>
                  <a:srgbClr val="FF0000"/>
                </a:solidFill>
                <a:latin typeface="Arial Black" pitchFamily="34" charset="0"/>
              </a:rPr>
              <a:t>We are=We’re</a:t>
            </a:r>
            <a:endParaRPr lang="ru-RU" sz="3200" dirty="0">
              <a:solidFill>
                <a:srgbClr val="FF000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7110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Exercise 4, page 15.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Содержимое 3" descr="หลักการใช้-Present-Continuou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r="29629" b="10537"/>
          <a:stretch>
            <a:fillRect/>
          </a:stretch>
        </p:blipFill>
        <p:spPr>
          <a:xfrm>
            <a:off x="1691680" y="1844824"/>
            <a:ext cx="5722750" cy="416047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</TotalTime>
  <Words>254</Words>
  <Application>Microsoft Office PowerPoint</Application>
  <PresentationFormat>Экран (4:3)</PresentationFormat>
  <Paragraphs>48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Тема Office</vt:lpstr>
      <vt:lpstr>1_Тема Office</vt:lpstr>
      <vt:lpstr>2_Тема Office</vt:lpstr>
      <vt:lpstr>3_Тема Office</vt:lpstr>
      <vt:lpstr>Презентация по английскому языку по теме «School subjects» для 3 класса (Spotlight)</vt:lpstr>
      <vt:lpstr>Задачи урока:</vt:lpstr>
      <vt:lpstr>School Subjects</vt:lpstr>
      <vt:lpstr>Презентация PowerPoint</vt:lpstr>
      <vt:lpstr>Презентация PowerPoint</vt:lpstr>
      <vt:lpstr>Презентация PowerPoint</vt:lpstr>
      <vt:lpstr>Exercise 2, Page 14.</vt:lpstr>
      <vt:lpstr>Презентация PowerPoint</vt:lpstr>
      <vt:lpstr>Exercise 4, page 15.</vt:lpstr>
      <vt:lpstr>Answers:</vt:lpstr>
      <vt:lpstr>Exercise 5, page 15.</vt:lpstr>
      <vt:lpstr>Презентация PowerPoint</vt:lpstr>
      <vt:lpstr>Презентация PowerPoint</vt:lpstr>
      <vt:lpstr>Your Hometask:</vt:lpstr>
      <vt:lpstr>Презентация PowerPoint</vt:lpstr>
    </vt:vector>
  </TitlesOfParts>
  <Company>UralSOFT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наташа</dc:creator>
  <cp:lastModifiedBy>Анна</cp:lastModifiedBy>
  <cp:revision>21</cp:revision>
  <dcterms:created xsi:type="dcterms:W3CDTF">2015-09-19T15:49:44Z</dcterms:created>
  <dcterms:modified xsi:type="dcterms:W3CDTF">2026-07-03T14:03:58Z</dcterms:modified>
</cp:coreProperties>
</file>