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5DB"/>
          </a:solidFill>
        </a:fill>
      </a:tcStyle>
    </a:wholeTbl>
    <a:band2H>
      <a:tcTxStyle b="def" i="def"/>
      <a:tcStyle>
        <a:tcBdr/>
        <a:fill>
          <a:solidFill>
            <a:srgbClr val="F0F2EE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j-lt"/>
        <a:ea typeface="+mj-ea"/>
        <a:cs typeface="+mj-cs"/>
        <a:sym typeface="Helvetica Neue"/>
      </a:defRPr>
    </a:lvl1pPr>
    <a:lvl2pPr indent="228600" latinLnBrk="0">
      <a:defRPr>
        <a:latin typeface="+mj-lt"/>
        <a:ea typeface="+mj-ea"/>
        <a:cs typeface="+mj-cs"/>
        <a:sym typeface="Helvetica Neue"/>
      </a:defRPr>
    </a:lvl2pPr>
    <a:lvl3pPr indent="457200" latinLnBrk="0">
      <a:defRPr>
        <a:latin typeface="+mj-lt"/>
        <a:ea typeface="+mj-ea"/>
        <a:cs typeface="+mj-cs"/>
        <a:sym typeface="Helvetica Neue"/>
      </a:defRPr>
    </a:lvl3pPr>
    <a:lvl4pPr indent="685800" latinLnBrk="0">
      <a:defRPr>
        <a:latin typeface="+mj-lt"/>
        <a:ea typeface="+mj-ea"/>
        <a:cs typeface="+mj-cs"/>
        <a:sym typeface="Helvetica Neue"/>
      </a:defRPr>
    </a:lvl4pPr>
    <a:lvl5pPr indent="914400" latinLnBrk="0">
      <a:defRPr>
        <a:latin typeface="+mj-lt"/>
        <a:ea typeface="+mj-ea"/>
        <a:cs typeface="+mj-cs"/>
        <a:sym typeface="Helvetica Neue"/>
      </a:defRPr>
    </a:lvl5pPr>
    <a:lvl6pPr indent="1143000" latinLnBrk="0">
      <a:defRPr>
        <a:latin typeface="+mj-lt"/>
        <a:ea typeface="+mj-ea"/>
        <a:cs typeface="+mj-cs"/>
        <a:sym typeface="Helvetica Neue"/>
      </a:defRPr>
    </a:lvl6pPr>
    <a:lvl7pPr indent="1371600" latinLnBrk="0">
      <a:defRPr>
        <a:latin typeface="+mj-lt"/>
        <a:ea typeface="+mj-ea"/>
        <a:cs typeface="+mj-cs"/>
        <a:sym typeface="Helvetica Neue"/>
      </a:defRPr>
    </a:lvl7pPr>
    <a:lvl8pPr indent="1600200" latinLnBrk="0">
      <a:defRPr>
        <a:latin typeface="+mj-lt"/>
        <a:ea typeface="+mj-ea"/>
        <a:cs typeface="+mj-cs"/>
        <a:sym typeface="Helvetica Neue"/>
      </a:defRPr>
    </a:lvl8pPr>
    <a:lvl9pPr indent="1828800" latinLnBrk="0">
      <a:defRPr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b="0" sz="1200">
                <a:solidFill>
                  <a:srgbClr val="89898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2352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924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496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6068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64000" marR="0" indent="-4064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"/>
        <a:tabLst/>
        <a:defRPr b="0" baseline="0" cap="none" i="0" spc="0" strike="noStrike" sz="32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1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нятие функции"/>
          <p:cNvSpPr txBox="1"/>
          <p:nvPr>
            <p:ph type="title" idx="4294967295"/>
          </p:nvPr>
        </p:nvSpPr>
        <p:spPr>
          <a:xfrm>
            <a:off x="714375" y="2286000"/>
            <a:ext cx="7772400" cy="1470025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defTabSz="713231">
              <a:defRPr sz="6864"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Понятие функции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дачи урока"/>
          <p:cNvSpPr txBox="1"/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FF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pPr/>
            <a:r>
              <a:t>Задачи урока </a:t>
            </a:r>
          </a:p>
        </p:txBody>
      </p:sp>
      <p:sp>
        <p:nvSpPr>
          <p:cNvPr id="23" name="Научиться читать графики функций;…"/>
          <p:cNvSpPr txBox="1"/>
          <p:nvPr>
            <p:ph type="body" sz="half" idx="4294967295"/>
          </p:nvPr>
        </p:nvSpPr>
        <p:spPr>
          <a:xfrm>
            <a:off x="457200" y="1600200"/>
            <a:ext cx="8229600" cy="26146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84606" indent="-284606" defTabSz="758951">
              <a:buChar char="•"/>
              <a:defRPr sz="2988"/>
            </a:pPr>
            <a:r>
              <a:t>Научиться читать графики функций;</a:t>
            </a:r>
          </a:p>
          <a:p>
            <a:pPr marL="284606" indent="-284606" defTabSz="758951">
              <a:buChar char="•"/>
              <a:defRPr sz="2988"/>
            </a:pPr>
            <a:r>
              <a:t>«Узнавать» графики числовых функций;</a:t>
            </a:r>
          </a:p>
          <a:p>
            <a:pPr marL="284606" indent="-284606" defTabSz="758951">
              <a:buChar char="•"/>
              <a:defRPr sz="2988"/>
            </a:pPr>
            <a:r>
              <a:t>Рассмотреть способы задания функций;</a:t>
            </a:r>
          </a:p>
          <a:p>
            <a:pPr marL="284606" indent="-284606" defTabSz="758951">
              <a:buChar char="•"/>
              <a:defRPr sz="2988"/>
            </a:pPr>
            <a:r>
              <a:t>Научиться находить области определения и области значения  функций.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пределение: Числовой функцией называется такой закон f,…"/>
          <p:cNvSpPr txBox="1"/>
          <p:nvPr/>
        </p:nvSpPr>
        <p:spPr>
          <a:xfrm>
            <a:off x="760094" y="857250"/>
            <a:ext cx="8123874" cy="1318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0" sz="2400" u="sng">
                <a:solidFill>
                  <a:srgbClr val="FF0000"/>
                </a:solidFill>
              </a:defRPr>
            </a:pPr>
            <a:r>
              <a:t>Определение:</a:t>
            </a:r>
            <a:r>
              <a:rPr u="none"/>
              <a:t> </a:t>
            </a:r>
            <a:r>
              <a:rPr sz="2000" u="none"/>
              <a:t>Числовой функцией </a:t>
            </a:r>
            <a:r>
              <a:rPr sz="2000" u="none">
                <a:solidFill>
                  <a:srgbClr val="040408"/>
                </a:solidFill>
              </a:rPr>
              <a:t>называется такой закон </a:t>
            </a:r>
            <a:r>
              <a:rPr sz="2000" u="none"/>
              <a:t>f</a:t>
            </a:r>
            <a:r>
              <a:rPr sz="2000" u="none">
                <a:solidFill>
                  <a:srgbClr val="040408"/>
                </a:solidFill>
              </a:rPr>
              <a:t>, </a:t>
            </a:r>
            <a:endParaRPr sz="2000">
              <a:solidFill>
                <a:srgbClr val="040408"/>
              </a:solidFill>
            </a:endParaRPr>
          </a:p>
          <a:p>
            <a:pPr algn="ctr">
              <a:defRPr b="0" sz="2000">
                <a:solidFill>
                  <a:srgbClr val="040408"/>
                </a:solidFill>
              </a:defRPr>
            </a:pPr>
            <a:r>
              <a:t>при котором </a:t>
            </a:r>
            <a:r>
              <a:rPr u="sng"/>
              <a:t>каждому</a:t>
            </a:r>
            <a:r>
              <a:t> числу х  из множества </a:t>
            </a:r>
            <a:r>
              <a:rPr>
                <a:solidFill>
                  <a:srgbClr val="FF0000"/>
                </a:solidFill>
              </a:rPr>
              <a:t>D</a:t>
            </a:r>
            <a:endParaRPr>
              <a:solidFill>
                <a:srgbClr val="FF0000"/>
              </a:solidFill>
            </a:endParaRPr>
          </a:p>
          <a:p>
            <a:pPr algn="ctr">
              <a:defRPr b="0" sz="2000">
                <a:solidFill>
                  <a:srgbClr val="040408"/>
                </a:solidFill>
              </a:defRPr>
            </a:pPr>
            <a:r>
              <a:t>ставится  в соответствие </a:t>
            </a:r>
            <a:r>
              <a:rPr u="sng"/>
              <a:t>единственное</a:t>
            </a:r>
            <a:r>
              <a:t> число у, зависящее от х.</a:t>
            </a:r>
          </a:p>
          <a:p>
            <a:pPr algn="ctr">
              <a:defRPr b="0" sz="2000">
                <a:solidFill>
                  <a:srgbClr val="040408"/>
                </a:solidFill>
              </a:defRPr>
            </a:pPr>
            <a:r>
              <a:t> т.е. задана функция </a:t>
            </a:r>
            <a:r>
              <a:rPr>
                <a:solidFill>
                  <a:srgbClr val="FF0000"/>
                </a:solidFill>
              </a:rPr>
              <a:t>y=f(x)</a:t>
            </a:r>
            <a:r>
              <a:t> </a:t>
            </a:r>
            <a:r>
              <a:t>с областью определения </a:t>
            </a:r>
            <a:r>
              <a:rPr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26" name="Фигура"/>
          <p:cNvSpPr/>
          <p:nvPr/>
        </p:nvSpPr>
        <p:spPr>
          <a:xfrm>
            <a:off x="500062" y="3873511"/>
            <a:ext cx="3289301" cy="24447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fill="norm" stroke="1" extrusionOk="0">
                <a:moveTo>
                  <a:pt x="2523" y="4356"/>
                </a:moveTo>
                <a:cubicBezTo>
                  <a:pt x="2648" y="4008"/>
                  <a:pt x="2783" y="3674"/>
                  <a:pt x="2908" y="3326"/>
                </a:cubicBezTo>
                <a:cubicBezTo>
                  <a:pt x="2981" y="3132"/>
                  <a:pt x="2919" y="2867"/>
                  <a:pt x="3002" y="2686"/>
                </a:cubicBezTo>
                <a:cubicBezTo>
                  <a:pt x="3086" y="2505"/>
                  <a:pt x="3273" y="2450"/>
                  <a:pt x="3388" y="2297"/>
                </a:cubicBezTo>
                <a:cubicBezTo>
                  <a:pt x="4681" y="571"/>
                  <a:pt x="6015" y="1336"/>
                  <a:pt x="8142" y="1253"/>
                </a:cubicBezTo>
                <a:cubicBezTo>
                  <a:pt x="8350" y="1169"/>
                  <a:pt x="8507" y="933"/>
                  <a:pt x="8715" y="863"/>
                </a:cubicBezTo>
                <a:cubicBezTo>
                  <a:pt x="9341" y="626"/>
                  <a:pt x="10008" y="626"/>
                  <a:pt x="10654" y="487"/>
                </a:cubicBezTo>
                <a:cubicBezTo>
                  <a:pt x="12061" y="-139"/>
                  <a:pt x="12207" y="-28"/>
                  <a:pt x="13948" y="98"/>
                </a:cubicBezTo>
                <a:cubicBezTo>
                  <a:pt x="14355" y="279"/>
                  <a:pt x="14803" y="279"/>
                  <a:pt x="15210" y="487"/>
                </a:cubicBezTo>
                <a:cubicBezTo>
                  <a:pt x="15429" y="599"/>
                  <a:pt x="15595" y="835"/>
                  <a:pt x="15793" y="1002"/>
                </a:cubicBezTo>
                <a:cubicBezTo>
                  <a:pt x="16127" y="1295"/>
                  <a:pt x="16951" y="1392"/>
                  <a:pt x="16951" y="1392"/>
                </a:cubicBezTo>
                <a:cubicBezTo>
                  <a:pt x="17305" y="1851"/>
                  <a:pt x="17785" y="2575"/>
                  <a:pt x="18212" y="2937"/>
                </a:cubicBezTo>
                <a:cubicBezTo>
                  <a:pt x="19869" y="4342"/>
                  <a:pt x="17378" y="1823"/>
                  <a:pt x="19181" y="3716"/>
                </a:cubicBezTo>
                <a:cubicBezTo>
                  <a:pt x="19765" y="5706"/>
                  <a:pt x="18858" y="2533"/>
                  <a:pt x="19567" y="5400"/>
                </a:cubicBezTo>
                <a:cubicBezTo>
                  <a:pt x="20161" y="7794"/>
                  <a:pt x="20985" y="10104"/>
                  <a:pt x="21600" y="12512"/>
                </a:cubicBezTo>
                <a:cubicBezTo>
                  <a:pt x="21350" y="13458"/>
                  <a:pt x="21037" y="13751"/>
                  <a:pt x="20631" y="14572"/>
                </a:cubicBezTo>
                <a:cubicBezTo>
                  <a:pt x="20224" y="15393"/>
                  <a:pt x="19890" y="16214"/>
                  <a:pt x="19661" y="17160"/>
                </a:cubicBezTo>
                <a:cubicBezTo>
                  <a:pt x="19546" y="18218"/>
                  <a:pt x="19390" y="19624"/>
                  <a:pt x="18692" y="20264"/>
                </a:cubicBezTo>
                <a:cubicBezTo>
                  <a:pt x="18108" y="21461"/>
                  <a:pt x="18327" y="21266"/>
                  <a:pt x="17149" y="21433"/>
                </a:cubicBezTo>
                <a:cubicBezTo>
                  <a:pt x="15762" y="21391"/>
                  <a:pt x="14365" y="21377"/>
                  <a:pt x="12979" y="21294"/>
                </a:cubicBezTo>
                <a:cubicBezTo>
                  <a:pt x="12531" y="21266"/>
                  <a:pt x="12176" y="20682"/>
                  <a:pt x="11822" y="20389"/>
                </a:cubicBezTo>
                <a:cubicBezTo>
                  <a:pt x="11321" y="19972"/>
                  <a:pt x="10717" y="19777"/>
                  <a:pt x="10175" y="19485"/>
                </a:cubicBezTo>
                <a:cubicBezTo>
                  <a:pt x="8538" y="17300"/>
                  <a:pt x="6161" y="16813"/>
                  <a:pt x="3972" y="16520"/>
                </a:cubicBezTo>
                <a:cubicBezTo>
                  <a:pt x="3023" y="15866"/>
                  <a:pt x="3471" y="16103"/>
                  <a:pt x="2617" y="15741"/>
                </a:cubicBezTo>
                <a:cubicBezTo>
                  <a:pt x="1939" y="14544"/>
                  <a:pt x="2690" y="15755"/>
                  <a:pt x="2033" y="14962"/>
                </a:cubicBezTo>
                <a:cubicBezTo>
                  <a:pt x="1157" y="13904"/>
                  <a:pt x="1699" y="14210"/>
                  <a:pt x="1063" y="13932"/>
                </a:cubicBezTo>
                <a:cubicBezTo>
                  <a:pt x="719" y="13584"/>
                  <a:pt x="427" y="13375"/>
                  <a:pt x="198" y="12888"/>
                </a:cubicBezTo>
                <a:cubicBezTo>
                  <a:pt x="146" y="12582"/>
                  <a:pt x="0" y="12303"/>
                  <a:pt x="0" y="11983"/>
                </a:cubicBezTo>
                <a:cubicBezTo>
                  <a:pt x="0" y="11914"/>
                  <a:pt x="354" y="10884"/>
                  <a:pt x="386" y="10828"/>
                </a:cubicBezTo>
                <a:cubicBezTo>
                  <a:pt x="459" y="10703"/>
                  <a:pt x="584" y="10647"/>
                  <a:pt x="678" y="10564"/>
                </a:cubicBezTo>
                <a:cubicBezTo>
                  <a:pt x="803" y="10313"/>
                  <a:pt x="938" y="10049"/>
                  <a:pt x="1063" y="9798"/>
                </a:cubicBezTo>
                <a:cubicBezTo>
                  <a:pt x="1126" y="9673"/>
                  <a:pt x="1261" y="9408"/>
                  <a:pt x="1261" y="9408"/>
                </a:cubicBezTo>
                <a:cubicBezTo>
                  <a:pt x="1324" y="9130"/>
                  <a:pt x="1491" y="8907"/>
                  <a:pt x="1553" y="8629"/>
                </a:cubicBezTo>
                <a:cubicBezTo>
                  <a:pt x="1856" y="7168"/>
                  <a:pt x="1366" y="7975"/>
                  <a:pt x="1939" y="7209"/>
                </a:cubicBezTo>
                <a:cubicBezTo>
                  <a:pt x="1970" y="6945"/>
                  <a:pt x="2033" y="6695"/>
                  <a:pt x="2033" y="6430"/>
                </a:cubicBezTo>
                <a:cubicBezTo>
                  <a:pt x="2033" y="6291"/>
                  <a:pt x="1939" y="6180"/>
                  <a:pt x="1939" y="6040"/>
                </a:cubicBezTo>
                <a:cubicBezTo>
                  <a:pt x="1939" y="5651"/>
                  <a:pt x="2147" y="5498"/>
                  <a:pt x="2325" y="5261"/>
                </a:cubicBezTo>
                <a:cubicBezTo>
                  <a:pt x="2471" y="4704"/>
                  <a:pt x="2408" y="5010"/>
                  <a:pt x="2523" y="4356"/>
                </a:cubicBezTo>
                <a:close/>
              </a:path>
            </a:pathLst>
          </a:custGeom>
          <a:solidFill>
            <a:srgbClr val="FEFAC9"/>
          </a:solidFill>
          <a:ln>
            <a:solidFill>
              <a:srgbClr val="FF0000"/>
            </a:solidFill>
            <a:miter/>
          </a:ln>
        </p:spPr>
        <p:txBody>
          <a:bodyPr lIns="45719" rIns="45719"/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7" name="Кружок"/>
          <p:cNvSpPr/>
          <p:nvPr/>
        </p:nvSpPr>
        <p:spPr>
          <a:xfrm>
            <a:off x="1643062" y="4214812"/>
            <a:ext cx="142876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28" name="Кружок"/>
          <p:cNvSpPr/>
          <p:nvPr/>
        </p:nvSpPr>
        <p:spPr>
          <a:xfrm>
            <a:off x="2143124" y="4000499"/>
            <a:ext cx="142877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29" name="Кружок"/>
          <p:cNvSpPr/>
          <p:nvPr/>
        </p:nvSpPr>
        <p:spPr>
          <a:xfrm>
            <a:off x="2786062" y="4214812"/>
            <a:ext cx="142876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0" name="Кружок"/>
          <p:cNvSpPr/>
          <p:nvPr/>
        </p:nvSpPr>
        <p:spPr>
          <a:xfrm>
            <a:off x="1214437" y="5072062"/>
            <a:ext cx="142876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1" name="Кружок"/>
          <p:cNvSpPr/>
          <p:nvPr/>
        </p:nvSpPr>
        <p:spPr>
          <a:xfrm>
            <a:off x="2571749" y="4500562"/>
            <a:ext cx="142877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2" name="Кружок"/>
          <p:cNvSpPr/>
          <p:nvPr/>
        </p:nvSpPr>
        <p:spPr>
          <a:xfrm>
            <a:off x="1571624" y="5429249"/>
            <a:ext cx="142877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3" name="Кружок"/>
          <p:cNvSpPr/>
          <p:nvPr/>
        </p:nvSpPr>
        <p:spPr>
          <a:xfrm>
            <a:off x="2000249" y="5000624"/>
            <a:ext cx="142877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4" name="Кружок"/>
          <p:cNvSpPr/>
          <p:nvPr/>
        </p:nvSpPr>
        <p:spPr>
          <a:xfrm>
            <a:off x="2214562" y="5857874"/>
            <a:ext cx="142876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5" name="Кружок"/>
          <p:cNvSpPr/>
          <p:nvPr/>
        </p:nvSpPr>
        <p:spPr>
          <a:xfrm>
            <a:off x="2428874" y="5357812"/>
            <a:ext cx="142877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6" name="Кружок"/>
          <p:cNvSpPr/>
          <p:nvPr/>
        </p:nvSpPr>
        <p:spPr>
          <a:xfrm>
            <a:off x="2500312" y="5000624"/>
            <a:ext cx="142876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7" name="Кружок"/>
          <p:cNvSpPr/>
          <p:nvPr/>
        </p:nvSpPr>
        <p:spPr>
          <a:xfrm>
            <a:off x="1928812" y="4500562"/>
            <a:ext cx="142876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8" name="Кружок"/>
          <p:cNvSpPr/>
          <p:nvPr/>
        </p:nvSpPr>
        <p:spPr>
          <a:xfrm>
            <a:off x="1571624" y="4786312"/>
            <a:ext cx="142877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39" name="Кружок"/>
          <p:cNvSpPr/>
          <p:nvPr/>
        </p:nvSpPr>
        <p:spPr>
          <a:xfrm>
            <a:off x="1214437" y="4214812"/>
            <a:ext cx="142876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0" name="Кружок"/>
          <p:cNvSpPr/>
          <p:nvPr/>
        </p:nvSpPr>
        <p:spPr>
          <a:xfrm>
            <a:off x="2428874" y="4143374"/>
            <a:ext cx="142877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1" name="Кружок"/>
          <p:cNvSpPr/>
          <p:nvPr/>
        </p:nvSpPr>
        <p:spPr>
          <a:xfrm>
            <a:off x="1928812" y="5357812"/>
            <a:ext cx="142876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2" name="Кружок"/>
          <p:cNvSpPr/>
          <p:nvPr/>
        </p:nvSpPr>
        <p:spPr>
          <a:xfrm>
            <a:off x="3214687" y="5143499"/>
            <a:ext cx="142876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3" name="Кружок"/>
          <p:cNvSpPr/>
          <p:nvPr/>
        </p:nvSpPr>
        <p:spPr>
          <a:xfrm>
            <a:off x="2643187" y="5572124"/>
            <a:ext cx="142876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4" name="Кружок"/>
          <p:cNvSpPr/>
          <p:nvPr/>
        </p:nvSpPr>
        <p:spPr>
          <a:xfrm>
            <a:off x="3143249" y="5572124"/>
            <a:ext cx="142877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5" name="Кружок"/>
          <p:cNvSpPr/>
          <p:nvPr/>
        </p:nvSpPr>
        <p:spPr>
          <a:xfrm>
            <a:off x="2857499" y="6072187"/>
            <a:ext cx="142877" cy="142876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6" name="Кружок"/>
          <p:cNvSpPr/>
          <p:nvPr/>
        </p:nvSpPr>
        <p:spPr>
          <a:xfrm>
            <a:off x="2857499" y="5286374"/>
            <a:ext cx="142877" cy="142877"/>
          </a:xfrm>
          <a:prstGeom prst="ellipse">
            <a:avLst/>
          </a:prstGeom>
          <a:solidFill>
            <a:srgbClr val="C0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47" name="Х"/>
          <p:cNvSpPr txBox="1"/>
          <p:nvPr/>
        </p:nvSpPr>
        <p:spPr>
          <a:xfrm>
            <a:off x="3188970" y="4643437"/>
            <a:ext cx="22279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0"/>
              </a:spcBef>
              <a:defRPr b="0">
                <a:solidFill>
                  <a:srgbClr val="040408"/>
                </a:solidFill>
              </a:defRPr>
            </a:lvl1pPr>
          </a:lstStyle>
          <a:p>
            <a:pPr/>
            <a:r>
              <a:t>Х</a:t>
            </a:r>
          </a:p>
        </p:txBody>
      </p:sp>
      <p:sp>
        <p:nvSpPr>
          <p:cNvPr id="48" name="Кружок"/>
          <p:cNvSpPr/>
          <p:nvPr/>
        </p:nvSpPr>
        <p:spPr>
          <a:xfrm>
            <a:off x="6857999" y="5143499"/>
            <a:ext cx="142877" cy="142877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miter/>
          </a:ln>
        </p:spPr>
        <p:txBody>
          <a:bodyPr lIns="45719" rIns="45719"/>
          <a:lstStyle/>
          <a:p>
            <a:pPr>
              <a:defRPr b="0"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49" name="Кружок"/>
          <p:cNvSpPr/>
          <p:nvPr/>
        </p:nvSpPr>
        <p:spPr>
          <a:xfrm>
            <a:off x="3214687" y="5143499"/>
            <a:ext cx="142876" cy="142877"/>
          </a:xfrm>
          <a:prstGeom prst="ellipse">
            <a:avLst/>
          </a:prstGeom>
          <a:solidFill>
            <a:srgbClr val="040408"/>
          </a:solidFill>
          <a:ln>
            <a:solidFill>
              <a:srgbClr val="040408"/>
            </a:solidFill>
            <a:miter/>
          </a:ln>
        </p:spPr>
        <p:txBody>
          <a:bodyPr lIns="45719" rIns="45719"/>
          <a:lstStyle/>
          <a:p>
            <a:pPr>
              <a:defRPr b="0">
                <a:solidFill>
                  <a:srgbClr val="FF0000"/>
                </a:solidFill>
              </a:defRPr>
            </a:pPr>
          </a:p>
        </p:txBody>
      </p:sp>
      <p:sp>
        <p:nvSpPr>
          <p:cNvPr id="50" name="у"/>
          <p:cNvSpPr txBox="1"/>
          <p:nvPr/>
        </p:nvSpPr>
        <p:spPr>
          <a:xfrm>
            <a:off x="7046594" y="5000625"/>
            <a:ext cx="265099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 sz="2800">
                <a:solidFill>
                  <a:srgbClr val="040408"/>
                </a:solidFill>
              </a:defRPr>
            </a:lvl1pPr>
          </a:lstStyle>
          <a:p>
            <a:pPr/>
            <a:r>
              <a:t>у</a:t>
            </a:r>
          </a:p>
        </p:txBody>
      </p:sp>
      <p:sp>
        <p:nvSpPr>
          <p:cNvPr id="51" name="f(x)"/>
          <p:cNvSpPr txBox="1"/>
          <p:nvPr/>
        </p:nvSpPr>
        <p:spPr>
          <a:xfrm>
            <a:off x="4832032" y="4643437"/>
            <a:ext cx="582326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600"/>
              </a:spcBef>
              <a:defRPr b="0" sz="2800">
                <a:solidFill>
                  <a:srgbClr val="040408"/>
                </a:solidFill>
              </a:defRPr>
            </a:lvl1pPr>
          </a:lstStyle>
          <a:p>
            <a:pPr/>
            <a:r>
              <a:t>f(x)</a:t>
            </a:r>
          </a:p>
        </p:txBody>
      </p:sp>
      <p:sp>
        <p:nvSpPr>
          <p:cNvPr id="52" name="Кружок"/>
          <p:cNvSpPr/>
          <p:nvPr/>
        </p:nvSpPr>
        <p:spPr>
          <a:xfrm>
            <a:off x="6715124" y="5929312"/>
            <a:ext cx="142877" cy="142876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  <a:miter/>
          </a:ln>
        </p:spPr>
        <p:txBody>
          <a:bodyPr lIns="45719" rIns="45719"/>
          <a:lstStyle/>
          <a:p>
            <a:pPr>
              <a:defRPr b="0" sz="2400">
                <a:latin typeface="Tahoma"/>
                <a:ea typeface="Tahoma"/>
                <a:cs typeface="Tahoma"/>
                <a:sym typeface="Tahoma"/>
              </a:defRPr>
            </a:pPr>
          </a:p>
        </p:txBody>
      </p:sp>
      <p:sp>
        <p:nvSpPr>
          <p:cNvPr id="53" name="у1"/>
          <p:cNvSpPr txBox="1"/>
          <p:nvPr/>
        </p:nvSpPr>
        <p:spPr>
          <a:xfrm>
            <a:off x="6903719" y="5786437"/>
            <a:ext cx="445330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 sz="2800">
                <a:solidFill>
                  <a:srgbClr val="040408"/>
                </a:solidFill>
              </a:defRPr>
            </a:lvl1pPr>
          </a:lstStyle>
          <a:p>
            <a:pPr/>
            <a:r>
              <a:t>у1</a:t>
            </a:r>
          </a:p>
        </p:txBody>
      </p:sp>
      <p:sp>
        <p:nvSpPr>
          <p:cNvPr id="54" name="Что такое функция?"/>
          <p:cNvSpPr txBox="1"/>
          <p:nvPr>
            <p:ph type="title" idx="4294967295"/>
          </p:nvPr>
        </p:nvSpPr>
        <p:spPr>
          <a:xfrm>
            <a:off x="571500" y="0"/>
            <a:ext cx="8229600" cy="928688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>
                <a:solidFill>
                  <a:srgbClr val="0000FF"/>
                </a:solidFill>
              </a:defRPr>
            </a:lvl1pPr>
          </a:lstStyle>
          <a:p>
            <a:pPr/>
            <a:r>
              <a:t>Что такое функция?</a:t>
            </a:r>
          </a:p>
        </p:txBody>
      </p:sp>
      <p:sp>
        <p:nvSpPr>
          <p:cNvPr id="55" name="Линия"/>
          <p:cNvSpPr/>
          <p:nvPr/>
        </p:nvSpPr>
        <p:spPr>
          <a:xfrm>
            <a:off x="3286125" y="5214937"/>
            <a:ext cx="3571875" cy="46039"/>
          </a:xfrm>
          <a:prstGeom prst="line">
            <a:avLst/>
          </a:prstGeom>
          <a:ln w="38100">
            <a:solidFill>
              <a:srgbClr val="8E58B6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56" name="Линия"/>
          <p:cNvSpPr/>
          <p:nvPr/>
        </p:nvSpPr>
        <p:spPr>
          <a:xfrm>
            <a:off x="3286125" y="5214937"/>
            <a:ext cx="3500438" cy="785814"/>
          </a:xfrm>
          <a:prstGeom prst="line">
            <a:avLst/>
          </a:prstGeom>
          <a:ln w="38100">
            <a:solidFill>
              <a:srgbClr val="8E58B6"/>
            </a:solidFill>
            <a:miter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57" name="D"/>
          <p:cNvSpPr txBox="1"/>
          <p:nvPr/>
        </p:nvSpPr>
        <p:spPr>
          <a:xfrm>
            <a:off x="902969" y="4357687"/>
            <a:ext cx="1194437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0" sz="3600">
                <a:solidFill>
                  <a:srgbClr val="C00000"/>
                </a:solidFill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58" name="f"/>
          <p:cNvSpPr txBox="1"/>
          <p:nvPr/>
        </p:nvSpPr>
        <p:spPr>
          <a:xfrm>
            <a:off x="5260657" y="3929062"/>
            <a:ext cx="228164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 sz="3200">
                <a:solidFill>
                  <a:srgbClr val="C00000"/>
                </a:solidFill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59" name="Обозначают:  у = f(x), x Є D.…"/>
          <p:cNvSpPr txBox="1"/>
          <p:nvPr/>
        </p:nvSpPr>
        <p:spPr>
          <a:xfrm>
            <a:off x="402907" y="2928937"/>
            <a:ext cx="8123874" cy="1068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b="0" sz="2400">
                <a:solidFill>
                  <a:srgbClr val="040408"/>
                </a:solidFill>
              </a:defRPr>
            </a:pPr>
            <a:r>
              <a:t>Обозначают:  </a:t>
            </a:r>
            <a:r>
              <a:rPr>
                <a:solidFill>
                  <a:srgbClr val="FF0000"/>
                </a:solidFill>
              </a:rPr>
              <a:t>у</a:t>
            </a:r>
            <a:r>
              <a:rPr>
                <a:solidFill>
                  <a:srgbClr val="FF0000"/>
                </a:solidFill>
              </a:rPr>
              <a:t> </a:t>
            </a:r>
            <a:r>
              <a:rPr>
                <a:solidFill>
                  <a:srgbClr val="FF0000"/>
                </a:solidFill>
              </a:rPr>
              <a:t>=</a:t>
            </a:r>
            <a:r>
              <a:rPr>
                <a:solidFill>
                  <a:srgbClr val="FF0000"/>
                </a:solidFill>
              </a:rPr>
              <a:t> f(x), x </a:t>
            </a:r>
            <a:r>
              <a:rPr>
                <a:solidFill>
                  <a:srgbClr val="FF0000"/>
                </a:solidFill>
              </a:rPr>
              <a:t>Є</a:t>
            </a:r>
            <a:r>
              <a:rPr>
                <a:solidFill>
                  <a:srgbClr val="FF0000"/>
                </a:solidFill>
              </a:rPr>
              <a:t> D</a:t>
            </a:r>
            <a:r>
              <a:t>.</a:t>
            </a:r>
          </a:p>
          <a:p>
            <a:pPr>
              <a:lnSpc>
                <a:spcPct val="90000"/>
              </a:lnSpc>
              <a:defRPr b="0" sz="2400">
                <a:solidFill>
                  <a:srgbClr val="040408"/>
                </a:solidFill>
              </a:defRPr>
            </a:pPr>
            <a:r>
              <a:t>Переменную </a:t>
            </a:r>
            <a:r>
              <a:rPr>
                <a:solidFill>
                  <a:srgbClr val="FF0000"/>
                </a:solidFill>
              </a:rPr>
              <a:t>х</a:t>
            </a:r>
            <a:r>
              <a:t> </a:t>
            </a:r>
            <a:r>
              <a:t> </a:t>
            </a:r>
            <a:r>
              <a:t>называют  </a:t>
            </a:r>
            <a:r>
              <a:rPr>
                <a:solidFill>
                  <a:srgbClr val="FF0000"/>
                </a:solidFill>
              </a:rPr>
              <a:t>аргументом</a:t>
            </a:r>
            <a:r>
              <a:t>.</a:t>
            </a:r>
          </a:p>
          <a:p>
            <a:pPr>
              <a:lnSpc>
                <a:spcPct val="90000"/>
              </a:lnSpc>
              <a:defRPr b="0" sz="2400">
                <a:solidFill>
                  <a:srgbClr val="040408"/>
                </a:solidFill>
              </a:defRPr>
            </a:pPr>
            <a:r>
              <a:t>Переменную </a:t>
            </a:r>
            <a:r>
              <a:rPr>
                <a:solidFill>
                  <a:srgbClr val="FF0000"/>
                </a:solidFill>
              </a:rPr>
              <a:t>у</a:t>
            </a:r>
            <a:r>
              <a:t> – </a:t>
            </a:r>
            <a:r>
              <a:rPr>
                <a:solidFill>
                  <a:srgbClr val="FF0000"/>
                </a:solidFill>
              </a:rPr>
              <a:t>функцией.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Class="entr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Class="entr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Class="entr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Class="entr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Class="entr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Class="entr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Class="entr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Class="entr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Class="entr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2" presetClass="entr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6" presetClass="entr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Class="entr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Class="entr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Class="entr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5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Class="entr" nodeType="after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5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Class="entr" nodeType="clickEffect" presetID="10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Class="entr" nodeType="afterEffect" presetID="10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4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Class="exit" nodeType="after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8" dur="500" fill="hold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Class="entr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2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Class="exit" nodeType="clickEffect" presetID="10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7" dur="500" fill="hold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Class="exit" nodeType="afterEffect" presetID="10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1" dur="500" fill="hold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000"/>
                            </p:stCondLst>
                            <p:childTnLst>
                              <p:par>
                                <p:cTn id="174" presetClass="exit" nodeType="afterEffect" presetID="10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5" dur="500" fill="hold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500"/>
                            </p:stCondLst>
                            <p:childTnLst>
                              <p:par>
                                <p:cTn id="178" presetClass="exit" nodeType="afterEffect" presetID="10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9" dur="500" fill="hold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Class="exit" nodeType="afterEffect" presetID="10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3" dur="500" fill="hold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0"/>
                            </p:stCondLst>
                            <p:childTnLst>
                              <p:par>
                                <p:cTn id="186" presetClass="exit" nodeType="after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7" dur="500" fill="hold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0"/>
                            </p:stCondLst>
                            <p:childTnLst>
                              <p:par>
                                <p:cTn id="190" presetClass="exit" nodeType="afterEffect" presetID="10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1" dur="500" fill="hold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500"/>
                            </p:stCondLst>
                            <p:childTnLst>
                              <p:par>
                                <p:cTn id="194" presetClass="exit" nodeType="afterEffect" presetID="10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5" dur="500" fill="hold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4000"/>
                            </p:stCondLst>
                            <p:childTnLst>
                              <p:par>
                                <p:cTn id="198" presetClass="exit" nodeType="afterEffect" presetID="10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9" dur="500" fill="hold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4500"/>
                            </p:stCondLst>
                            <p:childTnLst>
                              <p:par>
                                <p:cTn id="202" presetClass="exit" nodeType="afterEffect" presetID="10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3" dur="500" fill="hold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000"/>
                            </p:stCondLst>
                            <p:childTnLst>
                              <p:par>
                                <p:cTn id="206" presetClass="exit" nodeType="afterEffect" presetID="10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7" dur="500" fill="hold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5500"/>
                            </p:stCondLst>
                            <p:childTnLst>
                              <p:par>
                                <p:cTn id="210" presetClass="exit" nodeType="afterEffect" presetID="10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1" dur="500" fill="hold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6000"/>
                            </p:stCondLst>
                            <p:childTnLst>
                              <p:par>
                                <p:cTn id="214" presetClass="exit" nodeType="afterEffect" presetID="10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5" dur="500" fill="hold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500"/>
                            </p:stCondLst>
                            <p:childTnLst>
                              <p:par>
                                <p:cTn id="218" presetClass="exit" nodeType="afterEffect" presetID="10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9" dur="500" fill="hold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2" presetClass="exit" nodeType="afterEffect" presetID="10" grpId="4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3" dur="500" fill="hold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26" presetClass="exit" nodeType="afterEffect" presetID="10" grpId="5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7" dur="500" fill="hold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8000"/>
                            </p:stCondLst>
                            <p:childTnLst>
                              <p:par>
                                <p:cTn id="230" presetClass="exit" nodeType="afterEffect" presetID="10" grpId="5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1" dur="500" fill="hold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8500"/>
                            </p:stCondLst>
                            <p:childTnLst>
                              <p:par>
                                <p:cTn id="234" presetClass="exit" nodeType="afterEffect" presetID="10" grpId="5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5" dur="500" fill="hold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9000"/>
                            </p:stCondLst>
                            <p:childTnLst>
                              <p:par>
                                <p:cTn id="238" presetClass="exit" nodeType="afterEffect" presetID="10" grpId="5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9" dur="500" fill="hold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9500"/>
                            </p:stCondLst>
                            <p:childTnLst>
                              <p:par>
                                <p:cTn id="242" presetClass="exit" nodeType="afterEffect" presetID="10" grpId="5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3" dur="500" fill="hold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6" presetClass="exit" nodeType="afterEffect" presetID="10" grpId="5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7" dur="500" fill="hold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0" presetClass="exit" nodeType="afterEffect" presetID="10" grpId="5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1" dur="500" fill="hold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4" presetClass="exit" nodeType="afterEffect" presetID="10" grpId="5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5" dur="500" fill="hold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8" presetClass="exit" nodeType="afterEffect" presetID="10" grpId="5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9" dur="500" fill="hold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62" presetClass="exit" nodeType="afterEffect" presetID="10" grpId="5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3" dur="500" fill="hold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6" presetClass="exit" nodeType="afterEffect" presetID="10" grpId="6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7" dur="500" fill="hold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0" presetClass="exit" nodeType="afterEffect" presetID="10" grpId="6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1" dur="500" fill="hold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4" presetClass="exit" nodeType="afterEffect" presetID="10" grpId="6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5" dur="500" fill="hold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78" presetClass="exit" nodeType="afterEffect" presetID="10" grpId="6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9" dur="500" fill="hold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1" fill="hold">
                            <p:stCondLst>
                              <p:cond delay="14500"/>
                            </p:stCondLst>
                            <p:childTnLst>
                              <p:par>
                                <p:cTn id="282" presetClass="exit" nodeType="afterEffect" presetID="10" grpId="6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3" dur="500" fill="hold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6" presetClass="exit" nodeType="afterEffect" presetID="10" grpId="6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7" dur="500" fill="hold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15500"/>
                            </p:stCondLst>
                            <p:childTnLst>
                              <p:par>
                                <p:cTn id="290" presetClass="entr" nodeType="afterEffect" presetSubtype="8" presetID="2" grpId="6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" grpId="47"/>
      <p:bldP build="whole" bldLvl="1" animBg="1" rev="0" advAuto="0" spid="49" grpId="58"/>
      <p:bldP build="whole" bldLvl="1" animBg="1" rev="0" advAuto="0" spid="37" grpId="46"/>
      <p:bldP build="whole" bldLvl="1" animBg="1" rev="0" advAuto="0" spid="39" grpId="48"/>
      <p:bldP build="whole" bldLvl="1" animBg="1" rev="0" advAuto="0" spid="36" grpId="45"/>
      <p:bldP build="whole" bldLvl="1" animBg="1" rev="0" advAuto="0" spid="32" grpId="19"/>
      <p:bldP build="whole" bldLvl="1" animBg="1" rev="0" advAuto="0" spid="48" grpId="57"/>
      <p:bldP build="whole" bldLvl="1" animBg="1" rev="0" advAuto="0" spid="56" grpId="63"/>
      <p:bldP build="whole" bldLvl="1" animBg="1" rev="0" advAuto="0" spid="57" grpId="64"/>
      <p:bldP build="whole" bldLvl="1" animBg="1" rev="0" advAuto="0" spid="40" grpId="49"/>
      <p:bldP build="whole" bldLvl="1" animBg="1" rev="0" advAuto="0" spid="34" grpId="7"/>
      <p:bldP build="whole" bldLvl="1" animBg="1" rev="0" advAuto="0" spid="29" grpId="38"/>
      <p:bldP build="p" bldLvl="5" animBg="1" rev="0" advAuto="0" spid="25" grpId="1"/>
      <p:bldP build="whole" bldLvl="1" animBg="1" rev="0" advAuto="0" spid="28" grpId="37"/>
      <p:bldP build="whole" bldLvl="1" animBg="1" rev="0" advAuto="0" spid="53" grpId="32"/>
      <p:bldP build="whole" bldLvl="1" animBg="1" rev="0" advAuto="0" spid="32" grpId="41"/>
      <p:bldP build="whole" bldLvl="1" animBg="1" rev="0" advAuto="0" spid="45" grpId="6"/>
      <p:bldP build="whole" bldLvl="1" animBg="1" rev="0" advAuto="0" spid="47" grpId="26"/>
      <p:bldP build="whole" bldLvl="1" animBg="1" rev="0" advAuto="0" spid="55" grpId="29"/>
      <p:bldP build="whole" bldLvl="1" animBg="1" rev="0" advAuto="0" spid="44" grpId="53"/>
      <p:bldP build="whole" bldLvl="1" animBg="1" rev="0" advAuto="0" spid="31" grpId="12"/>
      <p:bldP build="whole" bldLvl="1" animBg="1" rev="0" advAuto="0" spid="34" grpId="43"/>
      <p:bldP build="whole" bldLvl="1" animBg="1" rev="0" advAuto="0" spid="58" grpId="2"/>
      <p:bldP build="whole" bldLvl="1" animBg="1" rev="0" advAuto="0" spid="27" grpId="22"/>
      <p:bldP build="whole" bldLvl="1" animBg="1" rev="0" advAuto="0" spid="52" grpId="31"/>
      <p:bldP build="whole" bldLvl="1" animBg="1" rev="0" advAuto="0" spid="53" grpId="61"/>
      <p:bldP build="whole" bldLvl="1" animBg="1" rev="0" advAuto="0" spid="41" grpId="18"/>
      <p:bldP build="whole" bldLvl="1" animBg="1" rev="0" advAuto="0" spid="27" grpId="36"/>
      <p:bldP build="whole" bldLvl="1" animBg="1" rev="0" advAuto="0" spid="42" grpId="3"/>
      <p:bldP build="whole" bldLvl="1" animBg="1" rev="0" advAuto="0" spid="47" grpId="56"/>
      <p:bldP build="whole" bldLvl="1" animBg="1" rev="0" advAuto="0" spid="31" grpId="40"/>
      <p:bldP build="whole" bldLvl="1" animBg="1" rev="0" advAuto="0" spid="43" grpId="8"/>
      <p:bldP build="whole" bldLvl="1" animBg="1" rev="0" advAuto="0" spid="55" grpId="62"/>
      <p:bldP build="whole" bldLvl="1" animBg="1" rev="0" advAuto="0" spid="57" grpId="4"/>
      <p:bldP build="whole" bldLvl="1" animBg="1" rev="0" advAuto="0" spid="30" grpId="20"/>
      <p:bldP build="whole" bldLvl="1" animBg="1" rev="0" advAuto="0" spid="46" grpId="11"/>
      <p:bldP build="whole" bldLvl="1" animBg="1" rev="0" advAuto="0" spid="45" grpId="54"/>
      <p:bldP build="whole" bldLvl="1" animBg="1" rev="0" advAuto="0" spid="52" grpId="60"/>
      <p:bldP build="whole" bldLvl="1" animBg="1" rev="0" advAuto="0" spid="35" grpId="9"/>
      <p:bldP build="whole" bldLvl="1" animBg="1" rev="0" advAuto="0" spid="26" grpId="24"/>
      <p:bldP build="whole" bldLvl="1" animBg="1" rev="0" advAuto="0" spid="41" grpId="50"/>
      <p:bldP build="whole" bldLvl="1" animBg="1" rev="0" advAuto="0" spid="50" grpId="28"/>
      <p:bldP build="whole" bldLvl="1" animBg="1" rev="0" advAuto="0" spid="30" grpId="39"/>
      <p:bldP build="whole" bldLvl="1" animBg="1" rev="0" advAuto="0" spid="26" grpId="35"/>
      <p:bldP build="whole" bldLvl="1" animBg="1" rev="0" advAuto="0" spid="33" grpId="17"/>
      <p:bldP build="whole" bldLvl="1" animBg="1" rev="0" advAuto="0" spid="36" grpId="10"/>
      <p:bldP build="whole" bldLvl="1" animBg="1" rev="0" advAuto="0" spid="49" grpId="25"/>
      <p:bldP build="whole" bldLvl="1" animBg="1" rev="0" advAuto="0" spid="59" grpId="66"/>
      <p:bldP build="whole" bldLvl="1" animBg="1" rev="0" advAuto="0" spid="37" grpId="16"/>
      <p:bldP build="whole" bldLvl="1" animBg="1" rev="0" advAuto="0" spid="38" grpId="21"/>
      <p:bldP build="whole" bldLvl="1" animBg="1" rev="0" advAuto="0" spid="48" grpId="27"/>
      <p:bldP build="whole" bldLvl="1" animBg="1" rev="0" advAuto="0" spid="40" grpId="14"/>
      <p:bldP build="whole" bldLvl="1" animBg="1" rev="0" advAuto="0" spid="51" grpId="30"/>
      <p:bldP build="whole" bldLvl="1" animBg="1" rev="0" advAuto="0" spid="56" grpId="34"/>
      <p:bldP build="whole" bldLvl="1" animBg="1" rev="0" advAuto="0" spid="51" grpId="33"/>
      <p:bldP build="whole" bldLvl="1" animBg="1" rev="0" advAuto="0" spid="39" grpId="23"/>
      <p:bldP build="whole" bldLvl="1" animBg="1" rev="0" advAuto="0" spid="58" grpId="65"/>
      <p:bldP build="whole" bldLvl="1" animBg="1" rev="0" advAuto="0" spid="29" grpId="13"/>
      <p:bldP build="whole" bldLvl="1" animBg="1" rev="0" advAuto="0" spid="42" grpId="51"/>
      <p:bldP build="whole" bldLvl="1" animBg="1" rev="0" advAuto="0" spid="43" grpId="52"/>
      <p:bldP build="whole" bldLvl="1" animBg="1" rev="0" advAuto="0" spid="28" grpId="15"/>
      <p:bldP build="whole" bldLvl="1" animBg="1" rev="0" advAuto="0" spid="35" grpId="44"/>
      <p:bldP build="whole" bldLvl="1" animBg="1" rev="0" advAuto="0" spid="50" grpId="59"/>
      <p:bldP build="whole" bldLvl="1" animBg="1" rev="0" advAuto="0" spid="33" grpId="42"/>
      <p:bldP build="whole" bldLvl="1" animBg="1" rev="0" advAuto="0" spid="44" grpId="5"/>
      <p:bldP build="whole" bldLvl="1" animBg="1" rev="0" advAuto="0" spid="46" grpId="5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Задание 1. Определите, какая из данных зависимостей является функциональной…"/>
          <p:cNvSpPr txBox="1"/>
          <p:nvPr>
            <p:ph type="body" sz="quarter" idx="4294967295"/>
          </p:nvPr>
        </p:nvSpPr>
        <p:spPr>
          <a:xfrm>
            <a:off x="285750" y="214312"/>
            <a:ext cx="8229600" cy="12858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219455" indent="-219455" algn="just" defTabSz="585215">
              <a:spcBef>
                <a:spcPts val="400"/>
              </a:spcBef>
              <a:buSzTx/>
              <a:buNone/>
              <a:defRPr b="1" sz="1792" u="sng"/>
            </a:pPr>
            <a:r>
              <a:t>Задание 1.</a:t>
            </a:r>
            <a:r>
              <a:rPr b="0" u="none">
                <a:solidFill>
                  <a:srgbClr val="002060"/>
                </a:solidFill>
              </a:rPr>
              <a:t>	</a:t>
            </a:r>
            <a:r>
              <a:rPr b="0" u="none"/>
              <a:t>Определите, какая из данных зависимостей является функциональной</a:t>
            </a:r>
          </a:p>
          <a:p>
            <a:pPr marL="219455" indent="-219455" algn="just" defTabSz="585215">
              <a:spcBef>
                <a:spcPts val="400"/>
              </a:spcBef>
              <a:buSzTx/>
              <a:buNone/>
              <a:defRPr sz="1792">
                <a:solidFill>
                  <a:srgbClr val="002060"/>
                </a:solidFill>
              </a:defRPr>
            </a:pPr>
          </a:p>
          <a:p>
            <a:pPr marL="219455" indent="-219455" algn="just" defTabSz="585215">
              <a:spcBef>
                <a:spcPts val="400"/>
              </a:spcBef>
              <a:buSzTx/>
              <a:buNone/>
              <a:defRPr sz="64">
                <a:solidFill>
                  <a:srgbClr val="002060"/>
                </a:solidFill>
              </a:defRPr>
            </a:pPr>
          </a:p>
          <a:p>
            <a:pPr marL="219455" indent="-219455" algn="just" defTabSz="585215">
              <a:spcBef>
                <a:spcPts val="300"/>
              </a:spcBef>
              <a:buSzTx/>
              <a:buNone/>
              <a:defRPr b="1" sz="1279">
                <a:solidFill>
                  <a:srgbClr val="7A620E"/>
                </a:solidFill>
              </a:defRPr>
            </a:pPr>
            <a:r>
              <a:t>       </a:t>
            </a:r>
            <a:r>
              <a:rPr>
                <a:solidFill>
                  <a:srgbClr val="0000FF"/>
                </a:solidFill>
              </a:rPr>
              <a:t>1</a:t>
            </a:r>
            <a:r>
              <a:rPr>
                <a:solidFill>
                  <a:srgbClr val="0000FF"/>
                </a:solidFill>
              </a:rPr>
              <a:t>)</a:t>
            </a:r>
            <a:r>
              <a:rPr>
                <a:solidFill>
                  <a:srgbClr val="0000FF"/>
                </a:solidFill>
              </a:rPr>
              <a:t>  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x</a:t>
            </a:r>
            <a:r>
              <a:rPr>
                <a:solidFill>
                  <a:srgbClr val="0000FF"/>
                </a:solidFill>
              </a:rPr>
              <a:t>              </a:t>
            </a:r>
            <a:r>
              <a:rPr>
                <a:solidFill>
                  <a:srgbClr val="0000FF"/>
                </a:solidFill>
              </a:rPr>
              <a:t>y</a:t>
            </a:r>
            <a:r>
              <a:rPr>
                <a:solidFill>
                  <a:srgbClr val="0000FF"/>
                </a:solidFill>
              </a:rPr>
              <a:t>          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2</a:t>
            </a:r>
            <a:r>
              <a:rPr>
                <a:solidFill>
                  <a:srgbClr val="0000FF"/>
                </a:solidFill>
              </a:rPr>
              <a:t>) </a:t>
            </a:r>
            <a:r>
              <a:rPr>
                <a:solidFill>
                  <a:srgbClr val="0000FF"/>
                </a:solidFill>
              </a:rPr>
              <a:t>   </a:t>
            </a:r>
            <a:r>
              <a:rPr>
                <a:solidFill>
                  <a:srgbClr val="0000FF"/>
                </a:solidFill>
              </a:rPr>
              <a:t>a</a:t>
            </a:r>
            <a:r>
              <a:rPr>
                <a:solidFill>
                  <a:srgbClr val="0000FF"/>
                </a:solidFill>
              </a:rPr>
              <a:t>          </a:t>
            </a:r>
            <a:r>
              <a:rPr>
                <a:solidFill>
                  <a:srgbClr val="0000FF"/>
                </a:solidFill>
              </a:rPr>
              <a:t>q</a:t>
            </a:r>
            <a:r>
              <a:rPr>
                <a:solidFill>
                  <a:srgbClr val="0000FF"/>
                </a:solidFill>
              </a:rPr>
              <a:t>         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3</a:t>
            </a:r>
            <a:r>
              <a:rPr>
                <a:solidFill>
                  <a:srgbClr val="0000FF"/>
                </a:solidFill>
              </a:rPr>
              <a:t>)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   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 x</a:t>
            </a:r>
            <a:r>
              <a:rPr>
                <a:solidFill>
                  <a:srgbClr val="0000FF"/>
                </a:solidFill>
              </a:rPr>
              <a:t>           </a:t>
            </a:r>
            <a:r>
              <a:rPr>
                <a:solidFill>
                  <a:srgbClr val="0000FF"/>
                </a:solidFill>
              </a:rPr>
              <a:t>d</a:t>
            </a:r>
            <a:r>
              <a:rPr>
                <a:solidFill>
                  <a:srgbClr val="0000FF"/>
                </a:solidFill>
              </a:rPr>
              <a:t>          4</a:t>
            </a:r>
            <a:r>
              <a:rPr>
                <a:solidFill>
                  <a:srgbClr val="0000FF"/>
                </a:solidFill>
              </a:rPr>
              <a:t>)</a:t>
            </a:r>
            <a:r>
              <a:rPr>
                <a:solidFill>
                  <a:srgbClr val="0000FF"/>
                </a:solidFill>
              </a:rPr>
              <a:t>    </a:t>
            </a:r>
            <a:r>
              <a:rPr>
                <a:solidFill>
                  <a:srgbClr val="0000FF"/>
                </a:solidFill>
              </a:rPr>
              <a:t>  n           f</a:t>
            </a:r>
          </a:p>
        </p:txBody>
      </p:sp>
      <p:sp>
        <p:nvSpPr>
          <p:cNvPr id="62" name="1. Функция , т.к. каждому значению переменной х ставится в соответствие единственное значение переменной у…"/>
          <p:cNvSpPr txBox="1"/>
          <p:nvPr/>
        </p:nvSpPr>
        <p:spPr>
          <a:xfrm>
            <a:off x="545782" y="3786187"/>
            <a:ext cx="8195311" cy="24737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533400" indent="-533400">
              <a:defRPr b="0" sz="2000">
                <a:solidFill>
                  <a:srgbClr val="7C354D"/>
                </a:solidFill>
              </a:defRPr>
            </a:pPr>
            <a:r>
              <a:t>1. </a:t>
            </a:r>
            <a:r>
              <a:rPr>
                <a:solidFill>
                  <a:srgbClr val="C00000"/>
                </a:solidFill>
              </a:rPr>
              <a:t>Функция , </a:t>
            </a:r>
            <a:r>
              <a:rPr>
                <a:solidFill>
                  <a:srgbClr val="000000"/>
                </a:solidFill>
              </a:rPr>
              <a:t>т.к. </a:t>
            </a:r>
            <a:r>
              <a:rPr u="sng">
                <a:solidFill>
                  <a:srgbClr val="000000"/>
                </a:solidFill>
              </a:rPr>
              <a:t>каждому</a:t>
            </a:r>
            <a:r>
              <a:rPr>
                <a:solidFill>
                  <a:srgbClr val="000000"/>
                </a:solidFill>
              </a:rPr>
              <a:t> значению переменной</a:t>
            </a:r>
            <a:r>
              <a:rPr>
                <a:solidFill>
                  <a:srgbClr val="0000FF"/>
                </a:solidFill>
              </a:rPr>
              <a:t> х </a:t>
            </a:r>
            <a:r>
              <a:rPr>
                <a:solidFill>
                  <a:srgbClr val="000000"/>
                </a:solidFill>
              </a:rPr>
              <a:t>ставится в соответствие </a:t>
            </a:r>
            <a:r>
              <a:rPr u="sng">
                <a:solidFill>
                  <a:srgbClr val="000000"/>
                </a:solidFill>
              </a:rPr>
              <a:t>единственное</a:t>
            </a:r>
            <a:r>
              <a:rPr>
                <a:solidFill>
                  <a:srgbClr val="000000"/>
                </a:solidFill>
              </a:rPr>
              <a:t> значение переменной </a:t>
            </a:r>
            <a:r>
              <a:rPr>
                <a:solidFill>
                  <a:srgbClr val="0000FF"/>
                </a:solidFill>
              </a:rPr>
              <a:t>у</a:t>
            </a:r>
            <a:endParaRPr>
              <a:solidFill>
                <a:srgbClr val="0000FF"/>
              </a:solidFill>
            </a:endParaRPr>
          </a:p>
          <a:p>
            <a:pPr marL="533400" indent="-533400">
              <a:defRPr b="0" sz="2000">
                <a:solidFill>
                  <a:srgbClr val="7C354D"/>
                </a:solidFill>
              </a:defRPr>
            </a:pPr>
            <a:r>
              <a:t>2. </a:t>
            </a:r>
            <a:r>
              <a:rPr>
                <a:solidFill>
                  <a:srgbClr val="C00000"/>
                </a:solidFill>
              </a:rPr>
              <a:t>Не функция</a:t>
            </a:r>
            <a:r>
              <a:rPr>
                <a:solidFill>
                  <a:srgbClr val="002060"/>
                </a:solidFill>
              </a:rPr>
              <a:t>, </a:t>
            </a:r>
            <a:r>
              <a:rPr>
                <a:solidFill>
                  <a:srgbClr val="000000"/>
                </a:solidFill>
              </a:rPr>
              <a:t>т.к. </a:t>
            </a:r>
            <a:r>
              <a:rPr u="sng">
                <a:solidFill>
                  <a:srgbClr val="000000"/>
                </a:solidFill>
              </a:rPr>
              <a:t>не</a:t>
            </a:r>
            <a:r>
              <a:rPr>
                <a:solidFill>
                  <a:srgbClr val="000000"/>
                </a:solidFill>
              </a:rPr>
              <a:t> </a:t>
            </a:r>
            <a:r>
              <a:rPr u="sng">
                <a:solidFill>
                  <a:srgbClr val="000000"/>
                </a:solidFill>
              </a:rPr>
              <a:t>каждому</a:t>
            </a:r>
            <a:r>
              <a:rPr>
                <a:solidFill>
                  <a:srgbClr val="000000"/>
                </a:solidFill>
              </a:rPr>
              <a:t> значению переменной </a:t>
            </a:r>
            <a:r>
              <a:rPr>
                <a:solidFill>
                  <a:srgbClr val="0000FF"/>
                </a:solidFill>
              </a:rPr>
              <a:t>а</a:t>
            </a:r>
            <a:r>
              <a:rPr>
                <a:solidFill>
                  <a:srgbClr val="000000"/>
                </a:solidFill>
              </a:rPr>
              <a:t> ставится в соответствие </a:t>
            </a:r>
            <a:r>
              <a:rPr u="sng">
                <a:solidFill>
                  <a:srgbClr val="000000"/>
                </a:solidFill>
              </a:rPr>
              <a:t>единственное</a:t>
            </a:r>
            <a:r>
              <a:rPr>
                <a:solidFill>
                  <a:srgbClr val="000000"/>
                </a:solidFill>
              </a:rPr>
              <a:t> значение переменной</a:t>
            </a:r>
            <a:r>
              <a:rPr>
                <a:solidFill>
                  <a:srgbClr val="002060"/>
                </a:solidFill>
              </a:rPr>
              <a:t> </a:t>
            </a:r>
            <a:r>
              <a:rPr>
                <a:solidFill>
                  <a:srgbClr val="0000FF"/>
                </a:solidFill>
              </a:rPr>
              <a:t>q</a:t>
            </a:r>
            <a:endParaRPr>
              <a:solidFill>
                <a:srgbClr val="0000FF"/>
              </a:solidFill>
            </a:endParaRPr>
          </a:p>
          <a:p>
            <a:pPr marL="533400" indent="-533400">
              <a:defRPr b="0" sz="2000">
                <a:solidFill>
                  <a:srgbClr val="7C354D"/>
                </a:solidFill>
              </a:defRPr>
            </a:pPr>
            <a:r>
              <a:t>3. </a:t>
            </a:r>
            <a:r>
              <a:rPr>
                <a:solidFill>
                  <a:srgbClr val="C00000"/>
                </a:solidFill>
              </a:rPr>
              <a:t>Не функция</a:t>
            </a:r>
            <a:r>
              <a:rPr>
                <a:solidFill>
                  <a:srgbClr val="002060"/>
                </a:solidFill>
              </a:rPr>
              <a:t>, </a:t>
            </a:r>
            <a:r>
              <a:rPr>
                <a:solidFill>
                  <a:srgbClr val="000000"/>
                </a:solidFill>
              </a:rPr>
              <a:t>т.к. </a:t>
            </a:r>
            <a:r>
              <a:rPr u="sng">
                <a:solidFill>
                  <a:srgbClr val="000000"/>
                </a:solidFill>
              </a:rPr>
              <a:t>одному </a:t>
            </a:r>
            <a:r>
              <a:rPr>
                <a:solidFill>
                  <a:srgbClr val="000000"/>
                </a:solidFill>
              </a:rPr>
              <a:t> из значений переменной </a:t>
            </a:r>
            <a:r>
              <a:rPr>
                <a:solidFill>
                  <a:srgbClr val="0000FF"/>
                </a:solidFill>
              </a:rPr>
              <a:t>х</a:t>
            </a:r>
            <a:r>
              <a:t> </a:t>
            </a:r>
            <a:r>
              <a:rPr>
                <a:solidFill>
                  <a:srgbClr val="000000"/>
                </a:solidFill>
              </a:rPr>
              <a:t>ставится в соответствие </a:t>
            </a:r>
            <a:r>
              <a:rPr u="sng">
                <a:solidFill>
                  <a:srgbClr val="000000"/>
                </a:solidFill>
              </a:rPr>
              <a:t>не единственное значение </a:t>
            </a:r>
            <a:r>
              <a:rPr>
                <a:solidFill>
                  <a:srgbClr val="000000"/>
                </a:solidFill>
              </a:rPr>
              <a:t>переменной </a:t>
            </a:r>
            <a:r>
              <a:rPr>
                <a:solidFill>
                  <a:srgbClr val="0000FF"/>
                </a:solidFill>
              </a:rPr>
              <a:t>d</a:t>
            </a:r>
            <a:endParaRPr>
              <a:solidFill>
                <a:srgbClr val="0000FF"/>
              </a:solidFill>
            </a:endParaRPr>
          </a:p>
          <a:p>
            <a:pPr marL="533400" indent="-533400">
              <a:defRPr b="0" sz="2000">
                <a:solidFill>
                  <a:srgbClr val="7C354D"/>
                </a:solidFill>
              </a:defRPr>
            </a:pPr>
            <a:r>
              <a:t> 4. </a:t>
            </a:r>
            <a:r>
              <a:rPr>
                <a:solidFill>
                  <a:srgbClr val="C00000"/>
                </a:solidFill>
              </a:rPr>
              <a:t>Функция , </a:t>
            </a:r>
            <a:r>
              <a:rPr>
                <a:solidFill>
                  <a:srgbClr val="000000"/>
                </a:solidFill>
              </a:rPr>
              <a:t>т.к. </a:t>
            </a:r>
            <a:r>
              <a:rPr u="sng">
                <a:solidFill>
                  <a:srgbClr val="000000"/>
                </a:solidFill>
              </a:rPr>
              <a:t>каждому</a:t>
            </a:r>
            <a:r>
              <a:rPr>
                <a:solidFill>
                  <a:srgbClr val="000000"/>
                </a:solidFill>
              </a:rPr>
              <a:t> значению переменной </a:t>
            </a:r>
            <a:r>
              <a:rPr>
                <a:solidFill>
                  <a:srgbClr val="0000FF"/>
                </a:solidFill>
              </a:rPr>
              <a:t>n</a:t>
            </a:r>
            <a:r>
              <a:rPr>
                <a:solidFill>
                  <a:srgbClr val="000000"/>
                </a:solidFill>
              </a:rPr>
              <a:t> ставится в соответствие </a:t>
            </a:r>
            <a:r>
              <a:rPr u="sng">
                <a:solidFill>
                  <a:srgbClr val="000000"/>
                </a:solidFill>
              </a:rPr>
              <a:t>единственное</a:t>
            </a:r>
            <a:r>
              <a:rPr>
                <a:solidFill>
                  <a:srgbClr val="000000"/>
                </a:solidFill>
              </a:rPr>
              <a:t> значение переменной </a:t>
            </a:r>
            <a:r>
              <a:rPr>
                <a:solidFill>
                  <a:srgbClr val="0000FF"/>
                </a:solidFill>
              </a:rPr>
              <a:t>f</a:t>
            </a:r>
            <a:r>
              <a:rPr>
                <a:solidFill>
                  <a:srgbClr val="7A620E"/>
                </a:solidFill>
              </a:rPr>
              <a:t> </a:t>
            </a:r>
          </a:p>
        </p:txBody>
      </p:sp>
      <p:grpSp>
        <p:nvGrpSpPr>
          <p:cNvPr id="120" name="Сгруппировать"/>
          <p:cNvGrpSpPr/>
          <p:nvPr/>
        </p:nvGrpSpPr>
        <p:grpSpPr>
          <a:xfrm>
            <a:off x="1142999" y="2144712"/>
            <a:ext cx="7351714" cy="1498601"/>
            <a:chOff x="0" y="0"/>
            <a:chExt cx="7351712" cy="1498599"/>
          </a:xfrm>
        </p:grpSpPr>
        <p:sp>
          <p:nvSpPr>
            <p:cNvPr id="63" name="Овал"/>
            <p:cNvSpPr/>
            <p:nvPr/>
          </p:nvSpPr>
          <p:spPr>
            <a:xfrm>
              <a:off x="0" y="76200"/>
              <a:ext cx="620714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64" name="Овал"/>
            <p:cNvSpPr/>
            <p:nvPr/>
          </p:nvSpPr>
          <p:spPr>
            <a:xfrm>
              <a:off x="836612" y="76200"/>
              <a:ext cx="611188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65" name="Овал"/>
            <p:cNvSpPr/>
            <p:nvPr/>
          </p:nvSpPr>
          <p:spPr>
            <a:xfrm>
              <a:off x="1981199" y="76200"/>
              <a:ext cx="584201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66" name="Овал"/>
            <p:cNvSpPr/>
            <p:nvPr/>
          </p:nvSpPr>
          <p:spPr>
            <a:xfrm>
              <a:off x="2781299" y="76200"/>
              <a:ext cx="723901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67" name="Кружок"/>
            <p:cNvSpPr/>
            <p:nvPr/>
          </p:nvSpPr>
          <p:spPr>
            <a:xfrm>
              <a:off x="333375" y="563561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68" name="Кружок"/>
            <p:cNvSpPr/>
            <p:nvPr/>
          </p:nvSpPr>
          <p:spPr>
            <a:xfrm>
              <a:off x="188913" y="850899"/>
              <a:ext cx="71438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69" name="Кружок"/>
            <p:cNvSpPr/>
            <p:nvPr/>
          </p:nvSpPr>
          <p:spPr>
            <a:xfrm>
              <a:off x="333375" y="1211262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0" name="Кружок"/>
            <p:cNvSpPr/>
            <p:nvPr/>
          </p:nvSpPr>
          <p:spPr>
            <a:xfrm>
              <a:off x="1142999" y="228599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1" name="Кружок"/>
            <p:cNvSpPr/>
            <p:nvPr/>
          </p:nvSpPr>
          <p:spPr>
            <a:xfrm>
              <a:off x="1196974" y="598486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2" name="Кружок"/>
            <p:cNvSpPr/>
            <p:nvPr/>
          </p:nvSpPr>
          <p:spPr>
            <a:xfrm>
              <a:off x="981074" y="781049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3" name="Кружок"/>
            <p:cNvSpPr/>
            <p:nvPr/>
          </p:nvSpPr>
          <p:spPr>
            <a:xfrm>
              <a:off x="1196974" y="984250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4" name="Овал"/>
            <p:cNvSpPr/>
            <p:nvPr/>
          </p:nvSpPr>
          <p:spPr>
            <a:xfrm flipH="1">
              <a:off x="430213" y="969962"/>
              <a:ext cx="46037" cy="71439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5" name="Кружок"/>
            <p:cNvSpPr/>
            <p:nvPr/>
          </p:nvSpPr>
          <p:spPr>
            <a:xfrm>
              <a:off x="1052512" y="1284287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76" name="Линия"/>
            <p:cNvSpPr/>
            <p:nvPr/>
          </p:nvSpPr>
          <p:spPr>
            <a:xfrm>
              <a:off x="404812" y="636587"/>
              <a:ext cx="576263" cy="14446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" name="Линия"/>
            <p:cNvSpPr/>
            <p:nvPr/>
          </p:nvSpPr>
          <p:spPr>
            <a:xfrm flipV="1">
              <a:off x="260350" y="641350"/>
              <a:ext cx="954088" cy="21113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8" name="Линия"/>
            <p:cNvSpPr/>
            <p:nvPr/>
          </p:nvSpPr>
          <p:spPr>
            <a:xfrm>
              <a:off x="476250" y="996950"/>
              <a:ext cx="720725" cy="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9" name="Линия"/>
            <p:cNvSpPr/>
            <p:nvPr/>
          </p:nvSpPr>
          <p:spPr>
            <a:xfrm>
              <a:off x="404813" y="1255712"/>
              <a:ext cx="647700" cy="7143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" name="Кружок"/>
            <p:cNvSpPr/>
            <p:nvPr/>
          </p:nvSpPr>
          <p:spPr>
            <a:xfrm>
              <a:off x="2276474" y="492124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81" name="Кружок"/>
            <p:cNvSpPr/>
            <p:nvPr/>
          </p:nvSpPr>
          <p:spPr>
            <a:xfrm>
              <a:off x="2349499" y="708024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82" name="Кружок"/>
            <p:cNvSpPr/>
            <p:nvPr/>
          </p:nvSpPr>
          <p:spPr>
            <a:xfrm>
              <a:off x="2205037" y="923925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83" name="Кружок"/>
            <p:cNvSpPr/>
            <p:nvPr/>
          </p:nvSpPr>
          <p:spPr>
            <a:xfrm>
              <a:off x="3200399" y="304799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84" name="Кружок"/>
            <p:cNvSpPr/>
            <p:nvPr/>
          </p:nvSpPr>
          <p:spPr>
            <a:xfrm>
              <a:off x="3000374" y="852486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85" name="Кружок"/>
            <p:cNvSpPr/>
            <p:nvPr/>
          </p:nvSpPr>
          <p:spPr>
            <a:xfrm>
              <a:off x="2997199" y="1139825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86" name="Линия"/>
            <p:cNvSpPr/>
            <p:nvPr/>
          </p:nvSpPr>
          <p:spPr>
            <a:xfrm flipV="1">
              <a:off x="2312987" y="366711"/>
              <a:ext cx="927101" cy="18256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7" name="Линия"/>
            <p:cNvSpPr/>
            <p:nvPr/>
          </p:nvSpPr>
          <p:spPr>
            <a:xfrm>
              <a:off x="2420937" y="781050"/>
              <a:ext cx="576263" cy="35877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8" name="Линия"/>
            <p:cNvSpPr/>
            <p:nvPr/>
          </p:nvSpPr>
          <p:spPr>
            <a:xfrm flipV="1">
              <a:off x="2419349" y="884237"/>
              <a:ext cx="574676" cy="28892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9" name="Овал"/>
            <p:cNvSpPr/>
            <p:nvPr/>
          </p:nvSpPr>
          <p:spPr>
            <a:xfrm>
              <a:off x="4003674" y="76200"/>
              <a:ext cx="568326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0" name="Овал"/>
            <p:cNvSpPr/>
            <p:nvPr/>
          </p:nvSpPr>
          <p:spPr>
            <a:xfrm>
              <a:off x="4724399" y="76200"/>
              <a:ext cx="609601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1" name="Кружок"/>
            <p:cNvSpPr/>
            <p:nvPr/>
          </p:nvSpPr>
          <p:spPr>
            <a:xfrm>
              <a:off x="2349499" y="1139825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2" name="Кружок"/>
            <p:cNvSpPr/>
            <p:nvPr/>
          </p:nvSpPr>
          <p:spPr>
            <a:xfrm>
              <a:off x="4149724" y="492124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3" name="Кружок"/>
            <p:cNvSpPr/>
            <p:nvPr/>
          </p:nvSpPr>
          <p:spPr>
            <a:xfrm>
              <a:off x="4292599" y="708024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4" name="Кружок"/>
            <p:cNvSpPr/>
            <p:nvPr/>
          </p:nvSpPr>
          <p:spPr>
            <a:xfrm>
              <a:off x="4149724" y="923925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5" name="Кружок"/>
            <p:cNvSpPr/>
            <p:nvPr/>
          </p:nvSpPr>
          <p:spPr>
            <a:xfrm>
              <a:off x="4221162" y="1212850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6" name="Кружок"/>
            <p:cNvSpPr/>
            <p:nvPr/>
          </p:nvSpPr>
          <p:spPr>
            <a:xfrm>
              <a:off x="5029199" y="228599"/>
              <a:ext cx="73026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7" name="Кружок"/>
            <p:cNvSpPr/>
            <p:nvPr/>
          </p:nvSpPr>
          <p:spPr>
            <a:xfrm>
              <a:off x="5013324" y="636586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8" name="Кружок"/>
            <p:cNvSpPr/>
            <p:nvPr/>
          </p:nvSpPr>
          <p:spPr>
            <a:xfrm>
              <a:off x="5013324" y="852486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99" name="Кружок"/>
            <p:cNvSpPr/>
            <p:nvPr/>
          </p:nvSpPr>
          <p:spPr>
            <a:xfrm>
              <a:off x="4868862" y="1068387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00" name="Кружок"/>
            <p:cNvSpPr/>
            <p:nvPr/>
          </p:nvSpPr>
          <p:spPr>
            <a:xfrm>
              <a:off x="4941887" y="1284287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01" name="Линия"/>
            <p:cNvSpPr/>
            <p:nvPr/>
          </p:nvSpPr>
          <p:spPr>
            <a:xfrm flipV="1">
              <a:off x="4221162" y="304799"/>
              <a:ext cx="808038" cy="25876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2" name="Линия"/>
            <p:cNvSpPr/>
            <p:nvPr/>
          </p:nvSpPr>
          <p:spPr>
            <a:xfrm>
              <a:off x="4221162" y="563561"/>
              <a:ext cx="792163" cy="7302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3" name="Линия"/>
            <p:cNvSpPr/>
            <p:nvPr/>
          </p:nvSpPr>
          <p:spPr>
            <a:xfrm>
              <a:off x="4365624" y="781049"/>
              <a:ext cx="503239" cy="28733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4" name="Линия"/>
            <p:cNvSpPr/>
            <p:nvPr/>
          </p:nvSpPr>
          <p:spPr>
            <a:xfrm flipV="1">
              <a:off x="4292599" y="923925"/>
              <a:ext cx="720726" cy="28892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5" name="Линия"/>
            <p:cNvSpPr/>
            <p:nvPr/>
          </p:nvSpPr>
          <p:spPr>
            <a:xfrm>
              <a:off x="4221162" y="996949"/>
              <a:ext cx="720726" cy="28733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06" name="Овал"/>
            <p:cNvSpPr/>
            <p:nvPr/>
          </p:nvSpPr>
          <p:spPr>
            <a:xfrm>
              <a:off x="5867399" y="76200"/>
              <a:ext cx="585789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07" name="Овал"/>
            <p:cNvSpPr/>
            <p:nvPr/>
          </p:nvSpPr>
          <p:spPr>
            <a:xfrm>
              <a:off x="6705599" y="0"/>
              <a:ext cx="646114" cy="1422400"/>
            </a:xfrm>
            <a:prstGeom prst="ellipse">
              <a:avLst/>
            </a:prstGeom>
            <a:solidFill>
              <a:srgbClr val="F5E4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08" name="Кружок"/>
            <p:cNvSpPr/>
            <p:nvPr/>
          </p:nvSpPr>
          <p:spPr>
            <a:xfrm>
              <a:off x="6165849" y="563561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09" name="Кружок"/>
            <p:cNvSpPr/>
            <p:nvPr/>
          </p:nvSpPr>
          <p:spPr>
            <a:xfrm>
              <a:off x="6092824" y="781049"/>
              <a:ext cx="71439" cy="73027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10" name="Кружок"/>
            <p:cNvSpPr/>
            <p:nvPr/>
          </p:nvSpPr>
          <p:spPr>
            <a:xfrm>
              <a:off x="6237287" y="996950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11" name="Кружок"/>
            <p:cNvSpPr/>
            <p:nvPr/>
          </p:nvSpPr>
          <p:spPr>
            <a:xfrm>
              <a:off x="6165849" y="1212850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12" name="Кружок"/>
            <p:cNvSpPr/>
            <p:nvPr/>
          </p:nvSpPr>
          <p:spPr>
            <a:xfrm>
              <a:off x="7086599" y="304799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13" name="Кружок"/>
            <p:cNvSpPr/>
            <p:nvPr/>
          </p:nvSpPr>
          <p:spPr>
            <a:xfrm>
              <a:off x="6813549" y="923925"/>
              <a:ext cx="71439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14" name="Кружок"/>
            <p:cNvSpPr/>
            <p:nvPr/>
          </p:nvSpPr>
          <p:spPr>
            <a:xfrm>
              <a:off x="6884987" y="1139825"/>
              <a:ext cx="71438" cy="73026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15" name="Линия"/>
            <p:cNvSpPr/>
            <p:nvPr/>
          </p:nvSpPr>
          <p:spPr>
            <a:xfrm>
              <a:off x="6237287" y="636586"/>
              <a:ext cx="576263" cy="28734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6" name="Линия"/>
            <p:cNvSpPr/>
            <p:nvPr/>
          </p:nvSpPr>
          <p:spPr>
            <a:xfrm flipV="1">
              <a:off x="6095999" y="304799"/>
              <a:ext cx="996951" cy="55245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7" name="Линия"/>
            <p:cNvSpPr/>
            <p:nvPr/>
          </p:nvSpPr>
          <p:spPr>
            <a:xfrm flipV="1">
              <a:off x="6237287" y="996950"/>
              <a:ext cx="576263" cy="21590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8" name="Линия"/>
            <p:cNvSpPr/>
            <p:nvPr/>
          </p:nvSpPr>
          <p:spPr>
            <a:xfrm>
              <a:off x="6308724" y="1068387"/>
              <a:ext cx="576264" cy="7143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19" name="Овал"/>
            <p:cNvSpPr/>
            <p:nvPr/>
          </p:nvSpPr>
          <p:spPr>
            <a:xfrm>
              <a:off x="1214437" y="1141412"/>
              <a:ext cx="80963" cy="46039"/>
            </a:xfrm>
            <a:prstGeom prst="ellipse">
              <a:avLst/>
            </a:pr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Определение. Областью определения называются  все значения, которые принимает аргумент х.…"/>
          <p:cNvSpPr txBox="1"/>
          <p:nvPr/>
        </p:nvSpPr>
        <p:spPr>
          <a:xfrm>
            <a:off x="260032" y="714375"/>
            <a:ext cx="8409624" cy="5082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0" sz="3200"/>
            </a:pPr>
            <a:r>
              <a:t> </a:t>
            </a:r>
            <a:r>
              <a:rPr u="sng">
                <a:solidFill>
                  <a:srgbClr val="FF0000"/>
                </a:solidFill>
              </a:rPr>
              <a:t>Определение</a:t>
            </a:r>
            <a:r>
              <a:t>. </a:t>
            </a:r>
            <a:r>
              <a:rPr sz="2800">
                <a:solidFill>
                  <a:srgbClr val="FF0000"/>
                </a:solidFill>
              </a:rPr>
              <a:t>Областью определения</a:t>
            </a:r>
            <a:r>
              <a:rPr sz="2800">
                <a:solidFill>
                  <a:srgbClr val="002060"/>
                </a:solidFill>
              </a:rPr>
              <a:t> </a:t>
            </a:r>
            <a:r>
              <a:rPr sz="2800"/>
              <a:t>называются</a:t>
            </a:r>
            <a:r>
              <a:rPr>
                <a:solidFill>
                  <a:srgbClr val="002060"/>
                </a:solidFill>
              </a:rPr>
              <a:t>  </a:t>
            </a:r>
            <a:r>
              <a:rPr sz="2800"/>
              <a:t>все значения, которые принимает аргумент х.</a:t>
            </a:r>
          </a:p>
          <a:p>
            <a:pPr algn="ctr">
              <a:defRPr b="0" sz="2800">
                <a:solidFill>
                  <a:srgbClr val="FF0000"/>
                </a:solidFill>
              </a:defRPr>
            </a:pPr>
            <a:r>
              <a:t>Обозначается : </a:t>
            </a:r>
            <a:r>
              <a:t>D</a:t>
            </a:r>
            <a:r>
              <a:t> (</a:t>
            </a:r>
            <a:r>
              <a:t>f</a:t>
            </a:r>
            <a:r>
              <a:t>) = Х или     </a:t>
            </a:r>
            <a:r>
              <a:t>D(y).</a:t>
            </a:r>
          </a:p>
          <a:p>
            <a:pPr algn="ctr">
              <a:defRPr b="0" sz="2800">
                <a:solidFill>
                  <a:srgbClr val="FF0000"/>
                </a:solidFill>
              </a:defRPr>
            </a:pPr>
          </a:p>
          <a:p>
            <a:pPr>
              <a:lnSpc>
                <a:spcPct val="80000"/>
              </a:lnSpc>
              <a:defRPr b="0" sz="2400"/>
            </a:pPr>
            <a:r>
              <a:t>Пример 1. Найдите область определения функций.</a:t>
            </a:r>
          </a:p>
          <a:p>
            <a:pPr>
              <a:lnSpc>
                <a:spcPct val="80000"/>
              </a:lnSpc>
              <a:defRPr b="0" sz="2400"/>
            </a:pPr>
          </a:p>
          <a:p>
            <a:pPr>
              <a:lnSpc>
                <a:spcPct val="80000"/>
              </a:lnSpc>
              <a:buSzPct val="100000"/>
              <a:buAutoNum type="arabicParenR" startAt="1"/>
              <a:defRPr b="0" sz="3200"/>
            </a:pPr>
            <a:r>
              <a:t>у = 4х – 3 </a:t>
            </a:r>
          </a:p>
          <a:p>
            <a:pPr>
              <a:lnSpc>
                <a:spcPct val="80000"/>
              </a:lnSpc>
              <a:buSzPct val="100000"/>
              <a:buAutoNum type="arabicParenR" startAt="1"/>
              <a:defRPr b="0" sz="3600"/>
            </a:pPr>
          </a:p>
          <a:p>
            <a:pPr>
              <a:lnSpc>
                <a:spcPct val="80000"/>
              </a:lnSpc>
              <a:buSzPct val="100000"/>
              <a:buAutoNum type="arabicParenR" startAt="2"/>
              <a:defRPr b="0" sz="3600"/>
            </a:pPr>
            <a:r>
              <a:t>  		</a:t>
            </a:r>
          </a:p>
          <a:p>
            <a:pPr>
              <a:lnSpc>
                <a:spcPct val="80000"/>
              </a:lnSpc>
              <a:buSzPct val="100000"/>
              <a:buAutoNum type="arabicParenR" startAt="2"/>
              <a:defRPr b="0" sz="3600"/>
            </a:pPr>
          </a:p>
          <a:p>
            <a:pPr>
              <a:lnSpc>
                <a:spcPct val="80000"/>
              </a:lnSpc>
              <a:buSzPct val="100000"/>
              <a:buAutoNum type="arabicParenR" startAt="3"/>
              <a:defRPr b="0" sz="3600"/>
            </a:pPr>
            <a:r>
              <a:t>	</a:t>
            </a:r>
            <a:endParaRPr sz="2400"/>
          </a:p>
        </p:txBody>
      </p:sp>
      <p:pic>
        <p:nvPicPr>
          <p:cNvPr id="123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14850" y="3321050"/>
            <a:ext cx="114300" cy="2159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Ответ: D(f)=(-∞;+∞)= R"/>
          <p:cNvSpPr txBox="1"/>
          <p:nvPr/>
        </p:nvSpPr>
        <p:spPr>
          <a:xfrm>
            <a:off x="3546157" y="3000375"/>
            <a:ext cx="3980499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600"/>
              </a:spcBef>
              <a:defRPr b="0" sz="2800">
                <a:solidFill>
                  <a:srgbClr val="040408"/>
                </a:solidFill>
              </a:defRPr>
            </a:pPr>
            <a:r>
              <a:t>Ответ: </a:t>
            </a:r>
            <a:r>
              <a:t>D(f)=(-∞</a:t>
            </a:r>
            <a:r>
              <a:t>;+</a:t>
            </a:r>
            <a:r>
              <a:t>∞</a:t>
            </a:r>
            <a:r>
              <a:t>)= </a:t>
            </a:r>
            <a:r>
              <a:t>R</a:t>
            </a:r>
          </a:p>
        </p:txBody>
      </p:sp>
      <p:pic>
        <p:nvPicPr>
          <p:cNvPr id="125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7250" y="3714750"/>
            <a:ext cx="1143000" cy="787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Ответ: х + 1 ≠ 0, D(f)=(-∞;- 1) ᴜ (1;+∞)≠ 1"/>
          <p:cNvSpPr txBox="1"/>
          <p:nvPr/>
        </p:nvSpPr>
        <p:spPr>
          <a:xfrm>
            <a:off x="2903219" y="3786187"/>
            <a:ext cx="619506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600"/>
              </a:spcBef>
              <a:defRPr b="0" sz="2800">
                <a:solidFill>
                  <a:srgbClr val="040408"/>
                </a:solidFill>
              </a:defRPr>
            </a:pPr>
            <a:r>
              <a:t>Ответ: х + 1 ≠ 0, </a:t>
            </a:r>
            <a:r>
              <a:t>D(f)=(-∞</a:t>
            </a:r>
            <a:r>
              <a:t>;- 1) </a:t>
            </a:r>
            <a:r>
              <a:t>ᴜ</a:t>
            </a:r>
            <a:r>
              <a:t> (1;+</a:t>
            </a:r>
            <a:r>
              <a:t>∞</a:t>
            </a:r>
            <a:r>
              <a:t>)≠ 1</a:t>
            </a:r>
          </a:p>
        </p:txBody>
      </p:sp>
      <p:pic>
        <p:nvPicPr>
          <p:cNvPr id="127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4375" y="4786312"/>
            <a:ext cx="2185988" cy="692151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Что называется областью определения функции?"/>
          <p:cNvSpPr txBox="1"/>
          <p:nvPr/>
        </p:nvSpPr>
        <p:spPr>
          <a:xfrm>
            <a:off x="156844" y="214312"/>
            <a:ext cx="8648265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 sz="3200">
                <a:solidFill>
                  <a:srgbClr val="0000FF"/>
                </a:solidFill>
              </a:defRPr>
            </a:lvl1pPr>
          </a:lstStyle>
          <a:p>
            <a:pPr/>
            <a:r>
              <a:t>Что называется областью определения функции?</a:t>
            </a:r>
          </a:p>
        </p:txBody>
      </p:sp>
      <p:sp>
        <p:nvSpPr>
          <p:cNvPr id="129" name="Ответ: 2х -6 ≥ 0,  D(f)=[3;+∞)"/>
          <p:cNvSpPr txBox="1"/>
          <p:nvPr/>
        </p:nvSpPr>
        <p:spPr>
          <a:xfrm>
            <a:off x="3117532" y="4857750"/>
            <a:ext cx="5052061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600"/>
              </a:spcBef>
              <a:defRPr b="0" sz="2800">
                <a:solidFill>
                  <a:srgbClr val="040408"/>
                </a:solidFill>
              </a:defRPr>
            </a:pPr>
            <a:r>
              <a:t>Ответ: 2х -6 ≥ 0,  </a:t>
            </a:r>
            <a:r>
              <a:t>D(f)=[3</a:t>
            </a:r>
            <a:r>
              <a:t>;+</a:t>
            </a:r>
            <a:r>
              <a:t>∞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2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6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" grpId="6"/>
      <p:bldP build="whole" bldLvl="1" animBg="1" rev="0" advAuto="0" spid="125" grpId="2"/>
      <p:bldP build="whole" bldLvl="1" animBg="1" rev="0" advAuto="0" spid="127" grpId="3"/>
      <p:bldP build="p" bldLvl="5" animBg="1" rev="0" advAuto="0" spid="122" grpId="1"/>
      <p:bldP build="whole" bldLvl="1" animBg="1" rev="0" advAuto="0" spid="124" grpId="4"/>
      <p:bldP build="whole" bldLvl="1" animBg="1" rev="0" advAuto="0" spid="126" grpId="5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Определение. Область значений функции – это  множество всех значений  функции  у.…"/>
          <p:cNvSpPr txBox="1"/>
          <p:nvPr/>
        </p:nvSpPr>
        <p:spPr>
          <a:xfrm>
            <a:off x="617219" y="642937"/>
            <a:ext cx="7838124" cy="1487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0" sz="3200" u="sng">
                <a:solidFill>
                  <a:srgbClr val="FF0000"/>
                </a:solidFill>
              </a:defRPr>
            </a:pPr>
            <a:r>
              <a:t>Определение.</a:t>
            </a:r>
            <a:r>
              <a:rPr u="none"/>
              <a:t> Область значений функции </a:t>
            </a:r>
            <a:r>
              <a:rPr i="1" u="none">
                <a:solidFill>
                  <a:srgbClr val="000000"/>
                </a:solidFill>
              </a:rPr>
              <a:t>– это  множество всех значений  функции  у.</a:t>
            </a:r>
            <a:endParaRPr i="1"/>
          </a:p>
          <a:p>
            <a:pPr algn="ctr">
              <a:defRPr b="0" sz="3200">
                <a:solidFill>
                  <a:srgbClr val="FF0000"/>
                </a:solidFill>
              </a:defRPr>
            </a:pPr>
            <a:r>
              <a:t>Обозначают    </a:t>
            </a:r>
            <a:r>
              <a:t>E(y)  </a:t>
            </a:r>
            <a:r>
              <a:t>или   </a:t>
            </a:r>
            <a:r>
              <a:t>E(f).</a:t>
            </a:r>
          </a:p>
        </p:txBody>
      </p:sp>
      <p:sp>
        <p:nvSpPr>
          <p:cNvPr id="132" name="Пример 2. Найдите область значений функций.…"/>
          <p:cNvSpPr txBox="1"/>
          <p:nvPr/>
        </p:nvSpPr>
        <p:spPr>
          <a:xfrm>
            <a:off x="331469" y="2286000"/>
            <a:ext cx="8338187" cy="3165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80000"/>
              </a:lnSpc>
              <a:defRPr b="0" sz="2400"/>
            </a:pPr>
            <a:r>
              <a:t>Пример 2. Найдите область значений функций.        </a:t>
            </a:r>
          </a:p>
          <a:p>
            <a:pPr>
              <a:lnSpc>
                <a:spcPct val="80000"/>
              </a:lnSpc>
              <a:defRPr b="0" sz="2400"/>
            </a:pPr>
          </a:p>
          <a:p>
            <a:pPr>
              <a:lnSpc>
                <a:spcPct val="80000"/>
              </a:lnSpc>
              <a:defRPr b="0" sz="2400"/>
            </a:pPr>
            <a:r>
              <a:t>1)  		</a:t>
            </a:r>
          </a:p>
          <a:p>
            <a:pPr>
              <a:lnSpc>
                <a:spcPct val="80000"/>
              </a:lnSpc>
              <a:defRPr b="0" sz="2400"/>
            </a:pPr>
          </a:p>
          <a:p>
            <a:pPr>
              <a:lnSpc>
                <a:spcPct val="80000"/>
              </a:lnSpc>
              <a:defRPr b="0" sz="2400"/>
            </a:pPr>
          </a:p>
          <a:p>
            <a:pPr>
              <a:lnSpc>
                <a:spcPct val="80000"/>
              </a:lnSpc>
              <a:defRPr b="0" sz="2400"/>
            </a:pPr>
            <a:r>
              <a:t>2)</a:t>
            </a:r>
          </a:p>
          <a:p>
            <a:pPr>
              <a:lnSpc>
                <a:spcPct val="80000"/>
              </a:lnSpc>
              <a:defRPr b="0" sz="2400"/>
            </a:pPr>
          </a:p>
          <a:p>
            <a:pPr>
              <a:lnSpc>
                <a:spcPct val="80000"/>
              </a:lnSpc>
              <a:defRPr b="0" sz="2400"/>
            </a:pPr>
          </a:p>
          <a:p>
            <a:pPr>
              <a:lnSpc>
                <a:spcPct val="80000"/>
              </a:lnSpc>
              <a:defRPr b="0" sz="2400"/>
            </a:pPr>
            <a:r>
              <a:t>3)  </a:t>
            </a:r>
          </a:p>
          <a:p>
            <a:pPr>
              <a:lnSpc>
                <a:spcPct val="80000"/>
              </a:lnSpc>
              <a:defRPr b="0" sz="2400"/>
            </a:pPr>
            <a:r>
              <a:t> </a:t>
            </a:r>
          </a:p>
        </p:txBody>
      </p:sp>
      <p:pic>
        <p:nvPicPr>
          <p:cNvPr id="133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14850" y="3321050"/>
            <a:ext cx="114300" cy="2159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Что называется областью значений функции?"/>
          <p:cNvSpPr txBox="1"/>
          <p:nvPr/>
        </p:nvSpPr>
        <p:spPr>
          <a:xfrm>
            <a:off x="402907" y="142874"/>
            <a:ext cx="7987666" cy="497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 sz="3200">
                <a:solidFill>
                  <a:srgbClr val="0000FF"/>
                </a:solidFill>
              </a:defRPr>
            </a:lvl1pPr>
          </a:lstStyle>
          <a:p>
            <a:pPr/>
            <a:r>
              <a:t>Что называется областью значений функции?</a:t>
            </a:r>
          </a:p>
        </p:txBody>
      </p:sp>
      <p:pic>
        <p:nvPicPr>
          <p:cNvPr id="135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2937" y="2643187"/>
            <a:ext cx="1993901" cy="1071563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Ответ: E(f)= [0 ; +∞)="/>
          <p:cNvSpPr txBox="1"/>
          <p:nvPr/>
        </p:nvSpPr>
        <p:spPr>
          <a:xfrm>
            <a:off x="2974657" y="2928937"/>
            <a:ext cx="3287872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0" sz="2800"/>
            </a:pPr>
            <a:r>
              <a:t>Ответ: </a:t>
            </a:r>
            <a:r>
              <a:t>E(f)=</a:t>
            </a:r>
            <a:r>
              <a:t> </a:t>
            </a:r>
            <a:r>
              <a:t>[</a:t>
            </a:r>
            <a:r>
              <a:t>0 ; +</a:t>
            </a:r>
            <a:r>
              <a:t>∞</a:t>
            </a:r>
            <a:r>
              <a:t>)= </a:t>
            </a:r>
          </a:p>
        </p:txBody>
      </p:sp>
      <p:pic>
        <p:nvPicPr>
          <p:cNvPr id="137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72187" y="3000375"/>
            <a:ext cx="815976" cy="5000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.pdf" descr="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5812" y="3357562"/>
            <a:ext cx="1143001" cy="114300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Ответ: E(f)= (-∞; 0)ᴜ (0; +∞ )"/>
          <p:cNvSpPr txBox="1"/>
          <p:nvPr/>
        </p:nvSpPr>
        <p:spPr>
          <a:xfrm>
            <a:off x="2974657" y="3643312"/>
            <a:ext cx="4369778" cy="444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0" sz="2800"/>
            </a:pPr>
            <a:r>
              <a:t>Ответ: </a:t>
            </a:r>
            <a:r>
              <a:t>E(f)=</a:t>
            </a:r>
            <a:r>
              <a:t> </a:t>
            </a:r>
            <a:r>
              <a:t>(-∞</a:t>
            </a:r>
            <a:r>
              <a:t>; 0)</a:t>
            </a:r>
            <a:r>
              <a:t>ᴜ</a:t>
            </a:r>
            <a:r>
              <a:t> (0; +</a:t>
            </a:r>
            <a:r>
              <a:t>∞ </a:t>
            </a:r>
            <a:r>
              <a:t>) </a:t>
            </a:r>
          </a:p>
        </p:txBody>
      </p:sp>
      <p:pic>
        <p:nvPicPr>
          <p:cNvPr id="140" name="image.pdf" descr="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2937" y="4429125"/>
            <a:ext cx="2003426" cy="692150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Ответ: E(f)= [0 ; +∞)="/>
          <p:cNvSpPr txBox="1"/>
          <p:nvPr/>
        </p:nvSpPr>
        <p:spPr>
          <a:xfrm>
            <a:off x="2974657" y="4572000"/>
            <a:ext cx="3287872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0" sz="2800"/>
            </a:pPr>
            <a:r>
              <a:t>Ответ: </a:t>
            </a:r>
            <a:r>
              <a:t>E(f)=</a:t>
            </a:r>
            <a:r>
              <a:t> </a:t>
            </a:r>
            <a:r>
              <a:t>[</a:t>
            </a:r>
            <a:r>
              <a:t>0 ; +</a:t>
            </a:r>
            <a:r>
              <a:t>∞</a:t>
            </a:r>
            <a:r>
              <a:t>)= </a:t>
            </a:r>
          </a:p>
        </p:txBody>
      </p:sp>
      <p:pic>
        <p:nvPicPr>
          <p:cNvPr id="142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72187" y="4643437"/>
            <a:ext cx="815976" cy="500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2000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2000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2000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2000"/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2000"/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6" dur="2000"/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2000"/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2000"/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2" dur="2000"/>
                                        <p:tgtEl>
                                          <p:spTgt spid="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0"/>
                            </p:stCondLst>
                            <p:childTnLst>
                              <p:par>
                                <p:cTn id="54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6" dur="2000"/>
                                        <p:tgtEl>
                                          <p:spTgt spid="1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0"/>
                            </p:stCondLst>
                            <p:childTnLst>
                              <p:par>
                                <p:cTn id="58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0"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0"/>
                            </p:stCondLst>
                            <p:childTnLst>
                              <p:par>
                                <p:cTn id="62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4" dur="2000"/>
                                        <p:tgtEl>
                                          <p:spTgt spid="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Class="entr" nodeType="after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clickEffect" presetSubtype="8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entr" nodeType="clickEffect" presetSubtype="8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Class="entr" nodeType="afterEffect" presetSubtype="8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7" grpId="7"/>
      <p:bldP build="whole" bldLvl="1" animBg="1" rev="0" advAuto="0" spid="135" grpId="3"/>
      <p:bldP build="whole" bldLvl="1" animBg="1" rev="0" advAuto="0" spid="140" grpId="5"/>
      <p:bldP build="whole" bldLvl="1" animBg="1" rev="0" advAuto="0" spid="141" grpId="9"/>
      <p:bldP build="whole" bldLvl="1" animBg="1" rev="0" advAuto="0" spid="136" grpId="6"/>
      <p:bldP build="whole" bldLvl="1" animBg="1" rev="0" advAuto="0" spid="131" grpId="1"/>
      <p:bldP build="whole" bldLvl="1" animBg="1" rev="0" advAuto="0" spid="138" grpId="4"/>
      <p:bldP build="p" bldLvl="5" animBg="1" rev="0" advAuto="0" spid="132" grpId="2"/>
      <p:bldP build="whole" bldLvl="1" animBg="1" rev="0" advAuto="0" spid="139" grpId="8"/>
      <p:bldP build="whole" bldLvl="1" animBg="1" rev="0" advAuto="0" spid="142" grpId="1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Способы задания функции"/>
          <p:cNvSpPr txBox="1"/>
          <p:nvPr>
            <p:ph type="title" idx="4294967295"/>
          </p:nvPr>
        </p:nvSpPr>
        <p:spPr>
          <a:xfrm>
            <a:off x="428625" y="0"/>
            <a:ext cx="8229600" cy="85725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4000">
                <a:solidFill>
                  <a:srgbClr val="0000FF"/>
                </a:solidFill>
              </a:defRPr>
            </a:lvl1pPr>
          </a:lstStyle>
          <a:p>
            <a:pPr/>
            <a:r>
              <a:t> Способы задания функции</a:t>
            </a:r>
          </a:p>
        </p:txBody>
      </p:sp>
      <p:sp>
        <p:nvSpPr>
          <p:cNvPr id="145" name="1.Аналитический способ. Функция задается одной или несколькими формулами. Этот способ незаменим для исследования функции, установления ее свойств.…"/>
          <p:cNvSpPr txBox="1"/>
          <p:nvPr>
            <p:ph type="body" sz="half" idx="4294967295"/>
          </p:nvPr>
        </p:nvSpPr>
        <p:spPr>
          <a:xfrm>
            <a:off x="214312" y="642937"/>
            <a:ext cx="8715376" cy="22145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algn="just">
              <a:spcBef>
                <a:spcPts val="500"/>
              </a:spcBef>
              <a:buChar char="•"/>
              <a:defRPr sz="2400" u="sng">
                <a:solidFill>
                  <a:srgbClr val="CC0099"/>
                </a:solidFill>
              </a:defRPr>
            </a:pPr>
            <a:r>
              <a:t>1.Аналитический способ.</a:t>
            </a:r>
            <a:r>
              <a:rPr u="none"/>
              <a:t> </a:t>
            </a:r>
            <a:r>
              <a:rPr sz="2000" u="none">
                <a:solidFill>
                  <a:srgbClr val="000000"/>
                </a:solidFill>
              </a:rPr>
              <a:t>Функция задается одной или несколькими формулами. Этот способ незаменим для исследования функции, установления ее свойств.		</a:t>
            </a:r>
            <a:endParaRPr sz="2000"/>
          </a:p>
          <a:p>
            <a:pPr algn="just">
              <a:spcBef>
                <a:spcPts val="400"/>
              </a:spcBef>
              <a:buSzTx/>
              <a:buNone/>
              <a:defRPr sz="2000"/>
            </a:pPr>
            <a:r>
              <a:t>В математике: у=2х+5,   у= х² -5х+1,    у= |х+5|;</a:t>
            </a:r>
          </a:p>
          <a:p>
            <a:pPr algn="just">
              <a:spcBef>
                <a:spcPts val="400"/>
              </a:spcBef>
              <a:buSzTx/>
              <a:buNone/>
              <a:defRPr sz="2000"/>
            </a:pPr>
            <a:r>
              <a:t> В физике: </a:t>
            </a:r>
            <a:r>
              <a:t> F = ma, 		</a:t>
            </a:r>
            <a:r>
              <a:t>;</a:t>
            </a:r>
          </a:p>
          <a:p>
            <a:pPr algn="just">
              <a:spcBef>
                <a:spcPts val="400"/>
              </a:spcBef>
              <a:buSzTx/>
              <a:buNone/>
              <a:defRPr sz="2000"/>
            </a:pPr>
            <a:r>
              <a:t>В химии: </a:t>
            </a:r>
          </a:p>
        </p:txBody>
      </p:sp>
      <p:sp>
        <p:nvSpPr>
          <p:cNvPr id="146" name="2.Табличный способ. Удобен тем, что позволяет найти значения функции имеющихся в таблице значений аргумента без вычислений."/>
          <p:cNvSpPr txBox="1"/>
          <p:nvPr/>
        </p:nvSpPr>
        <p:spPr>
          <a:xfrm>
            <a:off x="402907" y="2714625"/>
            <a:ext cx="8481061" cy="8354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buSzPct val="100000"/>
              <a:buFont typeface="Arial"/>
              <a:buChar char="•"/>
              <a:defRPr b="0" i="1" sz="2400" u="sng">
                <a:solidFill>
                  <a:srgbClr val="CC0099"/>
                </a:solidFill>
              </a:defRPr>
            </a:pPr>
            <a:r>
              <a:t> 2.Табличный способ.</a:t>
            </a:r>
            <a:r>
              <a:rPr i="0" sz="3200" u="none"/>
              <a:t> </a:t>
            </a:r>
            <a:r>
              <a:rPr i="0" sz="2000" u="none">
                <a:solidFill>
                  <a:srgbClr val="000000"/>
                </a:solidFill>
              </a:rPr>
              <a:t>Удобен тем, что позволяет найти значения функции имеющихся в таблице значений аргумента без вычислений.</a:t>
            </a:r>
          </a:p>
        </p:txBody>
      </p:sp>
      <p:pic>
        <p:nvPicPr>
          <p:cNvPr id="147" name="Изображение:Km-alg-4.JPG" descr="Изображение:Km-alg-4.JPG"/>
          <p:cNvPicPr>
            <a:picLocks noChangeAspect="1"/>
          </p:cNvPicPr>
          <p:nvPr/>
        </p:nvPicPr>
        <p:blipFill>
          <a:blip r:embed="rId2">
            <a:extLst/>
          </a:blip>
          <a:srcRect l="0" t="21139" r="48797" b="26335"/>
          <a:stretch>
            <a:fillRect/>
          </a:stretch>
        </p:blipFill>
        <p:spPr>
          <a:xfrm>
            <a:off x="0" y="3500437"/>
            <a:ext cx="4684713" cy="335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50000"/>
          <a:stretch>
            <a:fillRect/>
          </a:stretch>
        </p:blipFill>
        <p:spPr>
          <a:xfrm>
            <a:off x="4786312" y="3571875"/>
            <a:ext cx="3929063" cy="3286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71750" y="2000250"/>
            <a:ext cx="1143000" cy="425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.pdf" descr="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28750" y="2409825"/>
            <a:ext cx="1571625" cy="449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nodeType="with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7" dur="2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1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6" grpId="4"/>
      <p:bldP build="whole" bldLvl="1" animBg="1" rev="0" advAuto="0" spid="147" grpId="6"/>
      <p:bldP build="whole" bldLvl="1" animBg="1" rev="0" advAuto="0" spid="150" grpId="3"/>
      <p:bldP build="p" bldLvl="1" animBg="1" rev="0" advAuto="0" spid="145" grpId="1"/>
      <p:bldP build="whole" bldLvl="1" animBg="1" rev="0" advAuto="0" spid="148" grpId="5"/>
      <p:bldP build="whole" bldLvl="1" animBg="1" rev="0" advAuto="0" spid="14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3. Графический способ. Функция задается своей геометрической моделью на координатной плоскости.…"/>
          <p:cNvSpPr txBox="1"/>
          <p:nvPr/>
        </p:nvSpPr>
        <p:spPr>
          <a:xfrm>
            <a:off x="474344" y="161696"/>
            <a:ext cx="8261987" cy="949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>
              <a:defRPr b="0" i="1" sz="2000" u="sng">
                <a:solidFill>
                  <a:srgbClr val="CC0099"/>
                </a:solidFill>
              </a:defRPr>
            </a:pPr>
            <a:r>
              <a:t>3. Графический способ</a:t>
            </a:r>
            <a:r>
              <a:rPr i="0"/>
              <a:t>.</a:t>
            </a:r>
            <a:r>
              <a:rPr i="0" u="none"/>
              <a:t> </a:t>
            </a:r>
            <a:r>
              <a:rPr i="0" u="none">
                <a:solidFill>
                  <a:srgbClr val="000000"/>
                </a:solidFill>
              </a:rPr>
              <a:t>Функция задается своей геометрической моделью на координатной плоскости. </a:t>
            </a:r>
          </a:p>
          <a:p>
            <a:pPr algn="ctr">
              <a:defRPr b="0" sz="2000"/>
            </a:pPr>
            <a:r>
              <a:t>График продаж иномарок в России с 2007 по 2011 год</a:t>
            </a:r>
          </a:p>
        </p:txBody>
      </p:sp>
      <p:pic>
        <p:nvPicPr>
          <p:cNvPr id="15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062" y="1285875"/>
            <a:ext cx="7980363" cy="49641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2" grpId="1"/>
      <p:bldP build="whole" bldLvl="1" animBg="1" rev="0" advAuto="0" spid="15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График функции"/>
          <p:cNvSpPr txBox="1"/>
          <p:nvPr/>
        </p:nvSpPr>
        <p:spPr>
          <a:xfrm>
            <a:off x="1341119" y="0"/>
            <a:ext cx="6614162" cy="497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0" sz="3200">
                <a:solidFill>
                  <a:srgbClr val="0000FF"/>
                </a:solidFill>
              </a:defRPr>
            </a:lvl1pPr>
          </a:lstStyle>
          <a:p>
            <a:pPr/>
            <a:r>
              <a:t>График функции</a:t>
            </a:r>
          </a:p>
        </p:txBody>
      </p:sp>
      <p:sp>
        <p:nvSpPr>
          <p:cNvPr id="156" name="Определение. Графиком функции f называют множество всех точек  (х; у) координатной плоскости, абсциссы которых равны значениям аргумента, а ординаты равны соответствующим значениям функции.…"/>
          <p:cNvSpPr txBox="1"/>
          <p:nvPr/>
        </p:nvSpPr>
        <p:spPr>
          <a:xfrm>
            <a:off x="426719" y="685800"/>
            <a:ext cx="8442962" cy="3535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just">
              <a:spcBef>
                <a:spcPts val="500"/>
              </a:spcBef>
              <a:defRPr b="0" sz="2400">
                <a:solidFill>
                  <a:srgbClr val="C00000"/>
                </a:solidFill>
              </a:defRPr>
            </a:pPr>
            <a:r>
              <a:t>    </a:t>
            </a:r>
            <a:r>
              <a:rPr u="sng">
                <a:solidFill>
                  <a:srgbClr val="FF0000"/>
                </a:solidFill>
              </a:rPr>
              <a:t>Определение.</a:t>
            </a:r>
            <a:r>
              <a:rPr>
                <a:solidFill>
                  <a:srgbClr val="FF0000"/>
                </a:solidFill>
              </a:rPr>
              <a:t> Графиком функции </a:t>
            </a:r>
            <a:r>
              <a:rPr>
                <a:solidFill>
                  <a:srgbClr val="0000FF"/>
                </a:solidFill>
              </a:rPr>
              <a:t>f</a:t>
            </a:r>
            <a:r>
              <a:rPr>
                <a:solidFill>
                  <a:srgbClr val="002060"/>
                </a:solidFill>
              </a:rPr>
              <a:t> называют </a:t>
            </a:r>
            <a:r>
              <a:rPr u="sng">
                <a:solidFill>
                  <a:srgbClr val="002060"/>
                </a:solidFill>
              </a:rPr>
              <a:t>множество</a:t>
            </a:r>
            <a:r>
              <a:rPr>
                <a:solidFill>
                  <a:srgbClr val="002060"/>
                </a:solidFill>
              </a:rPr>
              <a:t> всех </a:t>
            </a:r>
            <a:r>
              <a:rPr u="sng">
                <a:solidFill>
                  <a:srgbClr val="002060"/>
                </a:solidFill>
              </a:rPr>
              <a:t>точек  </a:t>
            </a:r>
            <a:r>
              <a:rPr u="sng">
                <a:solidFill>
                  <a:srgbClr val="0000FF"/>
                </a:solidFill>
              </a:rPr>
              <a:t>(х; у)</a:t>
            </a:r>
            <a:r>
              <a:rPr>
                <a:solidFill>
                  <a:srgbClr val="0000FF"/>
                </a:solidFill>
              </a:rPr>
              <a:t> </a:t>
            </a:r>
            <a:r>
              <a:rPr>
                <a:solidFill>
                  <a:srgbClr val="002060"/>
                </a:solidFill>
              </a:rPr>
              <a:t>координатной плоскости, абсциссы которых равны значениям аргумента, а ординаты равны соответствующим значениям функции. </a:t>
            </a:r>
            <a:endParaRPr>
              <a:solidFill>
                <a:srgbClr val="002060"/>
              </a:solidFill>
            </a:endParaRPr>
          </a:p>
          <a:p>
            <a:pPr marL="342900" indent="-342900">
              <a:spcBef>
                <a:spcPts val="400"/>
              </a:spcBef>
              <a:defRPr b="0" sz="2400">
                <a:solidFill>
                  <a:srgbClr val="7C354D"/>
                </a:solidFill>
              </a:defRPr>
            </a:pPr>
          </a:p>
          <a:p>
            <a:pPr marL="342900" indent="-342900">
              <a:spcBef>
                <a:spcPts val="500"/>
              </a:spcBef>
              <a:defRPr b="0" sz="2400" u="sng"/>
            </a:pPr>
            <a:r>
              <a:t>Задание 2</a:t>
            </a:r>
            <a:r>
              <a:rPr u="none"/>
              <a:t>.</a:t>
            </a:r>
          </a:p>
          <a:p>
            <a:pPr marL="342900" indent="-342900">
              <a:spcBef>
                <a:spcPts val="500"/>
              </a:spcBef>
              <a:defRPr b="0" sz="2400"/>
            </a:pPr>
            <a:r>
              <a:t>	Определите, какой из данных графиков является графиком функции</a:t>
            </a:r>
          </a:p>
          <a:p>
            <a:pPr marL="342900" indent="-342900">
              <a:spcBef>
                <a:spcPts val="400"/>
              </a:spcBef>
              <a:defRPr b="0">
                <a:solidFill>
                  <a:srgbClr val="002060"/>
                </a:solidFill>
              </a:defRPr>
            </a:pPr>
            <a:r>
              <a:t>Рис.1                                   Рис.2                                             Рис.3                       Рис.4</a:t>
            </a:r>
          </a:p>
        </p:txBody>
      </p:sp>
      <p:grpSp>
        <p:nvGrpSpPr>
          <p:cNvPr id="166" name="Сгруппировать"/>
          <p:cNvGrpSpPr/>
          <p:nvPr/>
        </p:nvGrpSpPr>
        <p:grpSpPr>
          <a:xfrm>
            <a:off x="6948487" y="4114799"/>
            <a:ext cx="1834781" cy="2438401"/>
            <a:chOff x="0" y="0"/>
            <a:chExt cx="1834779" cy="2438400"/>
          </a:xfrm>
        </p:grpSpPr>
        <p:sp>
          <p:nvSpPr>
            <p:cNvPr id="157" name="Кружок"/>
            <p:cNvSpPr/>
            <p:nvPr/>
          </p:nvSpPr>
          <p:spPr>
            <a:xfrm rot="10800000">
              <a:off x="576261" y="1619250"/>
              <a:ext cx="73026" cy="71439"/>
            </a:xfrm>
            <a:prstGeom prst="ellipse">
              <a:avLst/>
            </a:prstGeom>
            <a:solidFill>
              <a:srgbClr val="E7BC29"/>
            </a:solidFill>
            <a:ln w="9525" cap="flat">
              <a:solidFill>
                <a:srgbClr val="B7931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58" name="Кружок"/>
            <p:cNvSpPr/>
            <p:nvPr/>
          </p:nvSpPr>
          <p:spPr>
            <a:xfrm flipH="1" rot="10800000">
              <a:off x="576261" y="898525"/>
              <a:ext cx="71439" cy="71439"/>
            </a:xfrm>
            <a:prstGeom prst="ellipse">
              <a:avLst/>
            </a:prstGeom>
            <a:solidFill>
              <a:srgbClr val="E7BC29"/>
            </a:solidFill>
            <a:ln w="9525" cap="flat">
              <a:solidFill>
                <a:srgbClr val="B7931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grpSp>
          <p:nvGrpSpPr>
            <p:cNvPr id="165" name="Сгруппировать"/>
            <p:cNvGrpSpPr/>
            <p:nvPr/>
          </p:nvGrpSpPr>
          <p:grpSpPr>
            <a:xfrm>
              <a:off x="0" y="0"/>
              <a:ext cx="1834780" cy="2438401"/>
              <a:chOff x="0" y="0"/>
              <a:chExt cx="1834779" cy="2438400"/>
            </a:xfrm>
          </p:grpSpPr>
          <p:sp>
            <p:nvSpPr>
              <p:cNvPr id="159" name="Линия"/>
              <p:cNvSpPr/>
              <p:nvPr/>
            </p:nvSpPr>
            <p:spPr>
              <a:xfrm flipV="1">
                <a:off x="825181" y="0"/>
                <a:ext cx="1" cy="243840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>
                <a:outerShdw sx="100000" sy="100000" kx="0" ky="0" algn="b" rotWithShape="0" blurRad="63500" dist="23000" dir="5400000">
                  <a:srgbClr val="000000">
                    <a:alpha val="34999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60" name="Линия"/>
              <p:cNvSpPr/>
              <p:nvPr/>
            </p:nvSpPr>
            <p:spPr>
              <a:xfrm>
                <a:off x="0" y="1330325"/>
                <a:ext cx="1800225" cy="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>
                <a:outerShdw sx="100000" sy="100000" kx="0" ky="0" algn="b" rotWithShape="0" blurRad="63500" dist="23000" dir="5400000">
                  <a:srgbClr val="000000">
                    <a:alpha val="34999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61" name="Линия"/>
              <p:cNvSpPr/>
              <p:nvPr/>
            </p:nvSpPr>
            <p:spPr>
              <a:xfrm>
                <a:off x="647699" y="893295"/>
                <a:ext cx="1008064" cy="7259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117" fill="norm" stroke="1" extrusionOk="0">
                    <a:moveTo>
                      <a:pt x="0" y="20117"/>
                    </a:moveTo>
                    <a:cubicBezTo>
                      <a:pt x="2585" y="16818"/>
                      <a:pt x="12178" y="1948"/>
                      <a:pt x="15477" y="233"/>
                    </a:cubicBezTo>
                    <a:cubicBezTo>
                      <a:pt x="18777" y="-1483"/>
                      <a:pt x="18811" y="6743"/>
                      <a:pt x="19831" y="9735"/>
                    </a:cubicBezTo>
                    <a:cubicBezTo>
                      <a:pt x="20852" y="12726"/>
                      <a:pt x="21226" y="16378"/>
                      <a:pt x="21600" y="18093"/>
                    </a:cubicBezTo>
                  </a:path>
                </a:pathLst>
              </a:custGeom>
              <a:noFill/>
              <a:ln w="38100" cap="flat">
                <a:solidFill>
                  <a:srgbClr val="E7BC29"/>
                </a:solidFill>
                <a:prstDash val="solid"/>
                <a:round/>
              </a:ln>
              <a:effectLst>
                <a:outerShdw sx="100000" sy="100000" kx="0" ky="0" algn="b" rotWithShape="0" blurRad="63500" dist="23000" dir="5400000">
                  <a:srgbClr val="000000">
                    <a:alpha val="34999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2" name="Линия"/>
              <p:cNvSpPr/>
              <p:nvPr/>
            </p:nvSpPr>
            <p:spPr>
              <a:xfrm>
                <a:off x="71436" y="969963"/>
                <a:ext cx="504826" cy="6492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cubicBezTo>
                      <a:pt x="2106" y="20068"/>
                      <a:pt x="9034" y="16108"/>
                      <a:pt x="12634" y="12516"/>
                    </a:cubicBezTo>
                    <a:cubicBezTo>
                      <a:pt x="16234" y="8925"/>
                      <a:pt x="19698" y="2641"/>
                      <a:pt x="21600" y="0"/>
                    </a:cubicBezTo>
                  </a:path>
                </a:pathLst>
              </a:custGeom>
              <a:noFill/>
              <a:ln w="38100" cap="flat">
                <a:solidFill>
                  <a:srgbClr val="E7BC29"/>
                </a:solidFill>
                <a:prstDash val="solid"/>
                <a:round/>
              </a:ln>
              <a:effectLst>
                <a:outerShdw sx="100000" sy="100000" kx="0" ky="0" algn="b" rotWithShape="0" blurRad="63500" dist="23000" dir="5400000">
                  <a:srgbClr val="000000">
                    <a:alpha val="34999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3" name="у"/>
              <p:cNvSpPr txBox="1"/>
              <p:nvPr/>
            </p:nvSpPr>
            <p:spPr>
              <a:xfrm>
                <a:off x="945831" y="228600"/>
                <a:ext cx="207614" cy="3330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0">
                    <a:solidFill>
                      <a:srgbClr val="7C354D"/>
                    </a:solidFill>
                  </a:defRPr>
                </a:lvl1pPr>
              </a:lstStyle>
              <a:p>
                <a:pPr/>
                <a:r>
                  <a:t>у</a:t>
                </a:r>
              </a:p>
            </p:txBody>
          </p:sp>
          <p:sp>
            <p:nvSpPr>
              <p:cNvPr id="164" name="х"/>
              <p:cNvSpPr txBox="1"/>
              <p:nvPr/>
            </p:nvSpPr>
            <p:spPr>
              <a:xfrm>
                <a:off x="1631632" y="1371600"/>
                <a:ext cx="203148" cy="33308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0">
                    <a:solidFill>
                      <a:srgbClr val="7C354D"/>
                    </a:solidFill>
                  </a:defRPr>
                </a:lvl1pPr>
              </a:lstStyle>
              <a:p>
                <a:pPr/>
                <a:r>
                  <a:t>х</a:t>
                </a:r>
              </a:p>
            </p:txBody>
          </p:sp>
        </p:grpSp>
      </p:grpSp>
      <p:grpSp>
        <p:nvGrpSpPr>
          <p:cNvPr id="172" name="Сгруппировать"/>
          <p:cNvGrpSpPr/>
          <p:nvPr/>
        </p:nvGrpSpPr>
        <p:grpSpPr>
          <a:xfrm>
            <a:off x="4932362" y="4114800"/>
            <a:ext cx="1800226" cy="2514600"/>
            <a:chOff x="0" y="0"/>
            <a:chExt cx="1800225" cy="2514599"/>
          </a:xfrm>
        </p:grpSpPr>
        <p:sp>
          <p:nvSpPr>
            <p:cNvPr id="167" name="Линия"/>
            <p:cNvSpPr/>
            <p:nvPr/>
          </p:nvSpPr>
          <p:spPr>
            <a:xfrm flipV="1">
              <a:off x="860106" y="0"/>
              <a:ext cx="1" cy="2514600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8" name="Линия"/>
            <p:cNvSpPr/>
            <p:nvPr/>
          </p:nvSpPr>
          <p:spPr>
            <a:xfrm>
              <a:off x="0" y="1330325"/>
              <a:ext cx="1800225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69" name="Овал"/>
            <p:cNvSpPr/>
            <p:nvPr/>
          </p:nvSpPr>
          <p:spPr>
            <a:xfrm>
              <a:off x="357186" y="1114425"/>
              <a:ext cx="1079501" cy="431801"/>
            </a:xfrm>
            <a:prstGeom prst="ellipse">
              <a:avLst/>
            </a:prstGeom>
            <a:noFill/>
            <a:ln w="28575" cap="flat">
              <a:solidFill>
                <a:srgbClr val="B79315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0"/>
              </a:pPr>
            </a:p>
          </p:txBody>
        </p:sp>
        <p:sp>
          <p:nvSpPr>
            <p:cNvPr id="170" name="у"/>
            <p:cNvSpPr txBox="1"/>
            <p:nvPr/>
          </p:nvSpPr>
          <p:spPr>
            <a:xfrm>
              <a:off x="1056956" y="-1"/>
              <a:ext cx="207614" cy="333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0">
                  <a:solidFill>
                    <a:srgbClr val="7C354D"/>
                  </a:solidFill>
                </a:defRPr>
              </a:lvl1pPr>
            </a:lstStyle>
            <a:p>
              <a:pPr/>
              <a:r>
                <a:t>у</a:t>
              </a:r>
            </a:p>
          </p:txBody>
        </p:sp>
        <p:sp>
          <p:nvSpPr>
            <p:cNvPr id="171" name="х"/>
            <p:cNvSpPr txBox="1"/>
            <p:nvPr/>
          </p:nvSpPr>
          <p:spPr>
            <a:xfrm>
              <a:off x="1514157" y="1371600"/>
              <a:ext cx="203148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0">
                  <a:solidFill>
                    <a:srgbClr val="7C354D"/>
                  </a:solidFill>
                </a:defRPr>
              </a:lvl1pPr>
            </a:lstStyle>
            <a:p>
              <a:pPr/>
              <a:r>
                <a:t>х</a:t>
              </a:r>
            </a:p>
          </p:txBody>
        </p:sp>
      </p:grpSp>
      <p:grpSp>
        <p:nvGrpSpPr>
          <p:cNvPr id="178" name="Сгруппировать"/>
          <p:cNvGrpSpPr/>
          <p:nvPr/>
        </p:nvGrpSpPr>
        <p:grpSpPr>
          <a:xfrm>
            <a:off x="2916237" y="4114799"/>
            <a:ext cx="1904631" cy="2438401"/>
            <a:chOff x="0" y="0"/>
            <a:chExt cx="1904629" cy="2438400"/>
          </a:xfrm>
        </p:grpSpPr>
        <p:sp>
          <p:nvSpPr>
            <p:cNvPr id="173" name="Линия"/>
            <p:cNvSpPr/>
            <p:nvPr/>
          </p:nvSpPr>
          <p:spPr>
            <a:xfrm flipV="1">
              <a:off x="893762" y="0"/>
              <a:ext cx="1" cy="24384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4" name="Линия"/>
            <p:cNvSpPr/>
            <p:nvPr/>
          </p:nvSpPr>
          <p:spPr>
            <a:xfrm>
              <a:off x="0" y="1330325"/>
              <a:ext cx="1871663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75" name="Линия"/>
            <p:cNvSpPr/>
            <p:nvPr/>
          </p:nvSpPr>
          <p:spPr>
            <a:xfrm>
              <a:off x="71437" y="837801"/>
              <a:ext cx="1584326" cy="1058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70" fill="norm" stroke="1" extrusionOk="0">
                  <a:moveTo>
                    <a:pt x="0" y="19768"/>
                  </a:moveTo>
                  <a:cubicBezTo>
                    <a:pt x="2089" y="9777"/>
                    <a:pt x="4204" y="-214"/>
                    <a:pt x="6001" y="4"/>
                  </a:cubicBezTo>
                  <a:cubicBezTo>
                    <a:pt x="7799" y="222"/>
                    <a:pt x="8196" y="20950"/>
                    <a:pt x="10787" y="21168"/>
                  </a:cubicBezTo>
                  <a:cubicBezTo>
                    <a:pt x="13378" y="21386"/>
                    <a:pt x="19802" y="4704"/>
                    <a:pt x="21600" y="1404"/>
                  </a:cubicBezTo>
                </a:path>
              </a:pathLst>
            </a:custGeom>
            <a:noFill/>
            <a:ln w="38100" cap="flat">
              <a:solidFill>
                <a:srgbClr val="E7BC29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" name="у"/>
            <p:cNvSpPr txBox="1"/>
            <p:nvPr/>
          </p:nvSpPr>
          <p:spPr>
            <a:xfrm>
              <a:off x="1091882" y="76200"/>
              <a:ext cx="207613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0">
                  <a:solidFill>
                    <a:srgbClr val="7C354D"/>
                  </a:solidFill>
                </a:defRPr>
              </a:lvl1pPr>
            </a:lstStyle>
            <a:p>
              <a:pPr/>
              <a:r>
                <a:t>у</a:t>
              </a:r>
            </a:p>
          </p:txBody>
        </p:sp>
        <p:sp>
          <p:nvSpPr>
            <p:cNvPr id="177" name="х"/>
            <p:cNvSpPr txBox="1"/>
            <p:nvPr/>
          </p:nvSpPr>
          <p:spPr>
            <a:xfrm>
              <a:off x="1701482" y="1447800"/>
              <a:ext cx="203148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0">
                  <a:solidFill>
                    <a:srgbClr val="7C354D"/>
                  </a:solidFill>
                </a:defRPr>
              </a:lvl1pPr>
            </a:lstStyle>
            <a:p>
              <a:pPr/>
              <a:r>
                <a:t>х</a:t>
              </a:r>
            </a:p>
          </p:txBody>
        </p:sp>
      </p:grpSp>
      <p:grpSp>
        <p:nvGrpSpPr>
          <p:cNvPr id="184" name="Сгруппировать"/>
          <p:cNvGrpSpPr/>
          <p:nvPr/>
        </p:nvGrpSpPr>
        <p:grpSpPr>
          <a:xfrm>
            <a:off x="900112" y="4038599"/>
            <a:ext cx="1800226" cy="2514601"/>
            <a:chOff x="0" y="0"/>
            <a:chExt cx="1800225" cy="2514600"/>
          </a:xfrm>
        </p:grpSpPr>
        <p:sp>
          <p:nvSpPr>
            <p:cNvPr id="179" name="Линия"/>
            <p:cNvSpPr/>
            <p:nvPr/>
          </p:nvSpPr>
          <p:spPr>
            <a:xfrm flipV="1">
              <a:off x="852486" y="152400"/>
              <a:ext cx="1" cy="236220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0" name="Линия"/>
            <p:cNvSpPr/>
            <p:nvPr/>
          </p:nvSpPr>
          <p:spPr>
            <a:xfrm>
              <a:off x="0" y="1406525"/>
              <a:ext cx="1800225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1" name="у"/>
            <p:cNvSpPr txBox="1"/>
            <p:nvPr/>
          </p:nvSpPr>
          <p:spPr>
            <a:xfrm>
              <a:off x="974406" y="-1"/>
              <a:ext cx="207614" cy="333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0">
                  <a:solidFill>
                    <a:srgbClr val="7C354D"/>
                  </a:solidFill>
                </a:defRPr>
              </a:lvl1pPr>
            </a:lstStyle>
            <a:p>
              <a:pPr/>
              <a:r>
                <a:t>у</a:t>
              </a:r>
            </a:p>
          </p:txBody>
        </p:sp>
        <p:sp>
          <p:nvSpPr>
            <p:cNvPr id="182" name="Линия"/>
            <p:cNvSpPr/>
            <p:nvPr/>
          </p:nvSpPr>
          <p:spPr>
            <a:xfrm>
              <a:off x="71436" y="1080323"/>
              <a:ext cx="1584326" cy="580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27" fill="norm" stroke="1" extrusionOk="0">
                  <a:moveTo>
                    <a:pt x="0" y="1553"/>
                  </a:moveTo>
                  <a:cubicBezTo>
                    <a:pt x="6947" y="208"/>
                    <a:pt x="13895" y="-1136"/>
                    <a:pt x="14717" y="1553"/>
                  </a:cubicBezTo>
                  <a:cubicBezTo>
                    <a:pt x="15540" y="4242"/>
                    <a:pt x="3766" y="15086"/>
                    <a:pt x="4913" y="17775"/>
                  </a:cubicBezTo>
                  <a:cubicBezTo>
                    <a:pt x="6060" y="20464"/>
                    <a:pt x="13830" y="19120"/>
                    <a:pt x="21600" y="17775"/>
                  </a:cubicBezTo>
                </a:path>
              </a:pathLst>
            </a:custGeom>
            <a:noFill/>
            <a:ln w="38100" cap="flat">
              <a:solidFill>
                <a:srgbClr val="E7BC29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3" name="х"/>
            <p:cNvSpPr txBox="1"/>
            <p:nvPr/>
          </p:nvSpPr>
          <p:spPr>
            <a:xfrm>
              <a:off x="1355407" y="1524000"/>
              <a:ext cx="203148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0">
                  <a:solidFill>
                    <a:srgbClr val="7C354D"/>
                  </a:solidFill>
                </a:defRPr>
              </a:lvl1pPr>
            </a:lstStyle>
            <a:p>
              <a:pPr/>
              <a:r>
                <a:t>х</a:t>
              </a:r>
            </a:p>
          </p:txBody>
        </p:sp>
      </p:grpSp>
      <p:grpSp>
        <p:nvGrpSpPr>
          <p:cNvPr id="187" name="Сгруппировать"/>
          <p:cNvGrpSpPr/>
          <p:nvPr/>
        </p:nvGrpSpPr>
        <p:grpSpPr>
          <a:xfrm>
            <a:off x="857250" y="4500562"/>
            <a:ext cx="1857376" cy="1857376"/>
            <a:chOff x="0" y="0"/>
            <a:chExt cx="1857375" cy="1857375"/>
          </a:xfrm>
        </p:grpSpPr>
        <p:sp>
          <p:nvSpPr>
            <p:cNvPr id="185" name="Линия"/>
            <p:cNvSpPr/>
            <p:nvPr/>
          </p:nvSpPr>
          <p:spPr>
            <a:xfrm>
              <a:off x="0" y="142874"/>
              <a:ext cx="1857376" cy="1714502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6" name="Линия"/>
            <p:cNvSpPr/>
            <p:nvPr/>
          </p:nvSpPr>
          <p:spPr>
            <a:xfrm flipH="1">
              <a:off x="71438" y="-1"/>
              <a:ext cx="1571626" cy="1785938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90" name="Сгруппировать"/>
          <p:cNvGrpSpPr/>
          <p:nvPr/>
        </p:nvGrpSpPr>
        <p:grpSpPr>
          <a:xfrm>
            <a:off x="5000625" y="4500562"/>
            <a:ext cx="1857376" cy="1857376"/>
            <a:chOff x="0" y="0"/>
            <a:chExt cx="1857375" cy="1857375"/>
          </a:xfrm>
        </p:grpSpPr>
        <p:sp>
          <p:nvSpPr>
            <p:cNvPr id="188" name="Линия"/>
            <p:cNvSpPr/>
            <p:nvPr/>
          </p:nvSpPr>
          <p:spPr>
            <a:xfrm>
              <a:off x="0" y="142874"/>
              <a:ext cx="1857376" cy="1714502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89" name="Линия"/>
            <p:cNvSpPr/>
            <p:nvPr/>
          </p:nvSpPr>
          <p:spPr>
            <a:xfrm flipH="1">
              <a:off x="71438" y="-1"/>
              <a:ext cx="1571626" cy="1785938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93" name="Сгруппировать"/>
          <p:cNvGrpSpPr/>
          <p:nvPr/>
        </p:nvGrpSpPr>
        <p:grpSpPr>
          <a:xfrm>
            <a:off x="7000875" y="4357687"/>
            <a:ext cx="1857376" cy="1857376"/>
            <a:chOff x="0" y="0"/>
            <a:chExt cx="1857375" cy="1857375"/>
          </a:xfrm>
        </p:grpSpPr>
        <p:sp>
          <p:nvSpPr>
            <p:cNvPr id="191" name="Линия"/>
            <p:cNvSpPr/>
            <p:nvPr/>
          </p:nvSpPr>
          <p:spPr>
            <a:xfrm>
              <a:off x="0" y="142874"/>
              <a:ext cx="1857376" cy="1714502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192" name="Линия"/>
            <p:cNvSpPr/>
            <p:nvPr/>
          </p:nvSpPr>
          <p:spPr>
            <a:xfrm flipH="1">
              <a:off x="71438" y="-1"/>
              <a:ext cx="1571626" cy="1785938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b" rotWithShape="0" blurRad="63500" dist="23000" dir="5400000">
                <a:srgbClr val="000000">
                  <a:alpha val="34999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1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2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9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3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4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4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63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Subtype="4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6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3" grpId="9"/>
      <p:bldP build="whole" bldLvl="1" animBg="1" rev="0" advAuto="0" spid="172" grpId="5"/>
      <p:bldP build="whole" bldLvl="1" animBg="1" rev="0" advAuto="0" spid="184" grpId="3"/>
      <p:bldP build="whole" bldLvl="1" animBg="1" rev="0" advAuto="0" spid="178" grpId="4"/>
      <p:bldP build="whole" bldLvl="1" animBg="1" rev="0" advAuto="0" spid="190" grpId="8"/>
      <p:bldP build="whole" bldLvl="1" animBg="1" rev="0" advAuto="0" spid="166" grpId="6"/>
      <p:bldP build="p" bldLvl="5" animBg="1" rev="0" advAuto="0" spid="156" grpId="2"/>
      <p:bldP build="whole" bldLvl="1" animBg="1" rev="0" advAuto="0" spid="187" grpId="7"/>
      <p:bldP build="whole" bldLvl="1" animBg="1" rev="0" advAuto="0" spid="15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Задание 3.…"/>
          <p:cNvSpPr txBox="1"/>
          <p:nvPr/>
        </p:nvSpPr>
        <p:spPr>
          <a:xfrm>
            <a:off x="331469" y="0"/>
            <a:ext cx="8552499" cy="7059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400"/>
              </a:spcBef>
              <a:defRPr b="0" sz="2000" u="sng"/>
            </a:pPr>
            <a:r>
              <a:t>Задание 3</a:t>
            </a:r>
            <a:r>
              <a:rPr u="none"/>
              <a:t>.</a:t>
            </a:r>
          </a:p>
          <a:p>
            <a:pPr marL="342900" indent="-342900">
              <a:spcBef>
                <a:spcPts val="400"/>
              </a:spcBef>
              <a:defRPr b="0" sz="2000"/>
            </a:pPr>
            <a:r>
              <a:t>	Найти область определения функции с помощью графика.</a:t>
            </a:r>
          </a:p>
        </p:txBody>
      </p:sp>
      <p:pic>
        <p:nvPicPr>
          <p:cNvPr id="196" name="http://festival.1september.ru/articles/586206/img5.gif" descr="http://festival.1september.ru/articles/586206/img5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00562" y="714375"/>
            <a:ext cx="4233863" cy="3195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714375"/>
            <a:ext cx="4367213" cy="335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28937" y="3714750"/>
            <a:ext cx="4286251" cy="31432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2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7" grpId="1"/>
      <p:bldP build="whole" bldLvl="1" animBg="1" rev="0" advAuto="0" spid="196" grpId="2"/>
      <p:bldP build="whole" bldLvl="1" animBg="1" rev="0" advAuto="0" spid="198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Задание 4.…"/>
          <p:cNvSpPr txBox="1"/>
          <p:nvPr/>
        </p:nvSpPr>
        <p:spPr>
          <a:xfrm>
            <a:off x="260032" y="214312"/>
            <a:ext cx="8552499" cy="680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400"/>
              </a:spcBef>
              <a:defRPr b="0" u="sng"/>
            </a:pPr>
            <a:r>
              <a:t>Задание 4</a:t>
            </a:r>
            <a:r>
              <a:rPr u="none"/>
              <a:t>.</a:t>
            </a:r>
          </a:p>
          <a:p>
            <a:pPr marL="342900" indent="-342900">
              <a:spcBef>
                <a:spcPts val="400"/>
              </a:spcBef>
              <a:defRPr b="0"/>
            </a:pPr>
            <a:r>
              <a:t>	Найти область значения функции с помощью графика.</a:t>
            </a:r>
          </a:p>
        </p:txBody>
      </p:sp>
      <p:pic>
        <p:nvPicPr>
          <p:cNvPr id="201" name="http://festival.1september.ru/articles/586206/img13.gif" descr="http://festival.1september.ru/articles/586206/img13.g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5750" y="1143000"/>
            <a:ext cx="3286125" cy="2798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http://festival.1september.ru/articles/586206/img14.gif" descr="http://festival.1september.ru/articles/586206/img14.g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72062" y="1000125"/>
            <a:ext cx="3676651" cy="2817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28875" y="3500437"/>
            <a:ext cx="4286250" cy="3643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2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2" grpId="2"/>
      <p:bldP build="whole" bldLvl="1" animBg="1" rev="0" advAuto="0" spid="203" grpId="3"/>
      <p:bldP build="whole" bldLvl="1" animBg="1" rev="0" advAuto="0" spid="20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Задание 5.…"/>
          <p:cNvSpPr txBox="1"/>
          <p:nvPr/>
        </p:nvSpPr>
        <p:spPr>
          <a:xfrm>
            <a:off x="260032" y="214312"/>
            <a:ext cx="8552499" cy="962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500"/>
              </a:spcBef>
              <a:defRPr b="0" sz="2400" u="sng"/>
            </a:pPr>
            <a:r>
              <a:t>Задание </a:t>
            </a:r>
            <a:r>
              <a:t>5</a:t>
            </a:r>
            <a:r>
              <a:rPr u="none"/>
              <a:t>. </a:t>
            </a:r>
          </a:p>
          <a:p>
            <a:pPr marL="342900" indent="-342900">
              <a:spcBef>
                <a:spcPts val="700"/>
              </a:spcBef>
              <a:defRPr b="0" sz="3200"/>
            </a:pPr>
            <a:r>
              <a:t>Найдите значение функции:</a:t>
            </a:r>
          </a:p>
        </p:txBody>
      </p:sp>
      <p:pic>
        <p:nvPicPr>
          <p:cNvPr id="206" name="E:\ВСЯ математика\Книги алгебра\Учебник алгебры Колмогорова\Алгебра 10 - 11 класс\data\textbook\026-027.png" descr="E:\ВСЯ математика\Книги алгебра\Учебник алгебры Колмогорова\Алгебра 10 - 11 класс\data\textbook\026-027.png"/>
          <p:cNvPicPr>
            <a:picLocks noChangeAspect="1"/>
          </p:cNvPicPr>
          <p:nvPr/>
        </p:nvPicPr>
        <p:blipFill>
          <a:blip r:embed="rId2">
            <a:extLst/>
          </a:blip>
          <a:srcRect l="12359" t="25445" r="67045" b="70611"/>
          <a:stretch>
            <a:fillRect/>
          </a:stretch>
        </p:blipFill>
        <p:spPr>
          <a:xfrm>
            <a:off x="214312" y="1214437"/>
            <a:ext cx="6429376" cy="1143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E:\ВСЯ математика\Книги алгебра\Учебник алгебры Колмогорова\Алгебра 10 - 11 класс\data\textbook\026-027.png" descr="E:\ВСЯ математика\Книги алгебра\Учебник алгебры Колмогорова\Алгебра 10 - 11 класс\data\textbook\026-027.png"/>
          <p:cNvPicPr>
            <a:picLocks noChangeAspect="1"/>
          </p:cNvPicPr>
          <p:nvPr/>
        </p:nvPicPr>
        <p:blipFill>
          <a:blip r:embed="rId2">
            <a:extLst/>
          </a:blip>
          <a:srcRect l="12185" t="33038" r="62495" b="63876"/>
          <a:stretch>
            <a:fillRect/>
          </a:stretch>
        </p:blipFill>
        <p:spPr>
          <a:xfrm>
            <a:off x="357187" y="2357437"/>
            <a:ext cx="7000876" cy="9286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" grpId="1"/>
      <p:bldP build="whole" bldLvl="1" animBg="1" rev="0" advAuto="0" spid="206" grpId="2"/>
      <p:bldP build="whole" bldLvl="1" animBg="1" rev="0" advAuto="0" spid="207" grpId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937" y="3643312"/>
            <a:ext cx="7461251" cy="171450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Задание 5."/>
          <p:cNvSpPr txBox="1"/>
          <p:nvPr/>
        </p:nvSpPr>
        <p:spPr>
          <a:xfrm>
            <a:off x="545782" y="285750"/>
            <a:ext cx="119546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/>
            </a:lvl1pPr>
          </a:lstStyle>
          <a:p>
            <a:pPr/>
            <a:r>
              <a:t>Задание 5. </a:t>
            </a:r>
          </a:p>
        </p:txBody>
      </p:sp>
      <p:pic>
        <p:nvPicPr>
          <p:cNvPr id="211" name="E:\ВСЯ математика\Книги алгебра\Учебник алгебры Колмогорова\Алгебра 10 - 11 класс\data\textbook\026-027.png" descr="E:\ВСЯ математика\Книги алгебра\Учебник алгебры Колмогорова\Алгебра 10 - 11 класс\data\textbook\026-027.png"/>
          <p:cNvPicPr>
            <a:picLocks noChangeAspect="1"/>
          </p:cNvPicPr>
          <p:nvPr/>
        </p:nvPicPr>
        <p:blipFill>
          <a:blip r:embed="rId3">
            <a:extLst/>
          </a:blip>
          <a:srcRect l="58717" t="11233" r="11651" b="77966"/>
          <a:stretch>
            <a:fillRect/>
          </a:stretch>
        </p:blipFill>
        <p:spPr>
          <a:xfrm>
            <a:off x="642937" y="857249"/>
            <a:ext cx="7072314" cy="1857377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Задание 6."/>
          <p:cNvSpPr txBox="1"/>
          <p:nvPr/>
        </p:nvSpPr>
        <p:spPr>
          <a:xfrm>
            <a:off x="831532" y="3143250"/>
            <a:ext cx="114378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/>
            </a:lvl1pPr>
          </a:lstStyle>
          <a:p>
            <a:pPr/>
            <a:r>
              <a:t>Задание 6.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" name="Tаблица 1"/>
          <p:cNvGraphicFramePr/>
          <p:nvPr/>
        </p:nvGraphicFramePr>
        <p:xfrm>
          <a:off x="142875" y="714375"/>
          <a:ext cx="8786813" cy="55721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28812"/>
                <a:gridCol w="1000125"/>
                <a:gridCol w="1928812"/>
                <a:gridCol w="928687"/>
                <a:gridCol w="1928812"/>
                <a:gridCol w="1071562"/>
              </a:tblGrid>
              <a:tr h="579437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/>
                        <a:t>1 ряд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/>
                        <a:t>2 ряд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/>
                        <a:t>3 ряд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</a:tr>
              <a:tr h="39528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Номер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ответы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Номер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ответы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Номер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ответы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642937"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928687"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71500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Для капитанов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Для капитанов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Для капитанов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</a:tr>
              <a:tr h="1428750"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400"/>
                      </a:pP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5" name="Найдите область определения функций."/>
          <p:cNvSpPr txBox="1"/>
          <p:nvPr/>
        </p:nvSpPr>
        <p:spPr>
          <a:xfrm>
            <a:off x="2403157" y="214312"/>
            <a:ext cx="403476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/>
            </a:lvl1pPr>
          </a:lstStyle>
          <a:p>
            <a:pPr/>
            <a:r>
              <a:t>Найдите область определения функций.</a:t>
            </a:r>
          </a:p>
        </p:txBody>
      </p:sp>
      <p:pic>
        <p:nvPicPr>
          <p:cNvPr id="216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875" y="1685925"/>
            <a:ext cx="1911350" cy="5302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1787" y="2071687"/>
            <a:ext cx="1382713" cy="752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437" y="2857500"/>
            <a:ext cx="1933576" cy="642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image.pdf" descr="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7637" y="3571875"/>
            <a:ext cx="2005013" cy="67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image.pdf" descr="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57187" y="4857750"/>
            <a:ext cx="1357313" cy="1406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.pdf" descr="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062287" y="1658937"/>
            <a:ext cx="1987551" cy="515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.pdf" descr="image.pd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956300" y="1776412"/>
            <a:ext cx="1758950" cy="423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.pdf" descr="image.pdf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071812" y="2071687"/>
            <a:ext cx="1389063" cy="769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.pdf" descr="image.pdf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000750" y="2143125"/>
            <a:ext cx="1301750" cy="66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.pdf" descr="image.pd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067050" y="2786062"/>
            <a:ext cx="1933575" cy="642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.pdf" descr="image.pdf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6000750" y="2786062"/>
            <a:ext cx="1933575" cy="642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.pdf" descr="image.pdf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214687" y="3571875"/>
            <a:ext cx="1820863" cy="6064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.pdf" descr="image.pdf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072187" y="3635375"/>
            <a:ext cx="1714501" cy="604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.pdf" descr="image.pdf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3357562" y="4857750"/>
            <a:ext cx="1560513" cy="13906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.pdf" descr="image.pdf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6159500" y="4857750"/>
            <a:ext cx="1527175" cy="13906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2" name="Tаблица 1"/>
          <p:cNvGraphicFramePr/>
          <p:nvPr/>
        </p:nvGraphicFramePr>
        <p:xfrm>
          <a:off x="142875" y="714375"/>
          <a:ext cx="8786813" cy="53387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28812"/>
                <a:gridCol w="1000125"/>
                <a:gridCol w="1928812"/>
                <a:gridCol w="928687"/>
                <a:gridCol w="1928812"/>
                <a:gridCol w="1071562"/>
              </a:tblGrid>
              <a:tr h="579437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/>
                        <a:t>1 ряд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/>
                        <a:t>2 ряд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200"/>
                        <a:t>3 ряд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</a:tr>
              <a:tr h="700087">
                <a:tc>
                  <a:txBody>
                    <a:bodyPr/>
                    <a:lstStyle/>
                    <a:p>
                      <a:pPr algn="l">
                        <a:defRPr sz="2000"/>
                      </a:pPr>
                      <a:r>
                        <a:t>Номер </a:t>
                      </a:r>
                    </a:p>
                    <a:p>
                      <a:pPr algn="l">
                        <a:defRPr sz="2000"/>
                      </a:pPr>
                      <a:r>
                        <a:t>/бал задания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ответы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Номер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ответы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Номер 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ответы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1/ 2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1/ 2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1/ 2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R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81012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2/ 3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X ≠7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2/ 3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X ≠5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2/ 3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X ≠10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3/ 4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X ≥ -2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3/ 4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X ≥ -3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3/ 4 балла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X ≥ -4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4/ 5 баллов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[-4; 4]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4/ 5 баллов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[-5; 5]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4/ 5 баллов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solidFill>
                            <a:srgbClr val="FF0000"/>
                          </a:solidFill>
                        </a:rPr>
                        <a:t>[-7; 7]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71500"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Для капитанов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Для капитанов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/>
                        <a:t>Для капитанов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/>
                </a:tc>
              </a:tr>
              <a:tr h="14287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2000"/>
                        <a:t>9 баллов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solidFill>
                            <a:srgbClr val="FF0000"/>
                          </a:solidFill>
                        </a:rPr>
                        <a:t>X&gt;-2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/>
                      </a:pPr>
                      <a:r>
                        <a:t>9 баллов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FF0000"/>
                          </a:solidFill>
                        </a:defRPr>
                      </a:pPr>
                      <a:r>
                        <a:t>X&gt;-3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/>
                      </a:pPr>
                      <a:r>
                        <a:t>9 баллов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FF0000"/>
                          </a:solidFill>
                        </a:defRPr>
                      </a:pPr>
                      <a:r>
                        <a:t>X&gt;-5</a:t>
                      </a:r>
                    </a:p>
                  </a:txBody>
                  <a:tcPr marL="45720" marR="45720" marT="45720" marB="4572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Домашнее задание: Колмогоров §2 п.3 №45(б), №51(б)"/>
          <p:cNvSpPr txBox="1"/>
          <p:nvPr/>
        </p:nvSpPr>
        <p:spPr>
          <a:xfrm>
            <a:off x="474344" y="642937"/>
            <a:ext cx="733806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0"/>
            </a:lvl1pPr>
          </a:lstStyle>
          <a:p>
            <a:pPr/>
            <a:r>
              <a:t>Домашнее задание: Колмогоров §2 п.3 №45(б), №51(б)</a:t>
            </a:r>
          </a:p>
        </p:txBody>
      </p:sp>
      <p:graphicFrame>
        <p:nvGraphicFramePr>
          <p:cNvPr id="235" name="Tаблица 1"/>
          <p:cNvGraphicFramePr/>
          <p:nvPr/>
        </p:nvGraphicFramePr>
        <p:xfrm>
          <a:off x="357187" y="2286000"/>
          <a:ext cx="7834313" cy="31908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58975"/>
                <a:gridCol w="1958975"/>
                <a:gridCol w="1957387"/>
                <a:gridCol w="1958975"/>
              </a:tblGrid>
              <a:tr h="414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Усвоил(а) хорошо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Иногда ошибаюсь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Пока усвоил плохо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Понятие «функция»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Область определения функции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6937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Область значений функции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6953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Что такое график функции?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defRPr sz="1800"/>
                      </a:pPr>
                      <a:r>
                        <a:rPr sz="1600"/>
                        <a:t> </a:t>
                      </a:r>
                    </a:p>
                  </a:txBody>
                  <a:tcPr marL="66675" marR="66675" marT="66675" marB="6667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6" name="Карточка самоанализа изученного материала"/>
          <p:cNvSpPr txBox="1"/>
          <p:nvPr/>
        </p:nvSpPr>
        <p:spPr>
          <a:xfrm>
            <a:off x="760094" y="1643062"/>
            <a:ext cx="455525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0"/>
            </a:lvl1pPr>
          </a:lstStyle>
          <a:p>
            <a:pPr/>
            <a:r>
              <a:t>Карточка самоанализа изученного материала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B592"/>
      </a:accent1>
      <a:accent2>
        <a:srgbClr val="F3A447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B592"/>
      </a:accent1>
      <a:accent2>
        <a:srgbClr val="F3A447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