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65" r:id="rId4"/>
  </p:sldMasterIdLst>
  <p:notesMasterIdLst>
    <p:notesMasterId r:id="rId16"/>
  </p:notesMasterIdLst>
  <p:handoutMasterIdLst>
    <p:handoutMasterId r:id="rId17"/>
  </p:handoutMasterIdLst>
  <p:sldIdLst>
    <p:sldId id="269" r:id="rId5"/>
    <p:sldId id="256" r:id="rId6"/>
    <p:sldId id="261" r:id="rId7"/>
    <p:sldId id="262" r:id="rId8"/>
    <p:sldId id="271" r:id="rId9"/>
    <p:sldId id="263" r:id="rId10"/>
    <p:sldId id="265" r:id="rId11"/>
    <p:sldId id="268" r:id="rId12"/>
    <p:sldId id="270" r:id="rId13"/>
    <p:sldId id="272" r:id="rId14"/>
    <p:sldId id="273" r:id="rId1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1DE"/>
    <a:srgbClr val="627272"/>
    <a:srgbClr val="BBCDC7"/>
    <a:srgbClr val="90AEA4"/>
    <a:srgbClr val="BBE3C0"/>
    <a:srgbClr val="FFE875"/>
    <a:srgbClr val="FFF4BD"/>
    <a:srgbClr val="FFD501"/>
    <a:srgbClr val="685135"/>
    <a:srgbClr val="BDA0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68" autoAdjust="0"/>
    <p:restoredTop sz="87974" autoAdjust="0"/>
  </p:normalViewPr>
  <p:slideViewPr>
    <p:cSldViewPr snapToGrid="0">
      <p:cViewPr varScale="1">
        <p:scale>
          <a:sx n="83" d="100"/>
          <a:sy n="83" d="100"/>
        </p:scale>
        <p:origin x="883" y="10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361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EAF03AE-1CC2-475F-B909-50970E969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B63C45E-73BA-4C86-A24F-A5006B4E7B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DED7303-2948-434F-8BDA-8942E247AFF2}" type="datetime1">
              <a:rPr lang="ru-RU" smtClean="0"/>
              <a:pPr rtl="0"/>
              <a:t>15.04.2026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1DB874-DF6A-4AFA-8055-4AD7EE4CE3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77078F-04CB-4625-B536-5BCAA2EC6C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BE0EF92D-82DD-4142-BCE8-036B91487D2E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0708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8F2D1DC8-47EB-4B40-9E89-7841CF7BB8D0}" type="datetime1">
              <a:rPr lang="ru-RU" smtClean="0"/>
              <a:pPr rtl="0"/>
              <a:t>15.04.2026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58EC616-C518-4358-9496-6C33B2F5FA56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322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rtlCol="0" anchor="b"/>
          <a:lstStyle>
            <a:lvl1pPr>
              <a:lnSpc>
                <a:spcPct val="100000"/>
              </a:lnSpc>
              <a:defRPr lang="ru-RU" sz="5000" cap="all" spc="200" baseline="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rtlCol="0" anchor="t"/>
          <a:lstStyle>
            <a:lvl1pPr marL="0" indent="0">
              <a:buNone/>
              <a:defRPr lang="ru-RU" sz="2000" b="0" i="0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43875" y="947737"/>
            <a:ext cx="4048124" cy="49625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</p:spTree>
    <p:extLst>
      <p:ext uri="{BB962C8B-B14F-4D97-AF65-F5344CB8AC3E}">
        <p14:creationId xmlns:p14="http://schemas.microsoft.com/office/powerpoint/2010/main" val="2127806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44C813-EE84-4C00-BDF7-2FD444FA42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580" y="942423"/>
            <a:ext cx="4694420" cy="1124392"/>
          </a:xfrm>
          <a:prstGeom prst="rect">
            <a:avLst/>
          </a:prstGeom>
        </p:spPr>
        <p:txBody>
          <a:bodyPr rtlCol="0" anchor="b"/>
          <a:lstStyle>
            <a:lvl1pPr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  <p:sp>
        <p:nvSpPr>
          <p:cNvPr id="9" name="Текст 11">
            <a:extLst>
              <a:ext uri="{FF2B5EF4-FFF2-40B4-BE49-F238E27FC236}">
                <a16:creationId xmlns:a16="http://schemas.microsoft.com/office/drawing/2014/main" id="{41FB44AB-9520-4C96-A83D-2FABD15CBE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10587" y="2329867"/>
            <a:ext cx="4058872" cy="3156533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200000"/>
              </a:lnSpc>
              <a:spcBef>
                <a:spcPts val="0"/>
              </a:spcBef>
              <a:buFont typeface="Segoe UI Light" panose="020B0502040204020203" pitchFamily="34" charset="0"/>
              <a:buNone/>
              <a:defRPr lang="ru-RU" sz="2000" cap="none" spc="5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6B1A04-4BA1-4FCF-B19E-6A052911C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DD33EA-800C-403C-867B-B4178A7C3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7" name="Рисунок 2">
            <a:extLst>
              <a:ext uri="{FF2B5EF4-FFF2-40B4-BE49-F238E27FC236}">
                <a16:creationId xmlns:a16="http://schemas.microsoft.com/office/drawing/2014/main" id="{0285C91D-2914-4BB9-A857-7DFA168C761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83361" y="0"/>
            <a:ext cx="3598052" cy="325810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6896BB5-7888-43CA-A76C-BF7DE06DF2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83361" y="3599895"/>
            <a:ext cx="3598052" cy="325810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C8D158-80CE-4259-AE40-6EC8A072E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022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EC8E4-E66E-43DD-B7F9-77510035A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7600" y="2921000"/>
            <a:ext cx="4749800" cy="527050"/>
          </a:xfrm>
          <a:prstGeom prst="rect">
            <a:avLst/>
          </a:prstGeom>
        </p:spPr>
        <p:txBody>
          <a:bodyPr rtlCol="0" anchor="b"/>
          <a:lstStyle>
            <a:lvl1pPr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3DA549A2-F99E-46CF-BFF2-0F2D5834E1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492125"/>
            <a:ext cx="4114800" cy="53721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8E76B184-0041-41D4-948C-64DE4AB097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7600" y="3429000"/>
            <a:ext cx="4749800" cy="2129971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ru-RU" sz="1400" cap="none" spc="50" baseline="0">
                <a:latin typeface="+mn-lt"/>
              </a:defRPr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9B09CA-52A5-4AB5-AF1F-8A2194181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F5B9A3-008F-4631-AAAD-66E8363F3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547ADF-979E-4B05-BD10-4C2F27964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361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ые 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Рисунок 2">
            <a:extLst>
              <a:ext uri="{FF2B5EF4-FFF2-40B4-BE49-F238E27FC236}">
                <a16:creationId xmlns:a16="http://schemas.microsoft.com/office/drawing/2014/main" id="{38C8EB8A-A968-4E47-AE69-9A01E7717EB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8402" y="598401"/>
            <a:ext cx="9645056" cy="5661198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A198BF-0DCC-40E9-B9E5-892F3CCF54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9978" y="3443968"/>
            <a:ext cx="6022021" cy="882499"/>
          </a:xfrm>
          <a:prstGeom prst="rect">
            <a:avLst/>
          </a:prstGeom>
          <a:solidFill>
            <a:schemeClr val="accent4">
              <a:alpha val="80000"/>
            </a:schemeClr>
          </a:solidFill>
        </p:spPr>
        <p:txBody>
          <a:bodyPr lIns="1371600" tIns="457200" rtlCol="0" anchor="ctr" anchorCtr="0"/>
          <a:lstStyle>
            <a:lvl1pPr>
              <a:defRPr lang="ru-RU" sz="3200" cap="all" spc="2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9" name="Текст 11">
            <a:extLst>
              <a:ext uri="{FF2B5EF4-FFF2-40B4-BE49-F238E27FC236}">
                <a16:creationId xmlns:a16="http://schemas.microsoft.com/office/drawing/2014/main" id="{FAD04F8B-0B18-4B5F-B3A8-8EEDC439F5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9979" y="4326467"/>
            <a:ext cx="6022021" cy="830414"/>
          </a:xfrm>
          <a:prstGeom prst="rect">
            <a:avLst/>
          </a:prstGeom>
          <a:solidFill>
            <a:schemeClr val="accent4">
              <a:alpha val="80000"/>
            </a:schemeClr>
          </a:solidFill>
        </p:spPr>
        <p:txBody>
          <a:bodyPr lIns="1371600" bIns="365760" rtlCol="0" anchor="ctr"/>
          <a:lstStyle>
            <a:lvl1pPr marL="0" indent="0" algn="l">
              <a:buNone/>
              <a:defRPr lang="ru-RU" sz="2000" i="0" cap="none" spc="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1593073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вартальная производительно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9EE33C-7BB8-4644-AC43-EAFCF071A5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9663" y="498928"/>
            <a:ext cx="9972675" cy="567873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36A6D30-3C9B-4105-8529-1FC3C4799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F6CE03B-D3BE-49C6-B2A4-0E17803F1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НАЗВАНИЕ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DEB961D-2B84-4E52-A71A-1C55CFFD8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271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id="{C8E96375-73CE-4ED7-90B6-293AB27ED0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15" name="Заголовок 14">
            <a:extLst>
              <a:ext uri="{FF2B5EF4-FFF2-40B4-BE49-F238E27FC236}">
                <a16:creationId xmlns:a16="http://schemas.microsoft.com/office/drawing/2014/main" id="{4E8AED7C-EFC3-4427-AD37-E7AA4AF0C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" y="1181910"/>
            <a:ext cx="12192000" cy="3352227"/>
          </a:xfrm>
          <a:custGeom>
            <a:avLst/>
            <a:gdLst>
              <a:gd name="connsiteX0" fmla="*/ 11721830 w 12192000"/>
              <a:gd name="connsiteY0" fmla="*/ 0 h 3352227"/>
              <a:gd name="connsiteX1" fmla="*/ 12192000 w 12192000"/>
              <a:gd name="connsiteY1" fmla="*/ 0 h 3352227"/>
              <a:gd name="connsiteX2" fmla="*/ 12192000 w 12192000"/>
              <a:gd name="connsiteY2" fmla="*/ 3352227 h 3352227"/>
              <a:gd name="connsiteX3" fmla="*/ 11721830 w 12192000"/>
              <a:gd name="connsiteY3" fmla="*/ 3352227 h 3352227"/>
              <a:gd name="connsiteX4" fmla="*/ 0 w 12192000"/>
              <a:gd name="connsiteY4" fmla="*/ 0 h 3352227"/>
              <a:gd name="connsiteX5" fmla="*/ 5525311 w 12192000"/>
              <a:gd name="connsiteY5" fmla="*/ 0 h 3352227"/>
              <a:gd name="connsiteX6" fmla="*/ 5525311 w 12192000"/>
              <a:gd name="connsiteY6" fmla="*/ 3352227 h 3352227"/>
              <a:gd name="connsiteX7" fmla="*/ 0 w 12192000"/>
              <a:gd name="connsiteY7" fmla="*/ 3352227 h 335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352227">
                <a:moveTo>
                  <a:pt x="11721830" y="0"/>
                </a:moveTo>
                <a:lnTo>
                  <a:pt x="12192000" y="0"/>
                </a:lnTo>
                <a:lnTo>
                  <a:pt x="12192000" y="3352227"/>
                </a:lnTo>
                <a:lnTo>
                  <a:pt x="11721830" y="3352227"/>
                </a:lnTo>
                <a:close/>
                <a:moveTo>
                  <a:pt x="0" y="0"/>
                </a:moveTo>
                <a:lnTo>
                  <a:pt x="5525311" y="0"/>
                </a:lnTo>
                <a:lnTo>
                  <a:pt x="5525311" y="3352227"/>
                </a:lnTo>
                <a:lnTo>
                  <a:pt x="0" y="3352227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</p:spPr>
        <p:txBody>
          <a:bodyPr lIns="960120" rIns="7315200" rtlCol="0" anchor="b"/>
          <a:lstStyle>
            <a:lvl1pPr>
              <a:defRPr lang="ru-RU" sz="3200" cap="all" spc="200" baseline="0" dirty="0"/>
            </a:lvl1pPr>
          </a:lstStyle>
          <a:p>
            <a:pPr marL="0" lvl="0" rtl="0"/>
            <a:r>
              <a:rPr lang="ru-RU"/>
              <a:t>Заголовок слайда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72FF0B66-A4D6-423A-AC8B-48E8CD7DF8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534137"/>
            <a:ext cx="12192000" cy="1141953"/>
          </a:xfrm>
          <a:custGeom>
            <a:avLst/>
            <a:gdLst>
              <a:gd name="connsiteX0" fmla="*/ 11721830 w 12192000"/>
              <a:gd name="connsiteY0" fmla="*/ 1 h 1141953"/>
              <a:gd name="connsiteX1" fmla="*/ 12192000 w 12192000"/>
              <a:gd name="connsiteY1" fmla="*/ 1 h 1141953"/>
              <a:gd name="connsiteX2" fmla="*/ 12192000 w 12192000"/>
              <a:gd name="connsiteY2" fmla="*/ 1141953 h 1141953"/>
              <a:gd name="connsiteX3" fmla="*/ 11721830 w 12192000"/>
              <a:gd name="connsiteY3" fmla="*/ 1141953 h 1141953"/>
              <a:gd name="connsiteX4" fmla="*/ 0 w 12192000"/>
              <a:gd name="connsiteY4" fmla="*/ 0 h 1141953"/>
              <a:gd name="connsiteX5" fmla="*/ 5525311 w 12192000"/>
              <a:gd name="connsiteY5" fmla="*/ 0 h 1141953"/>
              <a:gd name="connsiteX6" fmla="*/ 5525311 w 12192000"/>
              <a:gd name="connsiteY6" fmla="*/ 1141952 h 1141953"/>
              <a:gd name="connsiteX7" fmla="*/ 0 w 12192000"/>
              <a:gd name="connsiteY7" fmla="*/ 1141952 h 114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1141953">
                <a:moveTo>
                  <a:pt x="11721830" y="1"/>
                </a:moveTo>
                <a:lnTo>
                  <a:pt x="12192000" y="1"/>
                </a:lnTo>
                <a:lnTo>
                  <a:pt x="12192000" y="1141953"/>
                </a:lnTo>
                <a:lnTo>
                  <a:pt x="11721830" y="1141953"/>
                </a:lnTo>
                <a:close/>
                <a:moveTo>
                  <a:pt x="0" y="0"/>
                </a:moveTo>
                <a:lnTo>
                  <a:pt x="5525311" y="0"/>
                </a:lnTo>
                <a:lnTo>
                  <a:pt x="5525311" y="1141952"/>
                </a:lnTo>
                <a:lnTo>
                  <a:pt x="0" y="1141952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</p:spPr>
        <p:txBody>
          <a:bodyPr lIns="960120" tIns="137160" rIns="6400800" rtlCol="0" anchor="t"/>
          <a:lstStyle>
            <a:lvl1pPr marL="0" indent="0">
              <a:buNone/>
              <a:defRPr lang="ru-RU" sz="2000" b="0" i="0" spc="200" baseline="0" dirty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marL="228600" lvl="0" indent="-228600" rtl="0"/>
            <a:r>
              <a:rPr lang="ru-RU"/>
              <a:t>Щелкните, чтобы добавить имя</a:t>
            </a:r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AC52883E-0EA3-4DCA-BB78-AD84BBE53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31860F9-7B15-486D-B68B-1D5E02F61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90B89DE-8ADC-4391-8EAF-C713EA699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063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886F38-E337-4504-BF25-D65176023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274260"/>
            <a:ext cx="12192000" cy="2583739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93D2BF-453A-45BE-9E29-EC3F8D9F55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846" y="1487527"/>
            <a:ext cx="2581554" cy="1325563"/>
          </a:xfrm>
          <a:prstGeom prst="rect">
            <a:avLst/>
          </a:prstGeom>
        </p:spPr>
        <p:txBody>
          <a:bodyPr rtlCol="0" anchor="b"/>
          <a:lstStyle>
            <a:lvl1pPr algn="ct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1" name="Рисунок 9">
            <a:extLst>
              <a:ext uri="{FF2B5EF4-FFF2-40B4-BE49-F238E27FC236}">
                <a16:creationId xmlns:a16="http://schemas.microsoft.com/office/drawing/2014/main" id="{C47B8159-559E-42C4-AA5B-7642DE42745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793630" y="677419"/>
            <a:ext cx="2357652" cy="16224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52" name="Текст 17">
            <a:extLst>
              <a:ext uri="{FF2B5EF4-FFF2-40B4-BE49-F238E27FC236}">
                <a16:creationId xmlns:a16="http://schemas.microsoft.com/office/drawing/2014/main" id="{9E9FA76D-767D-4F48-9238-F384F4D416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93628" y="2299842"/>
            <a:ext cx="2357652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53" name="Текст 17">
            <a:extLst>
              <a:ext uri="{FF2B5EF4-FFF2-40B4-BE49-F238E27FC236}">
                <a16:creationId xmlns:a16="http://schemas.microsoft.com/office/drawing/2014/main" id="{40F2B787-B1D2-493C-ABA2-D6E69C4800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93628" y="2774990"/>
            <a:ext cx="2357652" cy="475147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Щелкните заголовок</a:t>
            </a:r>
          </a:p>
        </p:txBody>
      </p:sp>
      <p:sp>
        <p:nvSpPr>
          <p:cNvPr id="54" name="Рисунок 9">
            <a:extLst>
              <a:ext uri="{FF2B5EF4-FFF2-40B4-BE49-F238E27FC236}">
                <a16:creationId xmlns:a16="http://schemas.microsoft.com/office/drawing/2014/main" id="{7FCC4980-412C-49F7-BF30-8693DD9EAC0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431774" y="677419"/>
            <a:ext cx="2357652" cy="16224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55" name="Текст 17">
            <a:extLst>
              <a:ext uri="{FF2B5EF4-FFF2-40B4-BE49-F238E27FC236}">
                <a16:creationId xmlns:a16="http://schemas.microsoft.com/office/drawing/2014/main" id="{B9BD60DD-95CB-47D1-9C2F-5ACD3882066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31772" y="2299842"/>
            <a:ext cx="2357652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56" name="Текст 17">
            <a:extLst>
              <a:ext uri="{FF2B5EF4-FFF2-40B4-BE49-F238E27FC236}">
                <a16:creationId xmlns:a16="http://schemas.microsoft.com/office/drawing/2014/main" id="{19FF93B2-766D-4558-94BE-49F215C0FF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431772" y="2774990"/>
            <a:ext cx="2357652" cy="475147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Щелкните заголовок</a:t>
            </a:r>
          </a:p>
        </p:txBody>
      </p:sp>
      <p:sp>
        <p:nvSpPr>
          <p:cNvPr id="57" name="Рисунок 9">
            <a:extLst>
              <a:ext uri="{FF2B5EF4-FFF2-40B4-BE49-F238E27FC236}">
                <a16:creationId xmlns:a16="http://schemas.microsoft.com/office/drawing/2014/main" id="{F16F9FCC-4EE2-4D18-8257-694E9C80F547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793630" y="3250138"/>
            <a:ext cx="2357652" cy="16224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58" name="Текст 17">
            <a:extLst>
              <a:ext uri="{FF2B5EF4-FFF2-40B4-BE49-F238E27FC236}">
                <a16:creationId xmlns:a16="http://schemas.microsoft.com/office/drawing/2014/main" id="{F434B9BC-2EC7-4433-BAA8-039EB5BED5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93628" y="4872561"/>
            <a:ext cx="2357652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59" name="Текст 17">
            <a:extLst>
              <a:ext uri="{FF2B5EF4-FFF2-40B4-BE49-F238E27FC236}">
                <a16:creationId xmlns:a16="http://schemas.microsoft.com/office/drawing/2014/main" id="{6F08FB05-53FB-4C19-A35C-592C4DFDF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93628" y="5347709"/>
            <a:ext cx="2357652" cy="47514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Щелкните заголовок</a:t>
            </a:r>
          </a:p>
        </p:txBody>
      </p:sp>
      <p:sp>
        <p:nvSpPr>
          <p:cNvPr id="60" name="Рисунок 9">
            <a:extLst>
              <a:ext uri="{FF2B5EF4-FFF2-40B4-BE49-F238E27FC236}">
                <a16:creationId xmlns:a16="http://schemas.microsoft.com/office/drawing/2014/main" id="{9589D7D2-07DF-415C-A139-E911869A1BC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431774" y="3250138"/>
            <a:ext cx="2357652" cy="16224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61" name="Текст 17">
            <a:extLst>
              <a:ext uri="{FF2B5EF4-FFF2-40B4-BE49-F238E27FC236}">
                <a16:creationId xmlns:a16="http://schemas.microsoft.com/office/drawing/2014/main" id="{E622F2E3-2C07-4ABC-A803-40361BBB738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31772" y="4872561"/>
            <a:ext cx="2357652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62" name="Текст 17">
            <a:extLst>
              <a:ext uri="{FF2B5EF4-FFF2-40B4-BE49-F238E27FC236}">
                <a16:creationId xmlns:a16="http://schemas.microsoft.com/office/drawing/2014/main" id="{B505FD93-2404-46B6-9EE0-9CABFC5233E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31772" y="5347709"/>
            <a:ext cx="2357652" cy="475147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Щелкните заголовок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91FF20-37AD-4448-896C-C37172D16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6AF771-F500-4564-96BB-2AC1F13F9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54F218-0E34-408C-AB25-76184E9AC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7533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886F38-E337-4504-BF25-D65176023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274260"/>
            <a:ext cx="12192000" cy="2583739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0116A5-69B8-43BF-B141-AC2A4B6CE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217" y="1207697"/>
            <a:ext cx="2970156" cy="1622912"/>
          </a:xfrm>
          <a:prstGeom prst="rect">
            <a:avLst/>
          </a:prstGeom>
        </p:spPr>
        <p:txBody>
          <a:bodyPr rtlCol="0" anchor="b"/>
          <a:lstStyle>
            <a:lvl1pPr algn="ct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6D283EBF-8FBA-4A7A-9DCE-23E0BF7F6AA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780553" y="1153717"/>
            <a:ext cx="1412050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48D76D02-A6E3-446F-B85B-CAD9ED06415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51733" y="2299842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9" name="Текст 17">
            <a:extLst>
              <a:ext uri="{FF2B5EF4-FFF2-40B4-BE49-F238E27FC236}">
                <a16:creationId xmlns:a16="http://schemas.microsoft.com/office/drawing/2014/main" id="{90954B1A-CAD7-4645-A1B3-1A5EFD54C9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51733" y="2774991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28" name="Рисунок 9">
            <a:extLst>
              <a:ext uri="{FF2B5EF4-FFF2-40B4-BE49-F238E27FC236}">
                <a16:creationId xmlns:a16="http://schemas.microsoft.com/office/drawing/2014/main" id="{D517EAC0-89E0-4247-B048-92F65C868A7E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891925" y="1153717"/>
            <a:ext cx="1412050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11" name="Текст 17">
            <a:extLst>
              <a:ext uri="{FF2B5EF4-FFF2-40B4-BE49-F238E27FC236}">
                <a16:creationId xmlns:a16="http://schemas.microsoft.com/office/drawing/2014/main" id="{7F5710E0-5399-4C8A-9D92-390195CB6F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63105" y="2299842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2" name="Текст 17">
            <a:extLst>
              <a:ext uri="{FF2B5EF4-FFF2-40B4-BE49-F238E27FC236}">
                <a16:creationId xmlns:a16="http://schemas.microsoft.com/office/drawing/2014/main" id="{019883F1-27DD-46A1-AD71-3AE14256007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63105" y="2774991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29" name="Рисунок 9">
            <a:extLst>
              <a:ext uri="{FF2B5EF4-FFF2-40B4-BE49-F238E27FC236}">
                <a16:creationId xmlns:a16="http://schemas.microsoft.com/office/drawing/2014/main" id="{7847BEB8-AC95-445E-AFB4-34B7658BB992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003297" y="1153717"/>
            <a:ext cx="1412049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14" name="Текст 17">
            <a:extLst>
              <a:ext uri="{FF2B5EF4-FFF2-40B4-BE49-F238E27FC236}">
                <a16:creationId xmlns:a16="http://schemas.microsoft.com/office/drawing/2014/main" id="{82B5CAB5-1932-4DC0-BBBD-8ABA7C5D5D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74476" y="2299842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5" name="Текст 17">
            <a:extLst>
              <a:ext uri="{FF2B5EF4-FFF2-40B4-BE49-F238E27FC236}">
                <a16:creationId xmlns:a16="http://schemas.microsoft.com/office/drawing/2014/main" id="{E248F87C-2911-41CB-A4BD-6ECD4E13B8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74476" y="2774991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7" name="Рисунок 9">
            <a:extLst>
              <a:ext uri="{FF2B5EF4-FFF2-40B4-BE49-F238E27FC236}">
                <a16:creationId xmlns:a16="http://schemas.microsoft.com/office/drawing/2014/main" id="{7B6B3681-1E21-44DA-AADA-F5E638A87423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10114667" y="1153717"/>
            <a:ext cx="1412049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33" name="Текст 17">
            <a:extLst>
              <a:ext uri="{FF2B5EF4-FFF2-40B4-BE49-F238E27FC236}">
                <a16:creationId xmlns:a16="http://schemas.microsoft.com/office/drawing/2014/main" id="{2D88AD4B-15C6-42C2-B9A5-BD645DA67D7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785846" y="2299842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34" name="Текст 17">
            <a:extLst>
              <a:ext uri="{FF2B5EF4-FFF2-40B4-BE49-F238E27FC236}">
                <a16:creationId xmlns:a16="http://schemas.microsoft.com/office/drawing/2014/main" id="{D79E337C-DD94-4BC6-9F28-69AC04CD2B3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785846" y="2774991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0" name="Рисунок 9">
            <a:extLst>
              <a:ext uri="{FF2B5EF4-FFF2-40B4-BE49-F238E27FC236}">
                <a16:creationId xmlns:a16="http://schemas.microsoft.com/office/drawing/2014/main" id="{B50A84FF-F66B-4AB8-837C-E3025F19E9C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780553" y="3614936"/>
            <a:ext cx="1412050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17" name="Текст 17">
            <a:extLst>
              <a:ext uri="{FF2B5EF4-FFF2-40B4-BE49-F238E27FC236}">
                <a16:creationId xmlns:a16="http://schemas.microsoft.com/office/drawing/2014/main" id="{540D9937-87C5-40B3-86E6-F1CBFCA40CA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51733" y="4767397"/>
            <a:ext cx="2069691" cy="476403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20" name="Текст 17">
            <a:extLst>
              <a:ext uri="{FF2B5EF4-FFF2-40B4-BE49-F238E27FC236}">
                <a16:creationId xmlns:a16="http://schemas.microsoft.com/office/drawing/2014/main" id="{C81570DE-3568-4F16-9DF8-269B29DDE60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51733" y="5242840"/>
            <a:ext cx="2069691" cy="69719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1" name="Рисунок 9">
            <a:extLst>
              <a:ext uri="{FF2B5EF4-FFF2-40B4-BE49-F238E27FC236}">
                <a16:creationId xmlns:a16="http://schemas.microsoft.com/office/drawing/2014/main" id="{41C26642-ECFF-4F11-B242-BBBA5D672DA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891925" y="3614936"/>
            <a:ext cx="1412050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22" name="Текст 17">
            <a:extLst>
              <a:ext uri="{FF2B5EF4-FFF2-40B4-BE49-F238E27FC236}">
                <a16:creationId xmlns:a16="http://schemas.microsoft.com/office/drawing/2014/main" id="{5E4E35F3-EC7A-489D-985F-0CA9F0402B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63105" y="4768651"/>
            <a:ext cx="2069691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23" name="Текст 17">
            <a:extLst>
              <a:ext uri="{FF2B5EF4-FFF2-40B4-BE49-F238E27FC236}">
                <a16:creationId xmlns:a16="http://schemas.microsoft.com/office/drawing/2014/main" id="{55AFBE6C-8E28-48EC-8798-5E463B8E47E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63105" y="5243800"/>
            <a:ext cx="2069691" cy="695361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2" name="Рисунок 9">
            <a:extLst>
              <a:ext uri="{FF2B5EF4-FFF2-40B4-BE49-F238E27FC236}">
                <a16:creationId xmlns:a16="http://schemas.microsoft.com/office/drawing/2014/main" id="{BCC40003-8966-4A03-9C79-EB95966FFE0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003297" y="3614936"/>
            <a:ext cx="1412049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25" name="Текст 17">
            <a:extLst>
              <a:ext uri="{FF2B5EF4-FFF2-40B4-BE49-F238E27FC236}">
                <a16:creationId xmlns:a16="http://schemas.microsoft.com/office/drawing/2014/main" id="{023FE51B-CC62-42E7-BCF7-123DB0B9244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74476" y="4768651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26" name="Текст 17">
            <a:extLst>
              <a:ext uri="{FF2B5EF4-FFF2-40B4-BE49-F238E27FC236}">
                <a16:creationId xmlns:a16="http://schemas.microsoft.com/office/drawing/2014/main" id="{3CA6C07A-2E37-4897-AF99-5152B241E38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674476" y="5243800"/>
            <a:ext cx="2069690" cy="695361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8" name="Рисунок 9">
            <a:extLst>
              <a:ext uri="{FF2B5EF4-FFF2-40B4-BE49-F238E27FC236}">
                <a16:creationId xmlns:a16="http://schemas.microsoft.com/office/drawing/2014/main" id="{026B0125-C5D1-4397-BA37-9D1FCB7DA71E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0114667" y="3614936"/>
            <a:ext cx="1412049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35" name="Текст 17">
            <a:extLst>
              <a:ext uri="{FF2B5EF4-FFF2-40B4-BE49-F238E27FC236}">
                <a16:creationId xmlns:a16="http://schemas.microsoft.com/office/drawing/2014/main" id="{A57BE95A-45E1-4F78-9162-0D9005657D7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785846" y="4768651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36" name="Текст 17">
            <a:extLst>
              <a:ext uri="{FF2B5EF4-FFF2-40B4-BE49-F238E27FC236}">
                <a16:creationId xmlns:a16="http://schemas.microsoft.com/office/drawing/2014/main" id="{EF2F2B86-E2A2-406A-9EED-2FBD6601798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785846" y="5243800"/>
            <a:ext cx="2069690" cy="695361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91FF20-37AD-4448-896C-C37172D16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6AF771-F500-4564-96BB-2AC1F13F9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54F218-0E34-408C-AB25-76184E9AC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729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пуск продукта">
    <p:bg>
      <p:bgPr>
        <a:solidFill>
          <a:schemeClr val="bg1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8101351-79F8-4AD7-A22B-E7AFB1C69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274260"/>
            <a:ext cx="12192000" cy="2583739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09A49BC-8099-40DE-8210-5A1CBAA42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5B7BBE6-4278-4E33-9044-72A2E0C0E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8564" y="1585733"/>
            <a:ext cx="2065188" cy="3995918"/>
          </a:xfrm>
          <a:prstGeom prst="rect">
            <a:avLst/>
          </a:prstGeom>
          <a:solidFill>
            <a:srgbClr val="3E7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00E549E-0E7C-4599-B51C-97AA7E52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32832" y="1585733"/>
            <a:ext cx="2065188" cy="3995918"/>
          </a:xfrm>
          <a:prstGeom prst="rect">
            <a:avLst/>
          </a:prstGeom>
          <a:solidFill>
            <a:srgbClr val="93A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F7C507F-AD4D-47B6-88C3-C1D0154FB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63405" y="1585733"/>
            <a:ext cx="2065188" cy="3995918"/>
          </a:xfrm>
          <a:prstGeom prst="rect">
            <a:avLst/>
          </a:prstGeom>
          <a:solidFill>
            <a:srgbClr val="627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A0266B1-BBD1-44C0-8D4C-4E651D320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93980" y="1585733"/>
            <a:ext cx="2065188" cy="3995918"/>
          </a:xfrm>
          <a:prstGeom prst="rect">
            <a:avLst/>
          </a:prstGeom>
          <a:solidFill>
            <a:srgbClr val="BDA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71BB1CE-E3FA-4E7F-A54B-3FB675098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11052" y="1585733"/>
            <a:ext cx="2065188" cy="3995918"/>
          </a:xfrm>
          <a:prstGeom prst="rect">
            <a:avLst/>
          </a:prstGeom>
          <a:solidFill>
            <a:srgbClr val="6851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15D11F63-A3DB-4EB1-9148-6E8C6678D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7843" y="2434147"/>
            <a:ext cx="1826631" cy="776287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ru-RU" sz="2000" cap="all" normalizeH="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29" name="Текст 22">
            <a:extLst>
              <a:ext uri="{FF2B5EF4-FFF2-40B4-BE49-F238E27FC236}">
                <a16:creationId xmlns:a16="http://schemas.microsoft.com/office/drawing/2014/main" id="{96E63495-7407-4360-95F6-82D0C68813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7843" y="3267049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2" name="Текст 22">
            <a:extLst>
              <a:ext uri="{FF2B5EF4-FFF2-40B4-BE49-F238E27FC236}">
                <a16:creationId xmlns:a16="http://schemas.microsoft.com/office/drawing/2014/main" id="{3A879552-0B9C-48EC-8D07-A24DB252D6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52111" y="2443870"/>
            <a:ext cx="1826631" cy="776287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ru-RU" sz="20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3" name="Текст 22">
            <a:extLst>
              <a:ext uri="{FF2B5EF4-FFF2-40B4-BE49-F238E27FC236}">
                <a16:creationId xmlns:a16="http://schemas.microsoft.com/office/drawing/2014/main" id="{8337BD60-5C54-4FEC-A9D6-5C29EB9479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52111" y="3276772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4" name="Текст 22">
            <a:extLst>
              <a:ext uri="{FF2B5EF4-FFF2-40B4-BE49-F238E27FC236}">
                <a16:creationId xmlns:a16="http://schemas.microsoft.com/office/drawing/2014/main" id="{25F7073D-87C3-473A-9A04-748C3F6826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82684" y="2434147"/>
            <a:ext cx="1826631" cy="776287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ru-RU" sz="20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5" name="Текст 22">
            <a:extLst>
              <a:ext uri="{FF2B5EF4-FFF2-40B4-BE49-F238E27FC236}">
                <a16:creationId xmlns:a16="http://schemas.microsoft.com/office/drawing/2014/main" id="{5CB2BF3B-6E9D-4A28-A938-C9CC9E49648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2684" y="3267049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6" name="Текст 22">
            <a:extLst>
              <a:ext uri="{FF2B5EF4-FFF2-40B4-BE49-F238E27FC236}">
                <a16:creationId xmlns:a16="http://schemas.microsoft.com/office/drawing/2014/main" id="{94E179CD-2F9C-44FA-813E-253ACC4A97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13259" y="2443870"/>
            <a:ext cx="1826631" cy="776287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ru-RU" sz="20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7" name="Текст 22">
            <a:extLst>
              <a:ext uri="{FF2B5EF4-FFF2-40B4-BE49-F238E27FC236}">
                <a16:creationId xmlns:a16="http://schemas.microsoft.com/office/drawing/2014/main" id="{34D58360-D7DD-4F33-A29E-5F4835C2DC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13259" y="3276772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8" name="Текст 22">
            <a:extLst>
              <a:ext uri="{FF2B5EF4-FFF2-40B4-BE49-F238E27FC236}">
                <a16:creationId xmlns:a16="http://schemas.microsoft.com/office/drawing/2014/main" id="{AA5A81E7-83B9-4A30-9A57-98FFF27160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30331" y="2434147"/>
            <a:ext cx="1826631" cy="776287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ru-RU" sz="20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9" name="Текст 22">
            <a:extLst>
              <a:ext uri="{FF2B5EF4-FFF2-40B4-BE49-F238E27FC236}">
                <a16:creationId xmlns:a16="http://schemas.microsoft.com/office/drawing/2014/main" id="{C45C6D3E-88B9-42D5-9A94-6D2B9CA3C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30331" y="3267049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43D60E-3024-42AA-9CF9-A44192AE7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2FBC6-68D1-4570-A549-C4A925FB8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E1DC1F-6117-4AB4-9BF1-878D4F820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4537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78B9A4D3-8D91-4865-B422-5F60885A7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592874" y="3684898"/>
            <a:ext cx="900625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CDAF5-DEB9-4A0C-9165-6ED23184A3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5435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FEA1AD-EC70-422F-BADD-FCA14BF9D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28750" y="3520775"/>
            <a:ext cx="328246" cy="32824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84996E-63EA-4C88-816A-3AE158BB5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80314" y="3520775"/>
            <a:ext cx="328246" cy="3282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CA09893-F9A1-4FA2-A462-C1C443EC3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31878" y="3520775"/>
            <a:ext cx="328246" cy="32824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29FBC17-744B-4367-90B4-20C9CDBD1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83442" y="3520775"/>
            <a:ext cx="328246" cy="32824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9FD6CCE-53EA-424C-A29B-35A77F7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35004" y="3520775"/>
            <a:ext cx="328246" cy="32824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1ADC218-9303-4431-8BD2-4D5F9C19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92873" y="2964383"/>
            <a:ext cx="0" cy="41571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4F724929-97F8-4988-BD69-D86CAA695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1" y="2964383"/>
            <a:ext cx="0" cy="415716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80FEF08-1FB7-46B4-AB6B-D672A96A7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599127" y="2964383"/>
            <a:ext cx="0" cy="415716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Текст 22">
            <a:extLst>
              <a:ext uri="{FF2B5EF4-FFF2-40B4-BE49-F238E27FC236}">
                <a16:creationId xmlns:a16="http://schemas.microsoft.com/office/drawing/2014/main" id="{8BA510CE-108D-434A-9BE7-BE67121752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5172" y="1627860"/>
            <a:ext cx="2251564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800" cap="all" baseline="0">
                <a:solidFill>
                  <a:schemeClr val="tx2"/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28" name="Текст 22">
            <a:extLst>
              <a:ext uri="{FF2B5EF4-FFF2-40B4-BE49-F238E27FC236}">
                <a16:creationId xmlns:a16="http://schemas.microsoft.com/office/drawing/2014/main" id="{00414708-82D0-44BF-8CBD-2D165A3856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5172" y="2135346"/>
            <a:ext cx="2251564" cy="812407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29" name="Текст 22">
            <a:extLst>
              <a:ext uri="{FF2B5EF4-FFF2-40B4-BE49-F238E27FC236}">
                <a16:creationId xmlns:a16="http://schemas.microsoft.com/office/drawing/2014/main" id="{272F07D4-1C66-4FA2-8361-FC6267F177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0216" y="1637385"/>
            <a:ext cx="2251564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800" cap="all" baseline="0">
                <a:solidFill>
                  <a:schemeClr val="accent5">
                    <a:lumMod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0" name="Текст 22">
            <a:extLst>
              <a:ext uri="{FF2B5EF4-FFF2-40B4-BE49-F238E27FC236}">
                <a16:creationId xmlns:a16="http://schemas.microsoft.com/office/drawing/2014/main" id="{432C0CF3-19F3-4C10-9EEC-BA5E5F3FD2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70216" y="2144871"/>
            <a:ext cx="2251564" cy="812407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1" name="Текст 22">
            <a:extLst>
              <a:ext uri="{FF2B5EF4-FFF2-40B4-BE49-F238E27FC236}">
                <a16:creationId xmlns:a16="http://schemas.microsoft.com/office/drawing/2014/main" id="{4A3A0AFC-7EB9-4059-8C59-C42379BA92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73340" y="1637385"/>
            <a:ext cx="2251564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800" cap="all" baseline="0">
                <a:solidFill>
                  <a:schemeClr val="accent6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2" name="Текст 22">
            <a:extLst>
              <a:ext uri="{FF2B5EF4-FFF2-40B4-BE49-F238E27FC236}">
                <a16:creationId xmlns:a16="http://schemas.microsoft.com/office/drawing/2014/main" id="{417F27A8-21AF-48E6-8A67-65C9920A30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73340" y="2144871"/>
            <a:ext cx="2251564" cy="812407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3" name="Текст 22">
            <a:extLst>
              <a:ext uri="{FF2B5EF4-FFF2-40B4-BE49-F238E27FC236}">
                <a16:creationId xmlns:a16="http://schemas.microsoft.com/office/drawing/2014/main" id="{F26C8D2A-15B8-4AB1-83F7-74DB0A35CC7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16736" y="4400252"/>
            <a:ext cx="2251562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800" cap="all" baseline="0">
                <a:solidFill>
                  <a:schemeClr val="accent2"/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4" name="Текст 22">
            <a:extLst>
              <a:ext uri="{FF2B5EF4-FFF2-40B4-BE49-F238E27FC236}">
                <a16:creationId xmlns:a16="http://schemas.microsoft.com/office/drawing/2014/main" id="{07311D06-DEA1-4811-AC58-E3B935DC5A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6736" y="4917263"/>
            <a:ext cx="2251562" cy="795563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5" name="Текст 22">
            <a:extLst>
              <a:ext uri="{FF2B5EF4-FFF2-40B4-BE49-F238E27FC236}">
                <a16:creationId xmlns:a16="http://schemas.microsoft.com/office/drawing/2014/main" id="{23AC1CF6-E394-4A35-A634-F187E005A4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21784" y="4400252"/>
            <a:ext cx="2251562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800" cap="all" baseline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6" name="Текст 22">
            <a:extLst>
              <a:ext uri="{FF2B5EF4-FFF2-40B4-BE49-F238E27FC236}">
                <a16:creationId xmlns:a16="http://schemas.microsoft.com/office/drawing/2014/main" id="{9F72BEB0-9B11-4205-B9FC-10E5201C81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21784" y="4917263"/>
            <a:ext cx="2251562" cy="795563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0E574CD7-C8A6-4F56-81B4-F72FB22E0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844715" y="3977431"/>
            <a:ext cx="0" cy="41571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50FC7994-2504-4FF9-81F5-24405FEF0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47565" y="3977431"/>
            <a:ext cx="0" cy="41571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Дата 2">
            <a:extLst>
              <a:ext uri="{FF2B5EF4-FFF2-40B4-BE49-F238E27FC236}">
                <a16:creationId xmlns:a16="http://schemas.microsoft.com/office/drawing/2014/main" id="{DC4F63B8-F105-4AC4-889E-C12790C8E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C3AAE30-8A46-485A-BD2B-6ADB18563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159F9D-CDA1-4B51-B521-C243219B8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8376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толбц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648F598-64F2-429E-B3E0-FC31DC90A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9956"/>
            <a:ext cx="10515600" cy="726137"/>
          </a:xfrm>
          <a:prstGeom prst="rect">
            <a:avLst/>
          </a:prstGeom>
        </p:spPr>
        <p:txBody>
          <a:bodyPr rtlCol="0" anchor="ctr"/>
          <a:lstStyle>
            <a:lvl1pPr algn="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7B9DAAC-E781-43E6-913C-893B8D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530240"/>
            <a:ext cx="12192001" cy="889369"/>
          </a:xfrm>
          <a:prstGeom prst="rect">
            <a:avLst/>
          </a:prstGeom>
          <a:solidFill>
            <a:schemeClr val="accent6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9" name="Текст 14">
            <a:extLst>
              <a:ext uri="{FF2B5EF4-FFF2-40B4-BE49-F238E27FC236}">
                <a16:creationId xmlns:a16="http://schemas.microsoft.com/office/drawing/2014/main" id="{1C78864A-44CD-4C12-B023-C16330014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77759" y="2063838"/>
            <a:ext cx="4626764" cy="42236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11" name="Текст 17">
            <a:extLst>
              <a:ext uri="{FF2B5EF4-FFF2-40B4-BE49-F238E27FC236}">
                <a16:creationId xmlns:a16="http://schemas.microsoft.com/office/drawing/2014/main" id="{6D9CE0F4-78C6-4BD6-9C58-FDFC16FF09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77551" y="2486203"/>
            <a:ext cx="4626293" cy="3325723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4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10" name="Текст 14">
            <a:extLst>
              <a:ext uri="{FF2B5EF4-FFF2-40B4-BE49-F238E27FC236}">
                <a16:creationId xmlns:a16="http://schemas.microsoft.com/office/drawing/2014/main" id="{B499BD94-B24B-4B23-9B87-81DF413EA4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51708" y="2063837"/>
            <a:ext cx="4626763" cy="42236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12" name="Текст 17">
            <a:extLst>
              <a:ext uri="{FF2B5EF4-FFF2-40B4-BE49-F238E27FC236}">
                <a16:creationId xmlns:a16="http://schemas.microsoft.com/office/drawing/2014/main" id="{6BC5A941-8EB4-4D4B-9671-6B8FA6447A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2188" y="2486202"/>
            <a:ext cx="4626293" cy="3325723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4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4E3392-5868-4F6C-BFCC-ECCB66A3B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D975EE-261C-47D3-A9E5-7401C706A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27BB3A-38A2-4A8E-88C2-55FAE758D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9179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толбц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5B3E9C-104B-4460-A48D-0C2C5329B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0431"/>
            <a:ext cx="10515600" cy="726137"/>
          </a:xfrm>
          <a:prstGeom prst="rect">
            <a:avLst/>
          </a:prstGeom>
        </p:spPr>
        <p:txBody>
          <a:bodyPr rtlCol="0" anchor="ctr"/>
          <a:lstStyle>
            <a:lvl1pPr algn="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16DDC2F-7D33-44CF-9D9F-B342720BB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530240"/>
            <a:ext cx="12192000" cy="889369"/>
          </a:xfrm>
          <a:prstGeom prst="rect">
            <a:avLst/>
          </a:prstGeom>
          <a:solidFill>
            <a:schemeClr val="accent6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2" name="Текст 14">
            <a:extLst>
              <a:ext uri="{FF2B5EF4-FFF2-40B4-BE49-F238E27FC236}">
                <a16:creationId xmlns:a16="http://schemas.microsoft.com/office/drawing/2014/main" id="{9A8189FC-92D4-447F-BE75-86F13BA33B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3140" y="2063838"/>
            <a:ext cx="3515704" cy="42236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14" name="Текст 17">
            <a:extLst>
              <a:ext uri="{FF2B5EF4-FFF2-40B4-BE49-F238E27FC236}">
                <a16:creationId xmlns:a16="http://schemas.microsoft.com/office/drawing/2014/main" id="{4FDAEC9F-05AF-4D5D-AD2C-537FF767ED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2932" y="2523933"/>
            <a:ext cx="3515346" cy="3325723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4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22" name="Текст 14">
            <a:extLst>
              <a:ext uri="{FF2B5EF4-FFF2-40B4-BE49-F238E27FC236}">
                <a16:creationId xmlns:a16="http://schemas.microsoft.com/office/drawing/2014/main" id="{2492CECA-D20C-47AF-A75A-44DFDE74D8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29790" y="2063838"/>
            <a:ext cx="3515704" cy="42236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23" name="Текст 17">
            <a:extLst>
              <a:ext uri="{FF2B5EF4-FFF2-40B4-BE49-F238E27FC236}">
                <a16:creationId xmlns:a16="http://schemas.microsoft.com/office/drawing/2014/main" id="{EEF915A4-555A-4718-876D-625A85FAB0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9582" y="2523933"/>
            <a:ext cx="3515346" cy="3325723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4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26" name="Текст 14">
            <a:extLst>
              <a:ext uri="{FF2B5EF4-FFF2-40B4-BE49-F238E27FC236}">
                <a16:creationId xmlns:a16="http://schemas.microsoft.com/office/drawing/2014/main" id="{7458D237-AB82-4392-B182-AAF3694FDB1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75874" y="2063838"/>
            <a:ext cx="3515704" cy="42236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27" name="Текст 17">
            <a:extLst>
              <a:ext uri="{FF2B5EF4-FFF2-40B4-BE49-F238E27FC236}">
                <a16:creationId xmlns:a16="http://schemas.microsoft.com/office/drawing/2014/main" id="{AAA9CCE2-427A-46C0-A79B-0D01E8888E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75666" y="2523933"/>
            <a:ext cx="3515346" cy="3325723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4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5A30FE-146C-418D-B68F-9EBB829D0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BCBBE8-05C6-4946-80F5-DE319A6FC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2839E0-080F-4A5D-99FB-FD1917E7F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788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2C65D0-3E91-45C0-BC6C-CC7BFE58B0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800" y="3429000"/>
            <a:ext cx="3097320" cy="978408"/>
          </a:xfrm>
          <a:prstGeom prst="rect">
            <a:avLst/>
          </a:prstGeom>
        </p:spPr>
        <p:txBody>
          <a:bodyPr rtlCol="0" anchor="ctr"/>
          <a:lstStyle>
            <a:lvl1pPr algn="l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09651A5D-2C86-4900-A248-8559E39BDA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205105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9" name="Текст 11">
            <a:extLst>
              <a:ext uri="{FF2B5EF4-FFF2-40B4-BE49-F238E27FC236}">
                <a16:creationId xmlns:a16="http://schemas.microsoft.com/office/drawing/2014/main" id="{D5F84479-AB5A-4587-BAAF-A05E52224B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5700" y="2854660"/>
            <a:ext cx="4749800" cy="2129971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ru-RU" sz="1400" cap="none" spc="50" baseline="0">
                <a:latin typeface="+mn-lt"/>
              </a:defRPr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7" name="Рисунок 5">
            <a:extLst>
              <a:ext uri="{FF2B5EF4-FFF2-40B4-BE49-F238E27FC236}">
                <a16:creationId xmlns:a16="http://schemas.microsoft.com/office/drawing/2014/main" id="{3D8D3253-3A08-4F2F-B6B3-607BBC6B33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2B75CEA-DDFB-4C62-B83F-6A0B86FA7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D425E30-50C5-42DD-911D-36C0E732E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E88C855-986C-4539-81CE-5421C8EB7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72393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8F63EB3-EB79-4150-A7A5-F675662724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237" y="1096375"/>
            <a:ext cx="4045527" cy="1590790"/>
          </a:xfrm>
          <a:prstGeom prst="rect">
            <a:avLst/>
          </a:prstGeom>
        </p:spPr>
        <p:txBody>
          <a:bodyPr rtlCol="0" anchor="b"/>
          <a:lstStyle>
            <a:lvl1pPr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289D0B50-E879-41B9-9B1B-EBB40605D1B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951274"/>
            <a:ext cx="2743201" cy="4747564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8" name="Текст 8">
            <a:extLst>
              <a:ext uri="{FF2B5EF4-FFF2-40B4-BE49-F238E27FC236}">
                <a16:creationId xmlns:a16="http://schemas.microsoft.com/office/drawing/2014/main" id="{EB4D3EE7-1F3B-4AAB-A04D-3162C35A1A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07354" y="2910720"/>
            <a:ext cx="4011410" cy="2061261"/>
          </a:xfrm>
          <a:prstGeom prst="rect">
            <a:avLst/>
          </a:prstGeom>
        </p:spPr>
        <p:txBody>
          <a:bodyPr rtlCol="0" anchor="t"/>
          <a:lstStyle>
            <a:lvl1pPr marL="0" indent="0">
              <a:lnSpc>
                <a:spcPct val="200000"/>
              </a:lnSpc>
              <a:spcBef>
                <a:spcPts val="0"/>
              </a:spcBef>
              <a:buFont typeface="Segoe UI Light" panose="020B0502040204020203" pitchFamily="34" charset="0"/>
              <a:buNone/>
              <a:defRPr lang="ru-RU" sz="2000" b="0" i="0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9" name="Рисунок 5">
            <a:extLst>
              <a:ext uri="{FF2B5EF4-FFF2-40B4-BE49-F238E27FC236}">
                <a16:creationId xmlns:a16="http://schemas.microsoft.com/office/drawing/2014/main" id="{2A57A12F-74B8-4CBC-816C-F2AC890D1B9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48800" y="951274"/>
            <a:ext cx="2743200" cy="4747564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A19A048-F803-428B-9A66-6DE56F4DE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B42CDA7-93A6-45DB-9062-E70E51ACB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1F08F63-561A-455E-8ED8-20CCE58E7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9593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/>
              <a:t>20ГГ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91729D4-A164-47A3-830D-E792BCE699E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49" r:id="rId12"/>
    <p:sldLayoutId id="2147483650" r:id="rId13"/>
    <p:sldLayoutId id="2147483651" r:id="rId14"/>
    <p:sldLayoutId id="2147483652" r:id="rId15"/>
    <p:sldLayoutId id="2147483653" r:id="rId16"/>
    <p:sldLayoutId id="2147483662" r:id="rId17"/>
    <p:sldLayoutId id="2147483663" r:id="rId18"/>
    <p:sldLayoutId id="2147483656" r:id="rId19"/>
    <p:sldLayoutId id="2147483657" r:id="rId20"/>
    <p:sldLayoutId id="2147483664" r:id="rId21"/>
    <p:sldLayoutId id="2147483658" r:id="rId22"/>
    <p:sldLayoutId id="2147483659" r:id="rId23"/>
    <p:sldLayoutId id="2147483660" r:id="rId24"/>
    <p:sldLayoutId id="2147483661" r:id="rId2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5B09C795-6A50-DA2B-13BF-87971577A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9E401CF-8758-BF87-1416-E7A8F2AF2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1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FFA271-6774-3A0E-F019-015705028431}"/>
              </a:ext>
            </a:extLst>
          </p:cNvPr>
          <p:cNvSpPr txBox="1"/>
          <p:nvPr/>
        </p:nvSpPr>
        <p:spPr>
          <a:xfrm>
            <a:off x="1533236" y="1207879"/>
            <a:ext cx="7518400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750"/>
              </a:spcAft>
            </a:pPr>
            <a:r>
              <a:rPr lang="ru-RU" sz="1800" b="1" i="0" dirty="0">
                <a:solidFill>
                  <a:srgbClr val="002060"/>
                </a:solidFill>
                <a:effectLst/>
                <a:latin typeface="Golos Text"/>
              </a:rPr>
              <a:t>Разминка. Повторение темы предыдущего урока.</a:t>
            </a:r>
          </a:p>
          <a:p>
            <a:pPr algn="l">
              <a:spcAft>
                <a:spcPts val="750"/>
              </a:spcAft>
            </a:pPr>
            <a:endParaRPr lang="ru-RU" b="1" dirty="0">
              <a:solidFill>
                <a:srgbClr val="002060"/>
              </a:solidFill>
              <a:latin typeface="Golos Text"/>
            </a:endParaRPr>
          </a:p>
          <a:p>
            <a:pPr algn="l">
              <a:spcAft>
                <a:spcPts val="750"/>
              </a:spcAft>
            </a:pPr>
            <a:r>
              <a:rPr lang="ru-RU" sz="1800" b="1" i="0" dirty="0">
                <a:solidFill>
                  <a:srgbClr val="002060"/>
                </a:solidFill>
                <a:effectLst/>
                <a:latin typeface="Golos Text"/>
              </a:rPr>
              <a:t>Задание: в предложениях определить способы выражения подлежащих</a:t>
            </a:r>
            <a:r>
              <a:rPr lang="ru-RU" sz="1800" b="0" i="0" dirty="0">
                <a:solidFill>
                  <a:srgbClr val="002060"/>
                </a:solidFill>
                <a:effectLst/>
                <a:latin typeface="Golos Text"/>
              </a:rPr>
              <a:t>.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algn="l">
              <a:spcAft>
                <a:spcPts val="750"/>
              </a:spcAft>
            </a:pPr>
            <a:r>
              <a:rPr lang="ru-RU" sz="1800" b="0" i="0" dirty="0">
                <a:solidFill>
                  <a:srgbClr val="002060"/>
                </a:solidFill>
                <a:effectLst/>
                <a:latin typeface="Golos Text"/>
              </a:rPr>
              <a:t>1) В степной дали вспыхивали голубые огоньки 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algn="l">
              <a:spcAft>
                <a:spcPts val="750"/>
              </a:spcAft>
            </a:pPr>
            <a:r>
              <a:rPr lang="ru-RU" sz="1800" b="0" i="0" dirty="0">
                <a:solidFill>
                  <a:srgbClr val="002060"/>
                </a:solidFill>
                <a:effectLst/>
                <a:latin typeface="Golos Text"/>
              </a:rPr>
              <a:t>2) Несколько широких улиц вытянулись по берегам заводского пруда.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algn="l">
              <a:spcAft>
                <a:spcPts val="750"/>
              </a:spcAft>
            </a:pPr>
            <a:r>
              <a:rPr lang="ru-RU" sz="1800" b="0" i="0" dirty="0">
                <a:solidFill>
                  <a:srgbClr val="002060"/>
                </a:solidFill>
                <a:effectLst/>
                <a:latin typeface="Golos Text"/>
              </a:rPr>
              <a:t>3) Один мальчик возвратился поздно вечером. 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algn="l">
              <a:spcAft>
                <a:spcPts val="750"/>
              </a:spcAft>
            </a:pPr>
            <a:r>
              <a:rPr lang="ru-RU" sz="1800" b="0" i="0" dirty="0">
                <a:solidFill>
                  <a:srgbClr val="002060"/>
                </a:solidFill>
                <a:effectLst/>
                <a:latin typeface="Golos Text"/>
              </a:rPr>
              <a:t>4) Завтра не будет похоже на сегодня.</a:t>
            </a:r>
            <a:endParaRPr lang="ru-RU" sz="1800" b="0" i="1" dirty="0">
              <a:solidFill>
                <a:srgbClr val="002060"/>
              </a:solidFill>
              <a:effectLst/>
              <a:latin typeface="Golos Text"/>
            </a:endParaRPr>
          </a:p>
          <a:p>
            <a:pPr algn="l">
              <a:spcAft>
                <a:spcPts val="750"/>
              </a:spcAft>
            </a:pPr>
            <a:r>
              <a:rPr lang="ru-RU" sz="1800" b="0" i="0" dirty="0">
                <a:solidFill>
                  <a:srgbClr val="002060"/>
                </a:solidFill>
                <a:effectLst/>
                <a:latin typeface="Golos Text"/>
              </a:rPr>
              <a:t>5) А ткачиха с поварихой извести ее хотят. 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algn="l">
              <a:spcAft>
                <a:spcPts val="750"/>
              </a:spcAft>
            </a:pPr>
            <a:r>
              <a:rPr lang="ru-RU" sz="1800" b="0" i="0" dirty="0">
                <a:solidFill>
                  <a:srgbClr val="002060"/>
                </a:solidFill>
                <a:effectLst/>
                <a:latin typeface="Golos Text"/>
              </a:rPr>
              <a:t>6) Охранять природу – значит охранять Родину. 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algn="l">
              <a:spcAft>
                <a:spcPts val="750"/>
              </a:spcAft>
            </a:pPr>
            <a:r>
              <a:rPr lang="ru-RU" sz="1800" b="0" i="0" dirty="0">
                <a:solidFill>
                  <a:srgbClr val="002060"/>
                </a:solidFill>
                <a:effectLst/>
                <a:latin typeface="Golos Text"/>
              </a:rPr>
              <a:t>7) Хорошее всегда зажигает желание лучшего. 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algn="l">
              <a:spcAft>
                <a:spcPts val="750"/>
              </a:spcAft>
            </a:pPr>
            <a:r>
              <a:rPr lang="ru-RU" sz="1800" b="0" i="0" dirty="0">
                <a:solidFill>
                  <a:srgbClr val="002060"/>
                </a:solidFill>
                <a:effectLst/>
                <a:latin typeface="Golos Text"/>
              </a:rPr>
              <a:t>8) Мы с Серёжей копали во дворе канавки. 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algn="l">
              <a:spcAft>
                <a:spcPts val="750"/>
              </a:spcAft>
            </a:pPr>
            <a:r>
              <a:rPr lang="ru-RU" sz="1800" b="0" i="0" dirty="0">
                <a:solidFill>
                  <a:srgbClr val="002060"/>
                </a:solidFill>
                <a:effectLst/>
                <a:latin typeface="Golos Text"/>
              </a:rPr>
              <a:t>9) Уменья без ученья никто не приобретает.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algn="l">
              <a:spcAft>
                <a:spcPts val="750"/>
              </a:spcAft>
            </a:pPr>
            <a:r>
              <a:rPr lang="ru-RU" sz="1800" b="0" i="0" dirty="0">
                <a:solidFill>
                  <a:srgbClr val="002060"/>
                </a:solidFill>
                <a:effectLst/>
                <a:latin typeface="Golos Text"/>
              </a:rPr>
              <a:t>10) На дворе множество людей обедало, сидя без шапок, около братского котла. 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</p:txBody>
      </p:sp>
      <p:pic>
        <p:nvPicPr>
          <p:cNvPr id="4" name="Рисунок 3" descr="загруженное (66).jpg">
            <a:extLst>
              <a:ext uri="{FF2B5EF4-FFF2-40B4-BE49-F238E27FC236}">
                <a16:creationId xmlns:a16="http://schemas.microsoft.com/office/drawing/2014/main" id="{C5D33D2C-194B-9501-1939-92AE28ADF7E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26107" y="2738982"/>
            <a:ext cx="3441792" cy="30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07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2E6D07FF-24AA-0022-70DF-7A85359E8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57F5B98-4E4E-6DC9-29A3-8EE0C0C53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10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A3C38A-98C3-C4DC-DB01-D54BAE134E13}"/>
              </a:ext>
            </a:extLst>
          </p:cNvPr>
          <p:cNvSpPr txBox="1"/>
          <p:nvPr/>
        </p:nvSpPr>
        <p:spPr>
          <a:xfrm>
            <a:off x="1163782" y="892153"/>
            <a:ext cx="798021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effectLst/>
                <a:latin typeface="Stella Sans"/>
              </a:rPr>
              <a:t>ЗАДАНИЕ В ФОРМАТЕ ОГЭ</a:t>
            </a:r>
          </a:p>
          <a:p>
            <a:pPr algn="just"/>
            <a:r>
              <a:rPr lang="ru-RU" b="1" i="0" dirty="0">
                <a:effectLst/>
                <a:latin typeface="Stella Sans"/>
              </a:rPr>
              <a:t>Прочитайте текст. Укажите варианты ответов, в которых верно определена грамматическая основа в одном из предложений или в одной из частей сложного предложения текста. Запишите номера ответов.</a:t>
            </a:r>
          </a:p>
          <a:p>
            <a:pPr algn="l"/>
            <a:endParaRPr lang="ru-RU" b="0" i="0" dirty="0">
              <a:effectLst/>
              <a:latin typeface="Stella Sans"/>
            </a:endParaRPr>
          </a:p>
          <a:p>
            <a:pPr marL="342900" indent="-342900" algn="just">
              <a:buAutoNum type="arabicParenBoth"/>
            </a:pPr>
            <a:r>
              <a:rPr lang="ru-RU" b="0" i="0" dirty="0">
                <a:effectLst/>
                <a:latin typeface="Stella Sans"/>
              </a:rPr>
              <a:t>Визитную карточку вручают для продолжения общения и обмена контактами. (2) Ее можно предложить самому или вручить по просьбе партнера. (3) Не принято вручать визитную карточку незаинтересованному лицу, а также раздавать карточки всем участникам мероприятия. (4) Визитную карточку следует вручать лично, с глазу на глаз, иначе карточку нужно будет предложить всем участникам разговора. (5) Не принято обмениваться визитками во время застолья.</a:t>
            </a:r>
          </a:p>
          <a:p>
            <a:pPr algn="l"/>
            <a:endParaRPr lang="ru-RU" b="0" i="0" dirty="0">
              <a:effectLst/>
              <a:latin typeface="Stella Sans"/>
            </a:endParaRPr>
          </a:p>
          <a:p>
            <a:pPr algn="l"/>
            <a:r>
              <a:rPr lang="ru-RU" b="0" i="0" dirty="0">
                <a:effectLst/>
                <a:latin typeface="Stella Sans"/>
              </a:rPr>
              <a:t>1) визитную карточку вручают</a:t>
            </a:r>
          </a:p>
          <a:p>
            <a:pPr algn="l"/>
            <a:r>
              <a:rPr lang="ru-RU" b="0" i="0" dirty="0">
                <a:effectLst/>
                <a:latin typeface="Stella Sans"/>
              </a:rPr>
              <a:t>2) можно предложить или вручить</a:t>
            </a:r>
          </a:p>
          <a:p>
            <a:pPr algn="l"/>
            <a:r>
              <a:rPr lang="ru-RU" b="0" i="0" dirty="0">
                <a:effectLst/>
                <a:latin typeface="Stella Sans"/>
              </a:rPr>
              <a:t>3) не принято вручать</a:t>
            </a:r>
          </a:p>
          <a:p>
            <a:pPr algn="l"/>
            <a:r>
              <a:rPr lang="ru-RU" b="0" i="0" dirty="0">
                <a:effectLst/>
                <a:latin typeface="Stella Sans"/>
              </a:rPr>
              <a:t>4) нужно предложить</a:t>
            </a:r>
          </a:p>
          <a:p>
            <a:pPr algn="l"/>
            <a:r>
              <a:rPr lang="ru-RU" b="0" i="0" dirty="0">
                <a:effectLst/>
                <a:latin typeface="Stella Sans"/>
              </a:rPr>
              <a:t>5) не принято обмениваться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BE8811-C1EA-C883-6101-2D534221B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3782478"/>
            <a:ext cx="2603891" cy="260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58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B2A9C20C-1125-3DF6-8E5A-F97498F7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14D7427-DDBB-BC8E-00C1-9400DE9BD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11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863350-83A8-D252-3C25-8577FCF81D40}"/>
              </a:ext>
            </a:extLst>
          </p:cNvPr>
          <p:cNvSpPr txBox="1"/>
          <p:nvPr/>
        </p:nvSpPr>
        <p:spPr>
          <a:xfrm>
            <a:off x="1265382" y="1446150"/>
            <a:ext cx="787861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Домашнее задание. Определите тип сказуемого в предложениях. Выделите вспомогательные глаголы в сказуемом.</a:t>
            </a:r>
            <a:endParaRPr lang="ru-RU" b="0" i="0" dirty="0">
              <a:solidFill>
                <a:srgbClr val="000000"/>
              </a:solidFill>
              <a:effectLst/>
              <a:latin typeface="PT Sans" panose="020B0503020203020204" pitchFamily="34" charset="-52"/>
            </a:endParaRP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1) Мы слушаем радио. – Сегодня будем слушать интересную передачу. – Мы начнем слушать эту передачу после ужина. – Он будет слушателем школьного лектория. 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2) Будь ты в этом доме хозяйкой. – Ты будь сегодня дома. 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3) Я гордился бы тобой. – Я был бы горд тобой. – Я горжусь тобой. 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4) Сестра скоро будет экономистом. – Она стала экономистом. 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5) Лекция обещает быть интересной. – Он обещает быть у нас завтра. – Мы будем у вас завтра. 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6) Ваня быстро привык к пароходной жизни. </a:t>
            </a:r>
            <a:r>
              <a:rPr lang="ru-RU" b="0" i="1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(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К.Паустовский</a:t>
            </a:r>
            <a:r>
              <a:rPr lang="ru-RU" b="0" i="1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) 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Так с детства Кипренский привык мечтать. </a:t>
            </a:r>
            <a:r>
              <a:rPr lang="ru-RU" b="0" i="1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(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К.Паустовский</a:t>
            </a:r>
            <a:r>
              <a:rPr lang="ru-RU" b="0" i="1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)</a:t>
            </a:r>
            <a:endParaRPr lang="ru-RU" b="0" i="0" dirty="0">
              <a:solidFill>
                <a:srgbClr val="000000"/>
              </a:solidFill>
              <a:effectLst/>
              <a:latin typeface="PT Sans" panose="020B0503020203020204" pitchFamily="34" charset="-52"/>
            </a:endParaRPr>
          </a:p>
        </p:txBody>
      </p:sp>
      <p:pic>
        <p:nvPicPr>
          <p:cNvPr id="4" name="Рисунок 3" descr="загруженное (69).jpg">
            <a:extLst>
              <a:ext uri="{FF2B5EF4-FFF2-40B4-BE49-F238E27FC236}">
                <a16:creationId xmlns:a16="http://schemas.microsoft.com/office/drawing/2014/main" id="{A356B8DF-B117-D1B2-1493-470000F7D22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52749" y="2983832"/>
            <a:ext cx="3950458" cy="428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1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Green Pastel Floral Minimalist Geometric Blank Note A4 Document Landscape - Templates by Canva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Блок-схема: знак завершения 12"/>
          <p:cNvSpPr/>
          <p:nvPr/>
        </p:nvSpPr>
        <p:spPr>
          <a:xfrm>
            <a:off x="1729408" y="2146853"/>
            <a:ext cx="8517835" cy="1958008"/>
          </a:xfrm>
          <a:prstGeom prst="flowChartTerminator">
            <a:avLst/>
          </a:prstGeom>
          <a:solidFill>
            <a:srgbClr val="BBCDC7"/>
          </a:solidFill>
          <a:ln w="57150">
            <a:solidFill>
              <a:srgbClr val="6272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8800" b="1" dirty="0">
                <a:solidFill>
                  <a:schemeClr val="tx1"/>
                </a:solidFill>
                <a:latin typeface="Gabriola" pitchFamily="82" charset="0"/>
              </a:rPr>
              <a:t>Составное глагольное сказуемое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Green Pastel Floral Minimalist Geometric Blank Note A4 Document Landscape - Templates by Canva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3" name="Блок-схема: знак завершения 12"/>
          <p:cNvSpPr/>
          <p:nvPr/>
        </p:nvSpPr>
        <p:spPr>
          <a:xfrm>
            <a:off x="2607366" y="347871"/>
            <a:ext cx="6977269" cy="1282146"/>
          </a:xfrm>
          <a:prstGeom prst="flowChartTerminator">
            <a:avLst/>
          </a:prstGeom>
          <a:solidFill>
            <a:srgbClr val="BBCDC7"/>
          </a:solidFill>
          <a:ln w="57150">
            <a:solidFill>
              <a:srgbClr val="6272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6600" b="1" dirty="0">
                <a:solidFill>
                  <a:srgbClr val="C00000"/>
                </a:solidFill>
                <a:latin typeface="Gabriola" pitchFamily="82" charset="0"/>
              </a:rPr>
              <a:t>Составное глагольное сказуемое (СГС)</a:t>
            </a: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892037" y="1822181"/>
            <a:ext cx="10407927" cy="194475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6272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4800" b="1" dirty="0">
                <a:solidFill>
                  <a:schemeClr val="tx1"/>
                </a:solidFill>
                <a:latin typeface="Gabriola" pitchFamily="82" charset="0"/>
              </a:rPr>
              <a:t>– это сказуемое, которое состоит из двух частей:</a:t>
            </a:r>
          </a:p>
          <a:p>
            <a:pPr algn="ctr">
              <a:lnSpc>
                <a:spcPct val="60000"/>
              </a:lnSpc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1. </a:t>
            </a:r>
            <a:r>
              <a:rPr lang="ru-RU" sz="4000" b="1" u="sng" dirty="0">
                <a:solidFill>
                  <a:schemeClr val="tx1"/>
                </a:solidFill>
                <a:latin typeface="Gabriola" pitchFamily="82" charset="0"/>
              </a:rPr>
              <a:t>Вспомогательная часть </a:t>
            </a: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– выражает грамматическое значение (время, наклонение, лицо, число).</a:t>
            </a:r>
          </a:p>
          <a:p>
            <a:pPr algn="ctr">
              <a:lnSpc>
                <a:spcPct val="60000"/>
              </a:lnSpc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2. </a:t>
            </a:r>
            <a:r>
              <a:rPr lang="ru-RU" sz="4000" b="1" u="sng" dirty="0">
                <a:solidFill>
                  <a:schemeClr val="tx1"/>
                </a:solidFill>
                <a:latin typeface="Gabriola" pitchFamily="82" charset="0"/>
              </a:rPr>
              <a:t>Основная часть </a:t>
            </a: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– выражена неопределённой формой глагола (инфинитивом) и называет основное действие.</a:t>
            </a: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096958" y="3880202"/>
            <a:ext cx="4681330" cy="903577"/>
          </a:xfrm>
          <a:prstGeom prst="flowChartAlternateProcess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Формула для запоминания:</a:t>
            </a: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3793703" y="4687985"/>
            <a:ext cx="6668893" cy="126042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5400" b="1" dirty="0">
                <a:solidFill>
                  <a:schemeClr val="tx1"/>
                </a:solidFill>
                <a:latin typeface="Gabriola" pitchFamily="82" charset="0"/>
              </a:rPr>
              <a:t>СГС</a:t>
            </a:r>
            <a:r>
              <a:rPr lang="ru-RU" sz="4800" b="1" dirty="0">
                <a:solidFill>
                  <a:schemeClr val="tx1"/>
                </a:solidFill>
                <a:latin typeface="Gabriola" pitchFamily="82" charset="0"/>
              </a:rPr>
              <a:t> = Вспомогательный глагол + Инфинитив</a:t>
            </a:r>
          </a:p>
        </p:txBody>
      </p:sp>
      <p:pic>
        <p:nvPicPr>
          <p:cNvPr id="20" name="Рисунок 19" descr="Un lapin lit un livre avec un livre dessus_ _ Image Premium générée à base d’IA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625" y="3450656"/>
            <a:ext cx="3686476" cy="36864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Green Pastel Floral Minimalist Geometric Blank Note A4 Document Landscape - Templates by Canva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3" name="Блок-схема: знак завершения 12"/>
          <p:cNvSpPr/>
          <p:nvPr/>
        </p:nvSpPr>
        <p:spPr>
          <a:xfrm>
            <a:off x="2607366" y="347871"/>
            <a:ext cx="6977269" cy="1282146"/>
          </a:xfrm>
          <a:prstGeom prst="flowChartTerminator">
            <a:avLst/>
          </a:prstGeom>
          <a:solidFill>
            <a:srgbClr val="BBCDC7"/>
          </a:solidFill>
          <a:ln w="57150">
            <a:solidFill>
              <a:srgbClr val="6272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6600" b="1" dirty="0">
                <a:solidFill>
                  <a:schemeClr val="tx1"/>
                </a:solidFill>
                <a:latin typeface="Gabriola" pitchFamily="82" charset="0"/>
              </a:rPr>
              <a:t>Вспомогательная часть СГС</a:t>
            </a: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1063486" y="1683029"/>
            <a:ext cx="7941365" cy="675866"/>
          </a:xfrm>
          <a:prstGeom prst="flowChartAlternateProcess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4000" b="1" u="sng" dirty="0">
                <a:solidFill>
                  <a:schemeClr val="tx1"/>
                </a:solidFill>
                <a:latin typeface="Gabriola" pitchFamily="82" charset="0"/>
              </a:rPr>
              <a:t>Вспомогательная часть может выражать:</a:t>
            </a: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1197666" y="2299253"/>
            <a:ext cx="6813273" cy="46382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1. Начало, продолжение, конец действия:</a:t>
            </a:r>
            <a:endParaRPr lang="ru-RU" sz="3600" b="1" dirty="0">
              <a:solidFill>
                <a:schemeClr val="tx1"/>
              </a:solidFill>
              <a:latin typeface="Gabriola" pitchFamily="82" charset="0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1181102" y="3624455"/>
            <a:ext cx="8758027" cy="46382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2. Желание, возможность, необходимость действия:</a:t>
            </a:r>
            <a:endParaRPr lang="ru-RU" sz="3600" b="1" dirty="0">
              <a:solidFill>
                <a:schemeClr val="tx1"/>
              </a:solidFill>
              <a:latin typeface="Gabriola" pitchFamily="82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1866900" y="4886739"/>
            <a:ext cx="6173857" cy="46382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3. Эмоциональную оценку действия:</a:t>
            </a:r>
            <a:endParaRPr lang="ru-RU" sz="3600" b="1" dirty="0">
              <a:solidFill>
                <a:schemeClr val="tx1"/>
              </a:solidFill>
              <a:latin typeface="Gabriola" pitchFamily="82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947533" y="2809461"/>
            <a:ext cx="10760764" cy="675866"/>
          </a:xfrm>
          <a:prstGeom prst="flowChartAlternateProcess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60000"/>
              </a:lnSpc>
              <a:buFont typeface="Arial" pitchFamily="34" charset="0"/>
              <a:buChar char="•"/>
            </a:pPr>
            <a:r>
              <a:rPr lang="ru-RU" sz="3600" b="1" dirty="0">
                <a:solidFill>
                  <a:srgbClr val="C00000"/>
                </a:solidFill>
                <a:latin typeface="Gabriola" pitchFamily="82" charset="0"/>
              </a:rPr>
              <a:t> стать, начать, закончить, приняться, продолжать перестать </a:t>
            </a:r>
            <a:r>
              <a:rPr lang="ru-RU" sz="3600" b="1" dirty="0">
                <a:solidFill>
                  <a:schemeClr val="tx1"/>
                </a:solidFill>
                <a:latin typeface="Gabriola" pitchFamily="82" charset="0"/>
              </a:rPr>
              <a:t>и др.</a:t>
            </a:r>
          </a:p>
          <a:p>
            <a:pPr>
              <a:lnSpc>
                <a:spcPct val="60000"/>
              </a:lnSpc>
              <a:buFont typeface="Arial" pitchFamily="34" charset="0"/>
              <a:buChar char="•"/>
            </a:pPr>
            <a:r>
              <a:rPr lang="ru-RU" sz="3600" b="1" dirty="0">
                <a:solidFill>
                  <a:schemeClr val="tx1"/>
                </a:solidFill>
                <a:latin typeface="Gabriola" pitchFamily="82" charset="0"/>
              </a:rPr>
              <a:t>Дождь перестал шуметь.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930970" y="4134663"/>
            <a:ext cx="10760764" cy="675866"/>
          </a:xfrm>
          <a:prstGeom prst="flowChartAlternateProcess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60000"/>
              </a:lnSpc>
              <a:buFont typeface="Arial" pitchFamily="34" charset="0"/>
              <a:buChar char="•"/>
            </a:pPr>
            <a:r>
              <a:rPr lang="ru-RU" sz="3600" b="1" dirty="0">
                <a:solidFill>
                  <a:schemeClr val="tx1"/>
                </a:solidFill>
                <a:latin typeface="Gabriola" pitchFamily="82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Gabriola" pitchFamily="82" charset="0"/>
              </a:rPr>
              <a:t>хотеть, мочь, желать, уметь, стараться, решить </a:t>
            </a:r>
            <a:r>
              <a:rPr lang="ru-RU" sz="3600" b="1" dirty="0">
                <a:solidFill>
                  <a:schemeClr val="tx1"/>
                </a:solidFill>
                <a:latin typeface="Gabriola" pitchFamily="82" charset="0"/>
              </a:rPr>
              <a:t>и др.</a:t>
            </a:r>
          </a:p>
          <a:p>
            <a:pPr>
              <a:lnSpc>
                <a:spcPct val="60000"/>
              </a:lnSpc>
              <a:buFont typeface="Arial" pitchFamily="34" charset="0"/>
              <a:buChar char="•"/>
            </a:pPr>
            <a:r>
              <a:rPr lang="ru-RU" sz="3600" b="1" dirty="0">
                <a:solidFill>
                  <a:schemeClr val="tx1"/>
                </a:solidFill>
                <a:latin typeface="Gabriola" pitchFamily="82" charset="0"/>
              </a:rPr>
              <a:t> Я хочу помочь тебе.</a:t>
            </a: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1905002" y="5466522"/>
            <a:ext cx="10760764" cy="675866"/>
          </a:xfrm>
          <a:prstGeom prst="flowChartAlternateProcess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60000"/>
              </a:lnSpc>
              <a:buFont typeface="Arial" pitchFamily="34" charset="0"/>
              <a:buChar char="•"/>
            </a:pPr>
            <a:r>
              <a:rPr lang="ru-RU" sz="3600" b="1" dirty="0">
                <a:solidFill>
                  <a:schemeClr val="tx1"/>
                </a:solidFill>
                <a:latin typeface="Gabriola" pitchFamily="82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Gabriola" pitchFamily="82" charset="0"/>
              </a:rPr>
              <a:t>любить ненавидеть, бояться, опасаться </a:t>
            </a:r>
            <a:r>
              <a:rPr lang="ru-RU" sz="3600" b="1" dirty="0">
                <a:solidFill>
                  <a:schemeClr val="tx1"/>
                </a:solidFill>
                <a:latin typeface="Gabriola" pitchFamily="82" charset="0"/>
              </a:rPr>
              <a:t>и др.</a:t>
            </a:r>
          </a:p>
          <a:p>
            <a:pPr>
              <a:lnSpc>
                <a:spcPct val="60000"/>
              </a:lnSpc>
              <a:buFont typeface="Arial" pitchFamily="34" charset="0"/>
              <a:buChar char="•"/>
            </a:pPr>
            <a:r>
              <a:rPr lang="ru-RU" sz="3600" b="1" dirty="0">
                <a:solidFill>
                  <a:schemeClr val="tx1"/>
                </a:solidFill>
                <a:latin typeface="Gabriola" pitchFamily="82" charset="0"/>
              </a:rPr>
              <a:t> Она боится опоздать.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2239624" y="3442247"/>
            <a:ext cx="2551037" cy="76205"/>
            <a:chOff x="3359426" y="2047461"/>
            <a:chExt cx="2587489" cy="82827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>
              <a:off x="3359426" y="2047461"/>
              <a:ext cx="2584174" cy="0"/>
            </a:xfrm>
            <a:prstGeom prst="line">
              <a:avLst/>
            </a:prstGeom>
            <a:ln w="28575">
              <a:solidFill>
                <a:srgbClr val="6272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3362741" y="2130288"/>
              <a:ext cx="2584174" cy="0"/>
            </a:xfrm>
            <a:prstGeom prst="line">
              <a:avLst/>
            </a:prstGeom>
            <a:ln w="28575">
              <a:solidFill>
                <a:srgbClr val="6272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20"/>
          <p:cNvGrpSpPr/>
          <p:nvPr/>
        </p:nvGrpSpPr>
        <p:grpSpPr>
          <a:xfrm>
            <a:off x="1557138" y="4757526"/>
            <a:ext cx="1792350" cy="72892"/>
            <a:chOff x="3359426" y="2047461"/>
            <a:chExt cx="2587489" cy="82827"/>
          </a:xfrm>
        </p:grpSpPr>
        <p:cxnSp>
          <p:nvCxnSpPr>
            <p:cNvPr id="22" name="Прямая соединительная линия 21"/>
            <p:cNvCxnSpPr/>
            <p:nvPr/>
          </p:nvCxnSpPr>
          <p:spPr>
            <a:xfrm>
              <a:off x="3359426" y="2047461"/>
              <a:ext cx="2584174" cy="0"/>
            </a:xfrm>
            <a:prstGeom prst="line">
              <a:avLst/>
            </a:prstGeom>
            <a:ln w="28575">
              <a:solidFill>
                <a:srgbClr val="6272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3362741" y="2130288"/>
              <a:ext cx="2584174" cy="0"/>
            </a:xfrm>
            <a:prstGeom prst="line">
              <a:avLst/>
            </a:prstGeom>
            <a:ln w="28575">
              <a:solidFill>
                <a:srgbClr val="6272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>
            <a:off x="2938676" y="6089369"/>
            <a:ext cx="2551037" cy="76205"/>
            <a:chOff x="3359426" y="2047461"/>
            <a:chExt cx="2587489" cy="82827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>
              <a:off x="3359426" y="2047461"/>
              <a:ext cx="2584174" cy="0"/>
            </a:xfrm>
            <a:prstGeom prst="line">
              <a:avLst/>
            </a:prstGeom>
            <a:ln w="28575">
              <a:solidFill>
                <a:srgbClr val="6272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3362741" y="2130288"/>
              <a:ext cx="2584174" cy="0"/>
            </a:xfrm>
            <a:prstGeom prst="line">
              <a:avLst/>
            </a:prstGeom>
            <a:ln w="28575">
              <a:solidFill>
                <a:srgbClr val="6272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Рисунок 26" descr="загруженное (69)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52749" y="2983832"/>
            <a:ext cx="3950458" cy="42832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4EA4B552-5651-53CF-4AA5-6D5D2F1C5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F960B26-F80E-BF60-C3E8-5B213D369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5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68AC49-3731-B81A-E273-599D3E2907AD}"/>
              </a:ext>
            </a:extLst>
          </p:cNvPr>
          <p:cNvSpPr txBox="1"/>
          <p:nvPr/>
        </p:nvSpPr>
        <p:spPr>
          <a:xfrm>
            <a:off x="1246909" y="762889"/>
            <a:ext cx="793403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Распределите вспомогательные глаголы по колонкам.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Желать, думать, уметь, мочь, начать, стать, жаждать, надеяться, бояться, закончить, суметь, разучиться, ухитриться, приняться, стараться, продолжить, стыдиться, собираться, намереваться, решить, пуститься, прекратить, готовиться, научиться, мечтать, хотеть.</a:t>
            </a:r>
          </a:p>
          <a:p>
            <a:endParaRPr lang="ru-RU" dirty="0"/>
          </a:p>
          <a:p>
            <a:r>
              <a:rPr lang="ru-RU" dirty="0"/>
              <a:t>Начало, конец, продолжительность: ___________________________________</a:t>
            </a:r>
          </a:p>
          <a:p>
            <a:endParaRPr lang="ru-RU" dirty="0"/>
          </a:p>
          <a:p>
            <a:r>
              <a:rPr lang="ru-RU" dirty="0"/>
              <a:t>Способность или неспособность: ___________________________________</a:t>
            </a:r>
          </a:p>
          <a:p>
            <a:endParaRPr lang="ru-RU" dirty="0"/>
          </a:p>
          <a:p>
            <a:r>
              <a:rPr lang="ru-RU" dirty="0"/>
              <a:t>Намерение, желание или нежелание: ___________________________________</a:t>
            </a:r>
          </a:p>
          <a:p>
            <a:endParaRPr lang="ru-RU" dirty="0"/>
          </a:p>
          <a:p>
            <a:r>
              <a:rPr lang="ru-RU" dirty="0"/>
              <a:t>Переживания, мысли, чувства: 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671483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Green Pastel Floral Minimalist Geometric Blank Note A4 Document Landscape - Templates by Canva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3" name="Блок-схема: знак завершения 12"/>
          <p:cNvSpPr/>
          <p:nvPr/>
        </p:nvSpPr>
        <p:spPr>
          <a:xfrm>
            <a:off x="2607366" y="347871"/>
            <a:ext cx="6977269" cy="1282146"/>
          </a:xfrm>
          <a:prstGeom prst="flowChartTerminator">
            <a:avLst/>
          </a:prstGeom>
          <a:solidFill>
            <a:srgbClr val="BBCDC7"/>
          </a:solidFill>
          <a:ln w="57150">
            <a:solidFill>
              <a:srgbClr val="6272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6600" b="1" dirty="0">
                <a:solidFill>
                  <a:schemeClr val="tx1"/>
                </a:solidFill>
                <a:latin typeface="Gabriola" pitchFamily="82" charset="0"/>
              </a:rPr>
              <a:t>Осторожно!</a:t>
            </a:r>
          </a:p>
          <a:p>
            <a:pPr algn="ctr">
              <a:lnSpc>
                <a:spcPct val="60000"/>
              </a:lnSpc>
            </a:pPr>
            <a:r>
              <a:rPr lang="ru-RU" sz="6600" b="1" dirty="0">
                <a:solidFill>
                  <a:schemeClr val="tx1"/>
                </a:solidFill>
                <a:latin typeface="Gabriola" pitchFamily="82" charset="0"/>
              </a:rPr>
              <a:t>Можно перепутать</a:t>
            </a: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1063486" y="1683029"/>
            <a:ext cx="7941365" cy="675866"/>
          </a:xfrm>
          <a:prstGeom prst="flowChartAlternateProcess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4400" b="1" u="sng" dirty="0">
                <a:solidFill>
                  <a:schemeClr val="tx1"/>
                </a:solidFill>
                <a:latin typeface="Gabriola" pitchFamily="82" charset="0"/>
              </a:rPr>
              <a:t>Сказуемое не является СГС, если это </a:t>
            </a: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…</a:t>
            </a: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1446146" y="2309192"/>
            <a:ext cx="4417941" cy="46382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  <a:buFont typeface="Arial" pitchFamily="34" charset="0"/>
              <a:buChar char="•"/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 Однородные сказуемые:</a:t>
            </a:r>
            <a:endParaRPr lang="ru-RU" sz="3600" b="1" dirty="0">
              <a:solidFill>
                <a:schemeClr val="tx1"/>
              </a:solidFill>
              <a:latin typeface="Gabriola" pitchFamily="82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1411363" y="2713383"/>
            <a:ext cx="6132441" cy="675866"/>
          </a:xfrm>
          <a:prstGeom prst="flowChartAlternateProcess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60000"/>
              </a:lnSpc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Он </a:t>
            </a:r>
            <a:r>
              <a:rPr lang="ru-RU" sz="4000" b="1" dirty="0">
                <a:solidFill>
                  <a:srgbClr val="C00000"/>
                </a:solidFill>
                <a:latin typeface="Gabriola" pitchFamily="82" charset="0"/>
              </a:rPr>
              <a:t>сидел</a:t>
            </a: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 и </a:t>
            </a:r>
            <a:r>
              <a:rPr lang="ru-RU" sz="4000" b="1" dirty="0">
                <a:solidFill>
                  <a:srgbClr val="C00000"/>
                </a:solidFill>
                <a:latin typeface="Gabriola" pitchFamily="82" charset="0"/>
              </a:rPr>
              <a:t>читал</a:t>
            </a: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.       (Два ПГС)</a:t>
            </a: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1399765" y="3425674"/>
            <a:ext cx="6293122" cy="619551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  <a:buFont typeface="Arial" pitchFamily="34" charset="0"/>
              <a:buChar char="•"/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 Инфинитив является дополнением </a:t>
            </a:r>
          </a:p>
          <a:p>
            <a:pPr algn="ctr">
              <a:lnSpc>
                <a:spcPct val="60000"/>
              </a:lnSpc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(отвечает на падежные вопросы):</a:t>
            </a:r>
            <a:endParaRPr lang="ru-RU" sz="3600" b="1" dirty="0">
              <a:solidFill>
                <a:schemeClr val="tx1"/>
              </a:solidFill>
              <a:latin typeface="Gabriola" pitchFamily="82" charset="0"/>
            </a:endParaRPr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2168390" y="5049067"/>
            <a:ext cx="8208061" cy="447273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  <a:buFont typeface="Arial" pitchFamily="34" charset="0"/>
              <a:buChar char="•"/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 Инфинитив является обстоятельством цели:</a:t>
            </a:r>
            <a:endParaRPr lang="ru-RU" sz="3600" b="1" dirty="0">
              <a:solidFill>
                <a:schemeClr val="tx1"/>
              </a:solidFill>
              <a:latin typeface="Gabriola" pitchFamily="82" charset="0"/>
            </a:endParaRP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1470986" y="4257243"/>
            <a:ext cx="6659227" cy="675866"/>
          </a:xfrm>
          <a:prstGeom prst="flowChartAlternateProcess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60000"/>
              </a:lnSpc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Я </a:t>
            </a:r>
            <a:r>
              <a:rPr lang="ru-RU" sz="4000" b="1" dirty="0">
                <a:solidFill>
                  <a:srgbClr val="C00000"/>
                </a:solidFill>
                <a:latin typeface="Gabriola" pitchFamily="82" charset="0"/>
              </a:rPr>
              <a:t>попросил</a:t>
            </a: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 (кого? что?) его прийти. </a:t>
            </a:r>
          </a:p>
          <a:p>
            <a:pPr>
              <a:lnSpc>
                <a:spcPct val="80000"/>
              </a:lnSpc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(«Прийти» – дополнение)</a:t>
            </a:r>
          </a:p>
        </p:txBody>
      </p:sp>
      <p:sp>
        <p:nvSpPr>
          <p:cNvPr id="29" name="Блок-схема: альтернативный процесс 28"/>
          <p:cNvSpPr/>
          <p:nvPr/>
        </p:nvSpPr>
        <p:spPr>
          <a:xfrm>
            <a:off x="2269435" y="5688496"/>
            <a:ext cx="8335616" cy="675866"/>
          </a:xfrm>
          <a:prstGeom prst="flowChartAlternateProcess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Он </a:t>
            </a:r>
            <a:r>
              <a:rPr lang="ru-RU" sz="4000" b="1" dirty="0">
                <a:solidFill>
                  <a:srgbClr val="C00000"/>
                </a:solidFill>
                <a:latin typeface="Gabriola" pitchFamily="82" charset="0"/>
              </a:rPr>
              <a:t>лёг</a:t>
            </a:r>
            <a:r>
              <a:rPr lang="ru-RU" sz="4000" b="1" dirty="0">
                <a:solidFill>
                  <a:schemeClr val="tx1"/>
                </a:solidFill>
                <a:latin typeface="Gabriola" pitchFamily="82" charset="0"/>
              </a:rPr>
              <a:t> (зачем? с какой целью?) отдохнуть.       («Отдохнуть» – обстоятельство)</a:t>
            </a:r>
          </a:p>
        </p:txBody>
      </p:sp>
      <p:pic>
        <p:nvPicPr>
          <p:cNvPr id="30" name="Рисунок 29" descr="загруженное (68)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25854" y="1216564"/>
            <a:ext cx="2762450" cy="36778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4" grpId="0"/>
      <p:bldP spid="21" grpId="0" animBg="1"/>
      <p:bldP spid="27" grpId="0" animBg="1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Green Pastel Floral Minimalist Geometric Blank Note A4 Document Landscape - Templates by Canva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3" name="Блок-схема: знак завершения 12"/>
          <p:cNvSpPr/>
          <p:nvPr/>
        </p:nvSpPr>
        <p:spPr>
          <a:xfrm>
            <a:off x="2607366" y="347871"/>
            <a:ext cx="6977269" cy="1282146"/>
          </a:xfrm>
          <a:prstGeom prst="flowChartTerminator">
            <a:avLst/>
          </a:prstGeom>
          <a:solidFill>
            <a:srgbClr val="BBCDC7"/>
          </a:solidFill>
          <a:ln w="57150">
            <a:solidFill>
              <a:srgbClr val="6272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6600" b="1" dirty="0">
                <a:solidFill>
                  <a:schemeClr val="tx1"/>
                </a:solidFill>
                <a:latin typeface="Gabriola" pitchFamily="82" charset="0"/>
              </a:rPr>
              <a:t>Практикум.</a:t>
            </a:r>
          </a:p>
          <a:p>
            <a:pPr algn="ctr">
              <a:lnSpc>
                <a:spcPct val="60000"/>
              </a:lnSpc>
            </a:pPr>
            <a:r>
              <a:rPr lang="ru-RU" sz="6600" b="1" dirty="0">
                <a:solidFill>
                  <a:schemeClr val="tx1"/>
                </a:solidFill>
                <a:latin typeface="Gabriola" pitchFamily="82" charset="0"/>
              </a:rPr>
              <a:t>Составь предложения</a:t>
            </a: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1487365" y="2722020"/>
            <a:ext cx="7941365" cy="2064024"/>
          </a:xfrm>
          <a:prstGeom prst="flowChartAlternateProcess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70000"/>
              </a:lnSpc>
            </a:pPr>
            <a:r>
              <a:rPr lang="ru-RU" sz="5400" b="1" dirty="0">
                <a:solidFill>
                  <a:schemeClr val="tx1"/>
                </a:solidFill>
                <a:latin typeface="Gabriola" pitchFamily="82" charset="0"/>
              </a:rPr>
              <a:t>Я… (желание) … выучить…</a:t>
            </a:r>
          </a:p>
          <a:p>
            <a:pPr>
              <a:lnSpc>
                <a:spcPct val="70000"/>
              </a:lnSpc>
            </a:pPr>
            <a:r>
              <a:rPr lang="ru-RU" sz="5400" b="1" dirty="0">
                <a:solidFill>
                  <a:schemeClr val="tx1"/>
                </a:solidFill>
                <a:latin typeface="Gabriola" pitchFamily="82" charset="0"/>
              </a:rPr>
              <a:t>Она… (начало действия) … петь…</a:t>
            </a:r>
          </a:p>
          <a:p>
            <a:pPr>
              <a:lnSpc>
                <a:spcPct val="70000"/>
              </a:lnSpc>
            </a:pPr>
            <a:r>
              <a:rPr lang="ru-RU" sz="5400" b="1" dirty="0">
                <a:solidFill>
                  <a:schemeClr val="tx1"/>
                </a:solidFill>
                <a:latin typeface="Gabriola" pitchFamily="82" charset="0"/>
              </a:rPr>
              <a:t>Они… (способность) … решать…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2131285" y="1880890"/>
            <a:ext cx="7929431" cy="642729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60000"/>
              </a:lnSpc>
            </a:pPr>
            <a:r>
              <a:rPr lang="ru-RU" sz="3600" b="1" u="sng" dirty="0">
                <a:solidFill>
                  <a:schemeClr val="tx1"/>
                </a:solidFill>
                <a:latin typeface="Gabriola" pitchFamily="82" charset="0"/>
              </a:rPr>
              <a:t>Задание</a:t>
            </a:r>
            <a:r>
              <a:rPr lang="ru-RU" sz="3600" b="1" dirty="0">
                <a:solidFill>
                  <a:schemeClr val="tx1"/>
                </a:solidFill>
                <a:latin typeface="Gabriola" pitchFamily="82" charset="0"/>
              </a:rPr>
              <a:t>: Составьте предложения с составным глагольным сказуемым, используя данные опоры.</a:t>
            </a:r>
          </a:p>
        </p:txBody>
      </p:sp>
      <p:pic>
        <p:nvPicPr>
          <p:cNvPr id="19" name="Рисунок 18" descr="Susanna Pfeifer_ Germany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42789" y="1986704"/>
            <a:ext cx="5651073" cy="56049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75522DBD-2977-02F2-8362-FA6BDD752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9686709-569C-1B9D-2555-3D00904EE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8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1F5C90-4EC2-FC2B-014C-25BB49934556}"/>
              </a:ext>
            </a:extLst>
          </p:cNvPr>
          <p:cNvSpPr txBox="1"/>
          <p:nvPr/>
        </p:nvSpPr>
        <p:spPr>
          <a:xfrm>
            <a:off x="1283855" y="753653"/>
            <a:ext cx="786014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800" b="1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ЗАКРЕПЛЕНИЕ.</a:t>
            </a:r>
          </a:p>
          <a:p>
            <a:pPr algn="l"/>
            <a:endParaRPr lang="ru-RU" b="1" dirty="0">
              <a:solidFill>
                <a:srgbClr val="1F1F1F"/>
              </a:solidFill>
              <a:latin typeface="Times New Roman" panose="02020603050405020304" pitchFamily="18" charset="0"/>
            </a:endParaRPr>
          </a:p>
          <a:p>
            <a:pPr algn="l"/>
            <a:r>
              <a:rPr lang="ru-RU" sz="1800" b="1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Подчеркните подлежащее и составное глагольное сказуемое, укажите форму выражения составного глагольного сказуемого.</a:t>
            </a:r>
            <a:endParaRPr lang="ru-RU" b="1" i="0" dirty="0">
              <a:solidFill>
                <a:srgbClr val="1F1F1F"/>
              </a:solidFill>
              <a:effectLst/>
              <a:latin typeface="Golos Text"/>
            </a:endParaRPr>
          </a:p>
          <a:p>
            <a:pPr algn="l"/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   </a:t>
            </a:r>
            <a:r>
              <a:rPr lang="ru-RU" sz="1800" b="0" i="0" u="sng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Жители</a:t>
            </a:r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u="sng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начали присягать (</a:t>
            </a:r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глагол, указывающий  на начало действия и инфинитив).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marL="228600" algn="l"/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algn="l"/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1. Владимир начинал сильно беспокоиться.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algn="l"/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 2. Андрюша начал учиться чистописанию гораздо прежде меня.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marL="276225" indent="-228600" algn="l"/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3.</a:t>
            </a:r>
            <a:r>
              <a:rPr lang="ru-RU" sz="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С тех пор перестал я вмешиваться в его хозяйственные распоряжения.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marL="276225" indent="-228600" algn="l"/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4.</a:t>
            </a:r>
            <a:r>
              <a:rPr lang="ru-RU" sz="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И музыка перестала шевелить их.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marL="276225" indent="-228600" algn="l"/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5.</a:t>
            </a:r>
            <a:r>
              <a:rPr lang="ru-RU" sz="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Марья Ивановна скоро перестала со мною дичиться.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marL="276225" indent="-228600" algn="l"/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6.</a:t>
            </a:r>
            <a:r>
              <a:rPr lang="ru-RU" sz="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Бедный старик на своей хромой лошади не мог ускакать от разбойников.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marL="276225" indent="-228600" algn="l"/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7.</a:t>
            </a:r>
            <a:r>
              <a:rPr lang="ru-RU" sz="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Мы любили его слушать.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marL="276225" indent="-228600" algn="l"/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8.</a:t>
            </a:r>
            <a:r>
              <a:rPr lang="ru-RU" sz="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Я любил смотреть картинки.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marL="276225" indent="-228600" algn="l"/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9.</a:t>
            </a:r>
            <a:r>
              <a:rPr lang="ru-RU" sz="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Матушка шутить этим не любила.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  <a:p>
            <a:pPr algn="l"/>
            <a:r>
              <a:rPr lang="ru-RU" sz="1800" b="0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b="0" i="0" dirty="0">
              <a:solidFill>
                <a:srgbClr val="1F1F1F"/>
              </a:solidFill>
              <a:effectLst/>
              <a:latin typeface="Golos Text"/>
            </a:endParaRPr>
          </a:p>
        </p:txBody>
      </p:sp>
      <p:pic>
        <p:nvPicPr>
          <p:cNvPr id="4" name="Рисунок 3" descr="Susanna Pfeifer_ Germany.jpg">
            <a:extLst>
              <a:ext uri="{FF2B5EF4-FFF2-40B4-BE49-F238E27FC236}">
                <a16:creationId xmlns:a16="http://schemas.microsoft.com/office/drawing/2014/main" id="{C5F57324-3ABF-F2A4-BA03-D7A9FB2AA16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1855" y="3939696"/>
            <a:ext cx="3682007" cy="36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620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CCFD81E3-9C36-DF58-A572-5F6A55CF7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9D6C918-A0A7-BD7F-7D05-063B491C1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pPr rtl="0"/>
              <a:t>9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FFDB69-1B4B-BF1D-135C-C2774B1305EA}"/>
              </a:ext>
            </a:extLst>
          </p:cNvPr>
          <p:cNvSpPr txBox="1"/>
          <p:nvPr/>
        </p:nvSpPr>
        <p:spPr>
          <a:xfrm>
            <a:off x="1117600" y="1446150"/>
            <a:ext cx="80264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effectLst/>
                <a:latin typeface="Stella Sans"/>
              </a:rPr>
              <a:t>Прочитайте текст. Спишите его, вставив пропущенные буквы и расставив знаки препинания. Подчеркните сказуемые и определите их вид (ПГС или СГС).</a:t>
            </a:r>
          </a:p>
          <a:p>
            <a:pPr algn="l"/>
            <a:endParaRPr lang="ru-RU" dirty="0">
              <a:latin typeface="Stella Sans"/>
            </a:endParaRPr>
          </a:p>
          <a:p>
            <a:pPr algn="just"/>
            <a:endParaRPr lang="ru-RU" b="0" i="0" dirty="0">
              <a:effectLst/>
              <a:latin typeface="Stella Sans"/>
            </a:endParaRPr>
          </a:p>
          <a:p>
            <a:pPr algn="just"/>
            <a:r>
              <a:rPr lang="ru-RU" b="0" i="0" dirty="0">
                <a:effectLst/>
                <a:latin typeface="Stella Sans"/>
              </a:rPr>
              <a:t>Люди </a:t>
            </a:r>
            <a:r>
              <a:rPr lang="ru-RU" b="0" i="0" dirty="0" err="1">
                <a:effectLst/>
                <a:latin typeface="Stella Sans"/>
              </a:rPr>
              <a:t>нач</a:t>
            </a:r>
            <a:r>
              <a:rPr lang="ru-RU" b="0" i="0" dirty="0">
                <a:effectLst/>
                <a:latin typeface="Stella Sans"/>
              </a:rPr>
              <a:t>…ли учи(</a:t>
            </a:r>
            <a:r>
              <a:rPr lang="ru-RU" b="0" i="0" dirty="0" err="1">
                <a:effectLst/>
                <a:latin typeface="Stella Sans"/>
              </a:rPr>
              <a:t>т,ть</a:t>
            </a:r>
            <a:r>
              <a:rPr lang="ru-RU" b="0" i="0" dirty="0">
                <a:effectLst/>
                <a:latin typeface="Stella Sans"/>
              </a:rPr>
              <a:t>)</a:t>
            </a:r>
            <a:r>
              <a:rPr lang="ru-RU" b="0" i="0" dirty="0" err="1">
                <a:effectLst/>
                <a:latin typeface="Stella Sans"/>
              </a:rPr>
              <a:t>ся</a:t>
            </a:r>
            <a:r>
              <a:rPr lang="ru-RU" b="0" i="0" dirty="0">
                <a:effectLst/>
                <a:latin typeface="Stella Sans"/>
              </a:rPr>
              <a:t> </a:t>
            </a:r>
            <a:r>
              <a:rPr lang="ru-RU" b="0" i="0" dirty="0" err="1">
                <a:effectLst/>
                <a:latin typeface="Stella Sans"/>
              </a:rPr>
              <a:t>сч</a:t>
            </a:r>
            <a:r>
              <a:rPr lang="ru-RU" b="0" i="0" dirty="0">
                <a:effectLst/>
                <a:latin typeface="Stella Sans"/>
              </a:rPr>
              <a:t>…тать в (не)</a:t>
            </a:r>
            <a:r>
              <a:rPr lang="ru-RU" b="0" i="0" dirty="0" err="1">
                <a:effectLst/>
                <a:latin typeface="Stella Sans"/>
              </a:rPr>
              <a:t>запам</a:t>
            </a:r>
            <a:r>
              <a:rPr lang="ru-RU" b="0" i="0" dirty="0">
                <a:effectLst/>
                <a:latin typeface="Stella Sans"/>
              </a:rPr>
              <a:t>…</a:t>
            </a:r>
            <a:r>
              <a:rPr lang="ru-RU" b="0" i="0" dirty="0" err="1">
                <a:effectLst/>
                <a:latin typeface="Stella Sans"/>
              </a:rPr>
              <a:t>тные</a:t>
            </a:r>
            <a:r>
              <a:rPr lang="ru-RU" b="0" i="0" dirty="0">
                <a:effectLst/>
                <a:latin typeface="Stella Sans"/>
              </a:rPr>
              <a:t> врем…на а учила их сама жизнь. Древние люди д…</a:t>
            </a:r>
            <a:r>
              <a:rPr lang="ru-RU" b="0" i="0" dirty="0" err="1">
                <a:effectLst/>
                <a:latin typeface="Stella Sans"/>
              </a:rPr>
              <a:t>лжны</a:t>
            </a:r>
            <a:r>
              <a:rPr lang="ru-RU" b="0" i="0" dirty="0">
                <a:effectLst/>
                <a:latin typeface="Stella Sans"/>
              </a:rPr>
              <a:t> были д…бывать себе пищу охотой. Они </a:t>
            </a:r>
            <a:r>
              <a:rPr lang="ru-RU" b="0" i="0" dirty="0" err="1">
                <a:effectLst/>
                <a:latin typeface="Stella Sans"/>
              </a:rPr>
              <a:t>соб</a:t>
            </a:r>
            <a:r>
              <a:rPr lang="ru-RU" b="0" i="0" dirty="0">
                <a:effectLst/>
                <a:latin typeface="Stella Sans"/>
              </a:rPr>
              <a:t>…</a:t>
            </a:r>
            <a:r>
              <a:rPr lang="ru-RU" b="0" i="0" dirty="0" err="1">
                <a:effectLst/>
                <a:latin typeface="Stella Sans"/>
              </a:rPr>
              <a:t>рались</a:t>
            </a:r>
            <a:r>
              <a:rPr lang="ru-RU" b="0" i="0" dirty="0">
                <a:effectLst/>
                <a:latin typeface="Stella Sans"/>
              </a:rPr>
              <a:t> </a:t>
            </a:r>
            <a:r>
              <a:rPr lang="ru-RU" b="0" i="0" dirty="0" err="1">
                <a:effectLst/>
                <a:latin typeface="Stella Sans"/>
              </a:rPr>
              <a:t>охоти</a:t>
            </a:r>
            <a:r>
              <a:rPr lang="ru-RU" b="0" i="0" dirty="0">
                <a:effectLst/>
                <a:latin typeface="Stella Sans"/>
              </a:rPr>
              <a:t>(</a:t>
            </a:r>
            <a:r>
              <a:rPr lang="ru-RU" b="0" i="0" dirty="0" err="1">
                <a:effectLst/>
                <a:latin typeface="Stella Sans"/>
              </a:rPr>
              <a:t>т,ть</a:t>
            </a:r>
            <a:r>
              <a:rPr lang="ru-RU" b="0" i="0" dirty="0">
                <a:effectLst/>
                <a:latin typeface="Stella Sans"/>
              </a:rPr>
              <a:t>)</a:t>
            </a:r>
            <a:r>
              <a:rPr lang="ru-RU" b="0" i="0" dirty="0" err="1">
                <a:effectLst/>
                <a:latin typeface="Stella Sans"/>
              </a:rPr>
              <a:t>ся</a:t>
            </a:r>
            <a:r>
              <a:rPr lang="ru-RU" b="0" i="0" dirty="0">
                <a:effectLst/>
                <a:latin typeface="Stella Sans"/>
              </a:rPr>
              <a:t> на </a:t>
            </a:r>
            <a:r>
              <a:rPr lang="ru-RU" b="0" i="0" dirty="0" err="1">
                <a:effectLst/>
                <a:latin typeface="Stella Sans"/>
              </a:rPr>
              <a:t>крупн</a:t>
            </a:r>
            <a:r>
              <a:rPr lang="ru-RU" b="0" i="0" dirty="0">
                <a:effectLst/>
                <a:latin typeface="Stella Sans"/>
              </a:rPr>
              <a:t>…го зверя всем </a:t>
            </a:r>
            <a:r>
              <a:rPr lang="ru-RU" b="0" i="0" dirty="0" err="1">
                <a:effectLst/>
                <a:latin typeface="Stella Sans"/>
              </a:rPr>
              <a:t>плем</a:t>
            </a:r>
            <a:r>
              <a:rPr lang="ru-RU" b="0" i="0" dirty="0">
                <a:effectLst/>
                <a:latin typeface="Stella Sans"/>
              </a:rPr>
              <a:t>…нем потому что (н…)кто (не) смог (бы) </a:t>
            </a:r>
            <a:r>
              <a:rPr lang="ru-RU" b="0" i="0" dirty="0" err="1">
                <a:effectLst/>
                <a:latin typeface="Stella Sans"/>
              </a:rPr>
              <a:t>справи</a:t>
            </a:r>
            <a:r>
              <a:rPr lang="ru-RU" b="0" i="0" dirty="0">
                <a:effectLst/>
                <a:latin typeface="Stella Sans"/>
              </a:rPr>
              <a:t>(</a:t>
            </a:r>
            <a:r>
              <a:rPr lang="ru-RU" b="0" i="0" dirty="0" err="1">
                <a:effectLst/>
                <a:latin typeface="Stella Sans"/>
              </a:rPr>
              <a:t>т,ть</a:t>
            </a:r>
            <a:r>
              <a:rPr lang="ru-RU" b="0" i="0" dirty="0">
                <a:effectLst/>
                <a:latin typeface="Stella Sans"/>
              </a:rPr>
              <a:t>)</a:t>
            </a:r>
            <a:r>
              <a:rPr lang="ru-RU" b="0" i="0" dirty="0" err="1">
                <a:effectLst/>
                <a:latin typeface="Stella Sans"/>
              </a:rPr>
              <a:t>ся</a:t>
            </a:r>
            <a:r>
              <a:rPr lang="ru-RU" b="0" i="0" dirty="0">
                <a:effectLst/>
                <a:latin typeface="Stella Sans"/>
              </a:rPr>
              <a:t> с ним (в) одиночку. Что(бы) д…быча (не) ушла люди должны были окружить животное (со) всех </a:t>
            </a:r>
            <a:r>
              <a:rPr lang="ru-RU" b="0" i="0" dirty="0" err="1">
                <a:effectLst/>
                <a:latin typeface="Stella Sans"/>
              </a:rPr>
              <a:t>ст</a:t>
            </a:r>
            <a:r>
              <a:rPr lang="ru-RU" b="0" i="0" dirty="0">
                <a:effectLst/>
                <a:latin typeface="Stella Sans"/>
              </a:rPr>
              <a:t>…</a:t>
            </a:r>
            <a:r>
              <a:rPr lang="ru-RU" b="0" i="0" dirty="0" err="1">
                <a:effectLst/>
                <a:latin typeface="Stella Sans"/>
              </a:rPr>
              <a:t>рон</a:t>
            </a:r>
            <a:r>
              <a:rPr lang="ru-RU" b="0" i="0" dirty="0">
                <a:effectLst/>
                <a:latin typeface="Stella Sans"/>
              </a:rPr>
              <a:t>. Тут они (не) могли обойтись без </a:t>
            </a:r>
            <a:r>
              <a:rPr lang="ru-RU" b="0" i="0" dirty="0" err="1">
                <a:effectLst/>
                <a:latin typeface="Stella Sans"/>
              </a:rPr>
              <a:t>сч</a:t>
            </a:r>
            <a:r>
              <a:rPr lang="ru-RU" b="0" i="0" dirty="0">
                <a:effectLst/>
                <a:latin typeface="Stella Sans"/>
              </a:rPr>
              <a:t>…та. Древние (не) умели </a:t>
            </a:r>
            <a:r>
              <a:rPr lang="ru-RU" b="0" i="0" dirty="0" err="1">
                <a:effectLst/>
                <a:latin typeface="Stella Sans"/>
              </a:rPr>
              <a:t>сч</a:t>
            </a:r>
            <a:r>
              <a:rPr lang="ru-RU" b="0" i="0" dirty="0">
                <a:effectLst/>
                <a:latin typeface="Stella Sans"/>
              </a:rPr>
              <a:t>…тать при </a:t>
            </a:r>
            <a:r>
              <a:rPr lang="ru-RU" b="0" i="0" dirty="0" err="1">
                <a:effectLst/>
                <a:latin typeface="Stella Sans"/>
              </a:rPr>
              <a:t>пом</a:t>
            </a:r>
            <a:r>
              <a:rPr lang="ru-RU" b="0" i="0" dirty="0">
                <a:effectLst/>
                <a:latin typeface="Stella Sans"/>
              </a:rPr>
              <a:t>…щи ц…</a:t>
            </a:r>
            <a:r>
              <a:rPr lang="ru-RU" b="0" i="0" dirty="0" err="1">
                <a:effectLst/>
                <a:latin typeface="Stella Sans"/>
              </a:rPr>
              <a:t>фр</a:t>
            </a:r>
            <a:r>
              <a:rPr lang="ru-RU" b="0" i="0" dirty="0">
                <a:effectLst/>
                <a:latin typeface="Stella Sans"/>
              </a:rPr>
              <a:t> но они могли </a:t>
            </a:r>
            <a:r>
              <a:rPr lang="ru-RU" b="0" i="0" dirty="0" err="1">
                <a:effectLst/>
                <a:latin typeface="Stella Sans"/>
              </a:rPr>
              <a:t>пок</a:t>
            </a:r>
            <a:r>
              <a:rPr lang="ru-RU" b="0" i="0" dirty="0">
                <a:effectLst/>
                <a:latin typeface="Stella Sans"/>
              </a:rPr>
              <a:t>…</a:t>
            </a:r>
            <a:r>
              <a:rPr lang="ru-RU" b="0" i="0" dirty="0" err="1">
                <a:effectLst/>
                <a:latin typeface="Stella Sans"/>
              </a:rPr>
              <a:t>зать</a:t>
            </a:r>
            <a:r>
              <a:rPr lang="ru-RU" b="0" i="0" dirty="0">
                <a:effectLst/>
                <a:latin typeface="Stella Sans"/>
              </a:rPr>
              <a:t> числа на пальцах рук. Есть и с…</a:t>
            </a:r>
            <a:r>
              <a:rPr lang="ru-RU" b="0" i="0" dirty="0" err="1">
                <a:effectLst/>
                <a:latin typeface="Stella Sans"/>
              </a:rPr>
              <a:t>йчас</a:t>
            </a:r>
            <a:r>
              <a:rPr lang="ru-RU" b="0" i="0" dirty="0">
                <a:effectLst/>
                <a:latin typeface="Stella Sans"/>
              </a:rPr>
              <a:t> на з…</a:t>
            </a:r>
            <a:r>
              <a:rPr lang="ru-RU" b="0" i="0" dirty="0" err="1">
                <a:effectLst/>
                <a:latin typeface="Stella Sans"/>
              </a:rPr>
              <a:t>мле</a:t>
            </a:r>
            <a:r>
              <a:rPr lang="ru-RU" b="0" i="0" dirty="0">
                <a:effectLst/>
                <a:latin typeface="Stella Sans"/>
              </a:rPr>
              <a:t> </a:t>
            </a:r>
            <a:r>
              <a:rPr lang="ru-RU" b="0" i="0" dirty="0" err="1">
                <a:effectLst/>
                <a:latin typeface="Stella Sans"/>
              </a:rPr>
              <a:t>плем</a:t>
            </a:r>
            <a:r>
              <a:rPr lang="ru-RU" b="0" i="0" dirty="0">
                <a:effectLst/>
                <a:latin typeface="Stella Sans"/>
              </a:rPr>
              <a:t>…на которые при </a:t>
            </a:r>
            <a:r>
              <a:rPr lang="ru-RU" b="0" i="0" dirty="0" err="1">
                <a:effectLst/>
                <a:latin typeface="Stella Sans"/>
              </a:rPr>
              <a:t>сч</a:t>
            </a:r>
            <a:r>
              <a:rPr lang="ru-RU" b="0" i="0" dirty="0">
                <a:effectLst/>
                <a:latin typeface="Stella Sans"/>
              </a:rPr>
              <a:t>…те (не) могут обойтись без </a:t>
            </a:r>
            <a:r>
              <a:rPr lang="ru-RU" b="0" i="0" dirty="0" err="1">
                <a:effectLst/>
                <a:latin typeface="Stella Sans"/>
              </a:rPr>
              <a:t>пом</a:t>
            </a:r>
            <a:r>
              <a:rPr lang="ru-RU" b="0" i="0" dirty="0">
                <a:effectLst/>
                <a:latin typeface="Stella Sans"/>
              </a:rPr>
              <a:t>…щи </a:t>
            </a:r>
            <a:r>
              <a:rPr lang="ru-RU" b="0" i="0" dirty="0" err="1">
                <a:effectLst/>
                <a:latin typeface="Stella Sans"/>
              </a:rPr>
              <a:t>пальц</a:t>
            </a:r>
            <a:r>
              <a:rPr lang="ru-RU" b="0" i="0" dirty="0">
                <a:effectLst/>
                <a:latin typeface="Stella Sans"/>
              </a:rPr>
              <a:t>…в.</a:t>
            </a:r>
          </a:p>
        </p:txBody>
      </p:sp>
      <p:pic>
        <p:nvPicPr>
          <p:cNvPr id="4" name="Рисунок 3" descr="загруженное (68).jpg">
            <a:extLst>
              <a:ext uri="{FF2B5EF4-FFF2-40B4-BE49-F238E27FC236}">
                <a16:creationId xmlns:a16="http://schemas.microsoft.com/office/drawing/2014/main" id="{E91BFFA6-DF54-5388-13E4-850245A1014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40617" y="136524"/>
            <a:ext cx="2083204" cy="277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412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AF5DA8-6387-4138-BF96-B65D39F2FC21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7279BBA1-1277-4614-8DDE-B2EB227512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EF380A-18DE-4A59-8A28-3F29B5D010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1077</Words>
  <Application>Microsoft Office PowerPoint</Application>
  <PresentationFormat>Широкоэкранный</PresentationFormat>
  <Paragraphs>106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Calibri</vt:lpstr>
      <vt:lpstr>Gabriola</vt:lpstr>
      <vt:lpstr>Golos Text</vt:lpstr>
      <vt:lpstr>PT Sans</vt:lpstr>
      <vt:lpstr>Segoe UI</vt:lpstr>
      <vt:lpstr>Segoe UI Light</vt:lpstr>
      <vt:lpstr>Stella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2021-05-30T14:58:49Z</dcterms:created>
  <dcterms:modified xsi:type="dcterms:W3CDTF">2026-04-15T18:06:08Z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