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95" r:id="rId8"/>
    <p:sldId id="296" r:id="rId9"/>
    <p:sldId id="29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E86CCF-0E11-45F5-A36F-2278E5911271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6CAB9D-E113-4A28-9001-72E78D2150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E86CCF-0E11-45F5-A36F-2278E5911271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6CAB9D-E113-4A28-9001-72E78D2150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E86CCF-0E11-45F5-A36F-2278E5911271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6CAB9D-E113-4A28-9001-72E78D2150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E86CCF-0E11-45F5-A36F-2278E5911271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6CAB9D-E113-4A28-9001-72E78D2150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E86CCF-0E11-45F5-A36F-2278E5911271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6CAB9D-E113-4A28-9001-72E78D2150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E86CCF-0E11-45F5-A36F-2278E5911271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6CAB9D-E113-4A28-9001-72E78D2150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E86CCF-0E11-45F5-A36F-2278E5911271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6CAB9D-E113-4A28-9001-72E78D2150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E86CCF-0E11-45F5-A36F-2278E5911271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6CAB9D-E113-4A28-9001-72E78D2150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E86CCF-0E11-45F5-A36F-2278E5911271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6CAB9D-E113-4A28-9001-72E78D2150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E86CCF-0E11-45F5-A36F-2278E5911271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6CAB9D-E113-4A28-9001-72E78D2150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E86CCF-0E11-45F5-A36F-2278E5911271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6CAB9D-E113-4A28-9001-72E78D2150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6E86CCF-0E11-45F5-A36F-2278E5911271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96CAB9D-E113-4A28-9001-72E78D2150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488832" cy="2952328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«Формирование универсальных учебных действий через уроки физической культуры»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0072" y="4437112"/>
            <a:ext cx="3670176" cy="2016224"/>
          </a:xfrm>
        </p:spPr>
        <p:txBody>
          <a:bodyPr>
            <a:normAutofit fontScale="85000" lnSpcReduction="20000"/>
          </a:bodyPr>
          <a:lstStyle/>
          <a:p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Презентацию подготовила</a:t>
            </a:r>
          </a:p>
          <a:p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физической культуры</a:t>
            </a:r>
          </a:p>
          <a:p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МАОУ СОШ № 17</a:t>
            </a:r>
          </a:p>
          <a:p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Сухова Светлана Владимировна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84984"/>
            <a:ext cx="4680520" cy="32425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subTitle" idx="1"/>
          </p:nvPr>
        </p:nvSpPr>
        <p:spPr>
          <a:xfrm>
            <a:off x="1259632" y="188640"/>
            <a:ext cx="7702624" cy="3981865"/>
          </a:xfrm>
        </p:spPr>
        <p:txBody>
          <a:bodyPr>
            <a:normAutofit fontScale="92500"/>
          </a:bodyPr>
          <a:lstStyle/>
          <a:p>
            <a:pPr>
              <a:lnSpc>
                <a:spcPts val="2100"/>
              </a:lnSpc>
              <a:spcBef>
                <a:spcPts val="1500"/>
              </a:spcBef>
              <a:spcAft>
                <a:spcPts val="600"/>
              </a:spcAft>
            </a:pPr>
            <a:r>
              <a:rPr lang="ru-RU" sz="2000" b="1" u="sng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Что </a:t>
            </a:r>
            <a:r>
              <a:rPr lang="ru-RU" sz="2000" b="1" u="sng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такое УУД и их </a:t>
            </a:r>
            <a:r>
              <a:rPr lang="ru-RU" sz="2000" b="1" u="sng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компоненты</a:t>
            </a:r>
            <a:endParaRPr lang="ru-RU" sz="2000" u="sng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Aft>
                <a:spcPts val="600"/>
              </a:spcAft>
            </a:pPr>
            <a:endParaRPr lang="ru-RU" sz="20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Aft>
                <a:spcPts val="6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УУД 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— это совокупность знаний, умений и навыков, которые обеспечивают успешную учебную деятельность и развитие личности. </a:t>
            </a:r>
            <a:endParaRPr lang="ru-RU" sz="2000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Aft>
                <a:spcPts val="600"/>
              </a:spcAft>
            </a:pPr>
            <a:r>
              <a:rPr lang="ru-RU" sz="2000" u="sng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Выделяют </a:t>
            </a:r>
            <a:r>
              <a:rPr lang="ru-RU" sz="2000" u="sng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четыре компонента УУД: </a:t>
            </a:r>
            <a:endParaRPr lang="ru-RU" sz="2000" u="sng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личностные (формируют мотивацию и ценностные ориентации),</a:t>
            </a: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регулятивные (помогают ставить цели, планировать и контролировать деятельность),</a:t>
            </a: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познавательные (развивают навыки работы с информацией и анализа),</a:t>
            </a: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коммуникативные (способствуют взаимодействию в образовательном процессе).</a:t>
            </a: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sz="2000" b="0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824" y="3861048"/>
            <a:ext cx="3414897" cy="26977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9064" y="260648"/>
            <a:ext cx="8350696" cy="6330298"/>
          </a:xfrm>
        </p:spPr>
        <p:txBody>
          <a:bodyPr>
            <a:normAutofit/>
          </a:bodyPr>
          <a:lstStyle/>
          <a:p>
            <a:pPr marL="0" algn="ctr">
              <a:spcBef>
                <a:spcPts val="0"/>
              </a:spcBef>
            </a:pPr>
            <a:r>
              <a:rPr lang="ru-RU" sz="3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Методы формирования УУД </a:t>
            </a:r>
            <a:endParaRPr lang="ru-RU" sz="3200" b="1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0" algn="ctr">
              <a:spcBef>
                <a:spcPts val="0"/>
              </a:spcBef>
            </a:pPr>
            <a:r>
              <a:rPr lang="ru-RU" sz="32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 </a:t>
            </a:r>
            <a:r>
              <a:rPr lang="ru-RU" sz="3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уроках физкультуры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Aft>
                <a:spcPts val="600"/>
              </a:spcAft>
            </a:pPr>
            <a:r>
              <a:rPr lang="ru-RU" sz="2800" u="sng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</a:t>
            </a:r>
            <a:r>
              <a:rPr lang="ru-RU" sz="2000" u="sng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Для </a:t>
            </a:r>
            <a:r>
              <a:rPr lang="ru-RU" sz="2000" u="sng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формирования УУД применяют:</a:t>
            </a:r>
            <a:endParaRPr lang="ru-RU" sz="2000" u="sng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активные методы обучения (практические задания, игровые ситуации, проблемно-диалогические технологии); </a:t>
            </a: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проектную деятельность;</a:t>
            </a: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интеграцию </a:t>
            </a:r>
            <a:r>
              <a:rPr lang="ru-RU" sz="20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межпредметных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связей (например, биологии и математики);</a:t>
            </a: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игровые и командные формы работы (эстафеты, спортивные игры).</a:t>
            </a: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Учитель играет ключевую роль: создаёт мотивационную среду, использует приёмы, которые развивают самостоятельность и ответственность учеников, применяет рефлексивные практики.</a:t>
            </a: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457200">
              <a:spcBef>
                <a:spcPts val="0"/>
              </a:spcBef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835"/>
          <a:stretch/>
        </p:blipFill>
        <p:spPr bwMode="auto">
          <a:xfrm>
            <a:off x="1187624" y="4365104"/>
            <a:ext cx="7381379" cy="2138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88640"/>
            <a:ext cx="7702624" cy="6114274"/>
          </a:xfrm>
        </p:spPr>
        <p:txBody>
          <a:bodyPr>
            <a:normAutofit/>
          </a:bodyPr>
          <a:lstStyle/>
          <a:p>
            <a:pPr marL="269875" marR="90170" indent="447675">
              <a:tabLst>
                <a:tab pos="1229360" algn="l"/>
                <a:tab pos="1524635" algn="l"/>
                <a:tab pos="2172970" algn="l"/>
                <a:tab pos="2261870" algn="l"/>
                <a:tab pos="2478405" algn="l"/>
                <a:tab pos="3357880" algn="l"/>
                <a:tab pos="3583305" algn="l"/>
                <a:tab pos="3620135" algn="l"/>
                <a:tab pos="3832860" algn="l"/>
                <a:tab pos="4164965" algn="l"/>
                <a:tab pos="4820285" algn="l"/>
                <a:tab pos="5114925" algn="l"/>
                <a:tab pos="5304155" algn="l"/>
                <a:tab pos="5876290" algn="l"/>
                <a:tab pos="6117590" algn="l"/>
              </a:tabLst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2100"/>
              </a:lnSpc>
              <a:spcBef>
                <a:spcPts val="1500"/>
              </a:spcBef>
              <a:spcAft>
                <a:spcPts val="600"/>
              </a:spcAft>
            </a:pPr>
            <a:r>
              <a:rPr lang="ru-RU" sz="2000" b="1" u="sng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Примеры педагогической практики</a:t>
            </a:r>
            <a:endParaRPr lang="ru-RU" sz="2000" u="sng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Педагог может использовать такие приёмы: комплексные игровые задания — например, эстафеты, где дети анализируют условия, планируют действия и взаимодействуют в команде; проблемные ситуации в спортивных играх — команды разрабатывают тактику атаки или защиты, учитывая сильные и слабые стороны соперников; элементы самоконтроля на занятиях по гимнастике и лёгкой атлетике — дети оценивают свои достижения, сравнивают результаты и корректируют технику; интерактивные технологии — </a:t>
            </a:r>
            <a:r>
              <a:rPr lang="ru-RU" sz="20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квесты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и мини‑соревнования, совмещённые с учебными задачами (например, ответы на вопросы о здоровом образе жизни в ходе эстафеты). </a:t>
            </a: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79"/>
          <a:stretch/>
        </p:blipFill>
        <p:spPr bwMode="auto">
          <a:xfrm>
            <a:off x="1331640" y="3429000"/>
            <a:ext cx="7560840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88640"/>
            <a:ext cx="7774632" cy="6264696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latin typeface="Times New Roman"/>
                <a:ea typeface="Times New Roman"/>
                <a:cs typeface="Times New Roman"/>
              </a:rPr>
              <a:t>Оценка уровня УУД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latin typeface="Times New Roman"/>
                <a:ea typeface="Times New Roman"/>
                <a:cs typeface="Times New Roman"/>
              </a:rPr>
              <a:t>Критерии оценки включают: уровень самостоятельности в выполнении упражнений, эффективность планирования и контроля деятельности, а также качество коммуникативного взаимодействия и рефлексии. 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latin typeface="Times New Roman"/>
                <a:ea typeface="Times New Roman"/>
                <a:cs typeface="Times New Roman"/>
              </a:rPr>
              <a:t>Инструменты оценки — наблюдение, самооценка, анкетирование, портфолио достижений, рефлексивные отчёты. Обратная связь строится с учётом индивидуальных особенностей каждого ученика. 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latin typeface="Times New Roman"/>
                <a:ea typeface="Times New Roman"/>
                <a:cs typeface="Times New Roman"/>
              </a:rPr>
              <a:t>Регулярное применение этих методов улучшает физическую подготовку школьников и формирует УУД, необходимые для освоения других предметов и успешной социализации. 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>
              <a:spcBef>
                <a:spcPts val="0"/>
              </a:spcBef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5"/>
          <a:stretch/>
        </p:blipFill>
        <p:spPr bwMode="auto">
          <a:xfrm>
            <a:off x="2411760" y="3212976"/>
            <a:ext cx="5072063" cy="31677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subTitle" idx="1"/>
          </p:nvPr>
        </p:nvSpPr>
        <p:spPr>
          <a:xfrm>
            <a:off x="107504" y="333375"/>
            <a:ext cx="8784977" cy="640799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>На 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уроках физкультуры для формирования универсальных учебных действий (УУД) используют следующие методы обучения: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800" b="1" u="sng" dirty="0">
                <a:latin typeface="Times New Roman"/>
                <a:ea typeface="Times New Roman"/>
                <a:cs typeface="Times New Roman"/>
              </a:rPr>
              <a:t>Активные методы обучения</a:t>
            </a:r>
            <a:r>
              <a:rPr lang="ru-RU" sz="2800" u="sng" dirty="0">
                <a:latin typeface="Times New Roman"/>
                <a:ea typeface="Times New Roman"/>
                <a:cs typeface="Times New Roman"/>
              </a:rPr>
              <a:t>:</a:t>
            </a:r>
            <a:endParaRPr lang="ru-RU" sz="2000" u="sng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практические задания;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игровые ситуации;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проблемно‑диалогические технологии (стимулируют инициативу, критическое мышление и самостоятельность). 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 startAt="2"/>
              <a:tabLst>
                <a:tab pos="457200" algn="l"/>
              </a:tabLst>
            </a:pPr>
            <a:r>
              <a:rPr lang="ru-RU" sz="2800" b="1" u="sng" dirty="0">
                <a:latin typeface="Times New Roman"/>
                <a:ea typeface="Times New Roman"/>
                <a:cs typeface="Times New Roman"/>
              </a:rPr>
              <a:t>Проектная деятельность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 — помогает объединить знания и умения из разных предметных областей и нацеливает на достижение личностно значимых результатов. 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 startAt="2"/>
              <a:tabLst>
                <a:tab pos="457200" algn="l"/>
              </a:tabLst>
            </a:pPr>
            <a:r>
              <a:rPr lang="ru-RU" sz="2800" b="1" u="sng" dirty="0">
                <a:latin typeface="Times New Roman"/>
                <a:ea typeface="Times New Roman"/>
                <a:cs typeface="Times New Roman"/>
              </a:rPr>
              <a:t>Интеграция </a:t>
            </a:r>
            <a:r>
              <a:rPr lang="ru-RU" sz="2800" b="1" u="sng" dirty="0" err="1">
                <a:latin typeface="Times New Roman"/>
                <a:ea typeface="Times New Roman"/>
                <a:cs typeface="Times New Roman"/>
              </a:rPr>
              <a:t>межпредметных</a:t>
            </a:r>
            <a:r>
              <a:rPr lang="ru-RU" sz="2800" b="1" u="sng" dirty="0">
                <a:latin typeface="Times New Roman"/>
                <a:ea typeface="Times New Roman"/>
                <a:cs typeface="Times New Roman"/>
              </a:rPr>
              <a:t> связей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 (например, с биологией или математикой) — расширяет кругозор и помогает глубже понять процессы, связанные с физической активностью и здоровьем. 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 startAt="2"/>
              <a:tabLst>
                <a:tab pos="457200" algn="l"/>
              </a:tabLst>
            </a:pPr>
            <a:r>
              <a:rPr lang="ru-RU" sz="2800" b="1" u="sng" dirty="0">
                <a:latin typeface="Times New Roman"/>
                <a:ea typeface="Times New Roman"/>
                <a:cs typeface="Times New Roman"/>
              </a:rPr>
              <a:t>Игровые и командные формы работы</a:t>
            </a:r>
            <a:r>
              <a:rPr lang="ru-RU" sz="2800" u="sng" dirty="0">
                <a:latin typeface="Times New Roman"/>
                <a:ea typeface="Times New Roman"/>
                <a:cs typeface="Times New Roman"/>
              </a:rPr>
              <a:t>:</a:t>
            </a:r>
            <a:endParaRPr lang="ru-RU" sz="2000" u="sng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командные эстафеты;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спортивные игры с чёткими правилами и распределением ролей.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Развивают навыки сотрудничества, учат слушать других, договариваться и планировать совместные действия. 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269875" algn="ctr">
              <a:lnSpc>
                <a:spcPts val="1595"/>
              </a:lnSpc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4624"/>
            <a:ext cx="9036496" cy="6391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 startAt="5"/>
              <a:tabLst>
                <a:tab pos="457200" algn="l"/>
              </a:tabLst>
            </a:pPr>
            <a:r>
              <a:rPr lang="ru-RU" sz="1700" b="1" dirty="0">
                <a:latin typeface="Times New Roman"/>
                <a:ea typeface="Times New Roman"/>
                <a:cs typeface="Times New Roman"/>
              </a:rPr>
              <a:t>Рефлексивные практики</a:t>
            </a:r>
            <a:r>
              <a:rPr lang="ru-RU" sz="1700" dirty="0">
                <a:latin typeface="Times New Roman"/>
                <a:ea typeface="Times New Roman"/>
                <a:cs typeface="Times New Roman"/>
              </a:rPr>
              <a:t> — анализ собственных достижений и затруднений, планирование шагов по коррекции действий. Формируют регулятивные УУД, необходимые для самообучения и самосовершенствования. </a:t>
            </a:r>
            <a:endParaRPr lang="ru-RU" sz="17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 startAt="5"/>
              <a:tabLst>
                <a:tab pos="457200" algn="l"/>
              </a:tabLst>
            </a:pPr>
            <a:r>
              <a:rPr lang="ru-RU" sz="1700" b="1" dirty="0">
                <a:latin typeface="Times New Roman"/>
                <a:ea typeface="Times New Roman"/>
                <a:cs typeface="Times New Roman"/>
              </a:rPr>
              <a:t>Элементы самоконтроля и </a:t>
            </a:r>
            <a:r>
              <a:rPr lang="ru-RU" sz="1700" b="1" dirty="0" err="1">
                <a:latin typeface="Times New Roman"/>
                <a:ea typeface="Times New Roman"/>
                <a:cs typeface="Times New Roman"/>
              </a:rPr>
              <a:t>саморегуляции</a:t>
            </a:r>
            <a:r>
              <a:rPr lang="ru-RU" sz="1700" dirty="0">
                <a:latin typeface="Times New Roman"/>
                <a:ea typeface="Times New Roman"/>
                <a:cs typeface="Times New Roman"/>
              </a:rPr>
              <a:t> (на занятиях по гимнастике и лёгкой атлетике):</a:t>
            </a:r>
            <a:endParaRPr lang="ru-RU" sz="17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700" dirty="0">
                <a:latin typeface="Times New Roman"/>
                <a:ea typeface="Times New Roman"/>
                <a:cs typeface="Times New Roman"/>
              </a:rPr>
              <a:t>оценка своих достижений по заданным критериям; </a:t>
            </a:r>
            <a:endParaRPr lang="ru-RU" sz="17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700" dirty="0">
                <a:latin typeface="Times New Roman"/>
                <a:ea typeface="Times New Roman"/>
                <a:cs typeface="Times New Roman"/>
              </a:rPr>
              <a:t>сравнение результатов с предыдущими показателями; </a:t>
            </a:r>
            <a:endParaRPr lang="ru-RU" sz="17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700" dirty="0">
                <a:latin typeface="Times New Roman"/>
                <a:ea typeface="Times New Roman"/>
                <a:cs typeface="Times New Roman"/>
              </a:rPr>
              <a:t>корректировка техники выполнения упражнений.</a:t>
            </a:r>
            <a:endParaRPr lang="ru-RU" sz="17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 startAt="7"/>
              <a:tabLst>
                <a:tab pos="457200" algn="l"/>
              </a:tabLst>
            </a:pPr>
            <a:r>
              <a:rPr lang="ru-RU" sz="1700" b="1" dirty="0">
                <a:latin typeface="Times New Roman"/>
                <a:ea typeface="Times New Roman"/>
                <a:cs typeface="Times New Roman"/>
              </a:rPr>
              <a:t>Интерактивные игровые технологии</a:t>
            </a:r>
            <a:r>
              <a:rPr lang="ru-RU" sz="1700" dirty="0">
                <a:latin typeface="Times New Roman"/>
                <a:ea typeface="Times New Roman"/>
                <a:cs typeface="Times New Roman"/>
              </a:rPr>
              <a:t>:</a:t>
            </a:r>
            <a:endParaRPr lang="ru-RU" sz="17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700" dirty="0" err="1">
                <a:latin typeface="Times New Roman"/>
                <a:ea typeface="Times New Roman"/>
                <a:cs typeface="Times New Roman"/>
              </a:rPr>
              <a:t>квесты</a:t>
            </a:r>
            <a:r>
              <a:rPr lang="ru-RU" sz="1700" dirty="0">
                <a:latin typeface="Times New Roman"/>
                <a:ea typeface="Times New Roman"/>
                <a:cs typeface="Times New Roman"/>
              </a:rPr>
              <a:t>;</a:t>
            </a:r>
            <a:endParaRPr lang="ru-RU" sz="17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700" dirty="0">
                <a:latin typeface="Times New Roman"/>
                <a:ea typeface="Times New Roman"/>
                <a:cs typeface="Times New Roman"/>
              </a:rPr>
              <a:t>мини‑соревнования с учебными задачами (например, ответы на вопросы о здоровом образе жизни в ходе эстафеты). </a:t>
            </a:r>
            <a:br>
              <a:rPr lang="ru-RU" sz="1700" dirty="0">
                <a:latin typeface="Times New Roman"/>
                <a:ea typeface="Times New Roman"/>
                <a:cs typeface="Times New Roman"/>
              </a:rPr>
            </a:br>
            <a:r>
              <a:rPr lang="ru-RU" sz="1700" dirty="0">
                <a:latin typeface="Times New Roman"/>
                <a:ea typeface="Times New Roman"/>
                <a:cs typeface="Times New Roman"/>
              </a:rPr>
              <a:t>Развивают </a:t>
            </a:r>
            <a:r>
              <a:rPr lang="ru-RU" sz="1700" dirty="0" err="1">
                <a:latin typeface="Times New Roman"/>
                <a:ea typeface="Times New Roman"/>
                <a:cs typeface="Times New Roman"/>
              </a:rPr>
              <a:t>метапредметные</a:t>
            </a:r>
            <a:r>
              <a:rPr lang="ru-RU" sz="1700" dirty="0">
                <a:latin typeface="Times New Roman"/>
                <a:ea typeface="Times New Roman"/>
                <a:cs typeface="Times New Roman"/>
              </a:rPr>
              <a:t> навыки, улучшают внимание и память. </a:t>
            </a:r>
            <a:endParaRPr lang="ru-RU" sz="17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 startAt="8"/>
              <a:tabLst>
                <a:tab pos="457200" algn="l"/>
              </a:tabLst>
            </a:pPr>
            <a:r>
              <a:rPr lang="ru-RU" sz="1700" b="1" dirty="0">
                <a:latin typeface="Times New Roman"/>
                <a:ea typeface="Times New Roman"/>
                <a:cs typeface="Times New Roman"/>
              </a:rPr>
              <a:t>Педагогические приёмы учителя</a:t>
            </a:r>
            <a:r>
              <a:rPr lang="ru-RU" sz="1700" dirty="0">
                <a:latin typeface="Times New Roman"/>
                <a:ea typeface="Times New Roman"/>
                <a:cs typeface="Times New Roman"/>
              </a:rPr>
              <a:t>:</a:t>
            </a:r>
            <a:endParaRPr lang="ru-RU" sz="17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700" dirty="0">
                <a:latin typeface="Times New Roman"/>
                <a:ea typeface="Times New Roman"/>
                <a:cs typeface="Times New Roman"/>
              </a:rPr>
              <a:t>постановка чётких целей урока;</a:t>
            </a:r>
            <a:endParaRPr lang="ru-RU" sz="17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700" dirty="0">
                <a:latin typeface="Times New Roman"/>
                <a:ea typeface="Times New Roman"/>
                <a:cs typeface="Times New Roman"/>
              </a:rPr>
              <a:t>предоставление выбора видов деятельности;</a:t>
            </a:r>
            <a:endParaRPr lang="ru-RU" sz="17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700" dirty="0">
                <a:latin typeface="Times New Roman"/>
                <a:ea typeface="Times New Roman"/>
                <a:cs typeface="Times New Roman"/>
              </a:rPr>
              <a:t>поощрение и поддержка инициативы учеников; </a:t>
            </a:r>
            <a:endParaRPr lang="ru-RU" sz="17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700" dirty="0">
                <a:latin typeface="Times New Roman"/>
                <a:ea typeface="Times New Roman"/>
                <a:cs typeface="Times New Roman"/>
              </a:rPr>
              <a:t>стратегии партнёрства и доверия (формируют коммуникативные навыки и социальную активность). </a:t>
            </a:r>
            <a:endParaRPr lang="ru-RU" sz="17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700" dirty="0">
                <a:latin typeface="Times New Roman"/>
                <a:ea typeface="Times New Roman"/>
                <a:cs typeface="Times New Roman"/>
              </a:rPr>
              <a:t>Эти методы не только улучшают физическую подготовку школьников, но и способствуют формированию УУД — что важно для освоения других предметов и успешной социализации. </a:t>
            </a:r>
            <a:endParaRPr lang="ru-RU" sz="17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87597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424936" cy="4290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u="sng" dirty="0">
                <a:latin typeface="Arial"/>
                <a:ea typeface="Times New Roman"/>
                <a:cs typeface="Times New Roman"/>
              </a:rPr>
              <a:t>Вывод</a:t>
            </a:r>
            <a:endParaRPr lang="ru-RU" sz="1400" b="1" u="sng" dirty="0">
              <a:latin typeface="Calibri"/>
              <a:ea typeface="Calibri"/>
              <a:cs typeface="Times New Roman"/>
            </a:endParaRPr>
          </a:p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Таким образом, уроки физической культуры в условиях реализации требований ФГОС являются эффективной платформой для формирования универсальных учебных действий, обеспечивающих всестороннее развитие школьников. Использование активных методик, проектной деятельности, игровых и командных форм, а также создание мотивационной среды и систематическая оценка позволяют повысить качество учебного процесса и подготовить обучающихся к успешной социализации и саморазвитию. Совершенствование педагогической практики в данной сфере требует постоянного внедрения инноваций, повышения квалификации педагогов и системного обмена лучшими практиками, что станет залогом эффективного формирования универсальных учебных действий на уроках физической культуры.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Arial"/>
                <a:ea typeface="Times New Roman"/>
                <a:cs typeface="Times New Roman"/>
              </a:rPr>
              <a:t> 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35315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2132856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!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140968"/>
            <a:ext cx="3816350" cy="321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38252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</TotalTime>
  <Words>335</Words>
  <Application>Microsoft Office PowerPoint</Application>
  <PresentationFormat>Экран (4:3)</PresentationFormat>
  <Paragraphs>57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«Формирование универсальных учебных действий через уроки физической культуры»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«Целостность системы формирование культуры здорового и безопасного образа жизни обучающихся на уроках физической культуры». </dc:title>
  <dc:creator>Светлана Сухова</dc:creator>
  <cp:lastModifiedBy>Ирина Борисовна</cp:lastModifiedBy>
  <cp:revision>4</cp:revision>
  <dcterms:modified xsi:type="dcterms:W3CDTF">2026-09-20T17:08:04Z</dcterms:modified>
</cp:coreProperties>
</file>