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1396" y="-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54864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34843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83894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93331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28.03.2024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22407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28.03.2024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35888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28.03.2024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20150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0736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28.03.2024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0625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79260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50477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28.03.2024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18136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15.xml"/><Relationship Id="rId13" Type="http://schemas.openxmlformats.org/officeDocument/2006/relationships/slide" Target="slide25.xml"/><Relationship Id="rId3" Type="http://schemas.openxmlformats.org/officeDocument/2006/relationships/slide" Target="slide5.xml"/><Relationship Id="rId7" Type="http://schemas.openxmlformats.org/officeDocument/2006/relationships/slide" Target="slide13.xml"/><Relationship Id="rId12" Type="http://schemas.openxmlformats.org/officeDocument/2006/relationships/slide" Target="slide23.xml"/><Relationship Id="rId2" Type="http://schemas.openxmlformats.org/officeDocument/2006/relationships/slide" Target="slide3.xml"/><Relationship Id="rId16" Type="http://schemas.openxmlformats.org/officeDocument/2006/relationships/slide" Target="slide31.xml"/><Relationship Id="rId1" Type="http://schemas.openxmlformats.org/officeDocument/2006/relationships/slideLayout" Target="../slideLayouts/slideLayout7.xml"/><Relationship Id="rId6" Type="http://schemas.openxmlformats.org/officeDocument/2006/relationships/slide" Target="slide11.xml"/><Relationship Id="rId11" Type="http://schemas.openxmlformats.org/officeDocument/2006/relationships/slide" Target="slide21.xml"/><Relationship Id="rId5" Type="http://schemas.openxmlformats.org/officeDocument/2006/relationships/slide" Target="slide9.xml"/><Relationship Id="rId15" Type="http://schemas.openxmlformats.org/officeDocument/2006/relationships/slide" Target="slide29.xml"/><Relationship Id="rId10" Type="http://schemas.openxmlformats.org/officeDocument/2006/relationships/slide" Target="slide19.xml"/><Relationship Id="rId4" Type="http://schemas.openxmlformats.org/officeDocument/2006/relationships/slide" Target="slide7.xml"/><Relationship Id="rId9" Type="http://schemas.openxmlformats.org/officeDocument/2006/relationships/slide" Target="slide17.xml"/><Relationship Id="rId14" Type="http://schemas.openxmlformats.org/officeDocument/2006/relationships/slide" Target="slide2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" Target="slide6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" Target="slide8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" Target="slide10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" Target="slide12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" Target="slide14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" Target="slide16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" Target="slide18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" Target="slide20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" Target="slide22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" Target="slide24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" Target="slide26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" Target="slide28.xm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" Target="slide30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" Target="slide32.xm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" Target="slide33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slide" Target="slide3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620688"/>
            <a:ext cx="7772400" cy="2547714"/>
          </a:xfrm>
        </p:spPr>
        <p:txBody>
          <a:bodyPr>
            <a:norm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Интерактивная игра по математике </a:t>
            </a:r>
            <a:r>
              <a:rPr lang="ru-RU" dirty="0" smtClean="0">
                <a:latin typeface="Arial Narrow" panose="020B0606020202030204" pitchFamily="34" charset="0"/>
              </a:rPr>
              <a:t/>
            </a:r>
            <a:br>
              <a:rPr lang="ru-RU" dirty="0" smtClean="0">
                <a:latin typeface="Arial Narrow" panose="020B0606020202030204" pitchFamily="34" charset="0"/>
              </a:rPr>
            </a:br>
            <a:r>
              <a:rPr lang="ru-RU" sz="4800" dirty="0" smtClean="0">
                <a:latin typeface="Arial Narrow" panose="020B0606020202030204" pitchFamily="34" charset="0"/>
              </a:rPr>
              <a:t>«</a:t>
            </a:r>
            <a:r>
              <a:rPr lang="ru-RU" sz="4800" dirty="0" smtClean="0">
                <a:latin typeface="Monotype Corsiva" panose="03010101010201010101" pitchFamily="66" charset="0"/>
              </a:rPr>
              <a:t>Её величество окружность</a:t>
            </a:r>
            <a:r>
              <a:rPr lang="ru-RU" sz="4800" dirty="0" smtClean="0">
                <a:latin typeface="Arial Narrow" panose="020B0606020202030204" pitchFamily="34" charset="0"/>
              </a:rPr>
              <a:t>»</a:t>
            </a:r>
            <a:endParaRPr lang="ru-RU" sz="4800" dirty="0">
              <a:latin typeface="Arial Narrow" panose="020B060602020203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03648" y="4005064"/>
            <a:ext cx="6400800" cy="1752600"/>
          </a:xfrm>
        </p:spPr>
        <p:txBody>
          <a:bodyPr>
            <a:normAutofit fontScale="92500" lnSpcReduction="20000"/>
          </a:bodyPr>
          <a:lstStyle/>
          <a:p>
            <a:pPr algn="l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 математики Сень Светлана Александровна</a:t>
            </a:r>
          </a:p>
          <a:p>
            <a:pPr algn="l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МАОУ СОШ №102</a:t>
            </a:r>
          </a:p>
          <a:p>
            <a:pPr algn="l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Г. Краснодар</a:t>
            </a:r>
          </a:p>
          <a:p>
            <a:endParaRPr lang="ru-RU" dirty="0"/>
          </a:p>
        </p:txBody>
      </p:sp>
      <p:sp>
        <p:nvSpPr>
          <p:cNvPr id="4" name="Скругленный прямоугольник 3">
            <a:hlinkClick r:id="rId2" action="ppaction://hlinksldjump"/>
          </p:cNvPr>
          <p:cNvSpPr/>
          <p:nvPr/>
        </p:nvSpPr>
        <p:spPr>
          <a:xfrm>
            <a:off x="5508104" y="5013176"/>
            <a:ext cx="2664296" cy="8640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СТАРТ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4210829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96488" y="385203"/>
            <a:ext cx="34751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Категория «История»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с двумя скругленными соседними углами 2">
            <a:hlinkClick r:id="rId2" action="ppaction://hlinksldjump"/>
          </p:cNvPr>
          <p:cNvSpPr/>
          <p:nvPr/>
        </p:nvSpPr>
        <p:spPr>
          <a:xfrm>
            <a:off x="645989" y="1340768"/>
            <a:ext cx="1368152" cy="864096"/>
          </a:xfrm>
          <a:prstGeom prst="round2Same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endParaRPr lang="ru-RU" sz="4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с двумя скругленными соседними углами 3">
            <a:hlinkClick r:id="rId3" action="ppaction://hlinksldjump"/>
          </p:cNvPr>
          <p:cNvSpPr/>
          <p:nvPr/>
        </p:nvSpPr>
        <p:spPr>
          <a:xfrm>
            <a:off x="2240503" y="1376718"/>
            <a:ext cx="1368152" cy="864096"/>
          </a:xfrm>
          <a:prstGeom prst="round2Same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endParaRPr lang="ru-RU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с двумя скругленными соседними углами 4">
            <a:hlinkClick r:id="rId4" action="ppaction://hlinksldjump"/>
          </p:cNvPr>
          <p:cNvSpPr/>
          <p:nvPr/>
        </p:nvSpPr>
        <p:spPr>
          <a:xfrm>
            <a:off x="3923928" y="1345718"/>
            <a:ext cx="1368152" cy="864096"/>
          </a:xfrm>
          <a:prstGeom prst="round2Same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</a:t>
            </a:r>
            <a:endParaRPr lang="ru-RU" sz="4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с двумя скругленными соседними углами 5">
            <a:hlinkClick r:id="rId5" action="ppaction://hlinksldjump"/>
          </p:cNvPr>
          <p:cNvSpPr/>
          <p:nvPr/>
        </p:nvSpPr>
        <p:spPr>
          <a:xfrm>
            <a:off x="5627075" y="1340768"/>
            <a:ext cx="1368152" cy="864096"/>
          </a:xfrm>
          <a:prstGeom prst="round2Same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</a:t>
            </a:r>
            <a:endParaRPr lang="ru-RU" sz="4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с двумя скругленными соседними углами 6">
            <a:hlinkClick r:id="rId6" action="ppaction://hlinksldjump"/>
          </p:cNvPr>
          <p:cNvSpPr/>
          <p:nvPr/>
        </p:nvSpPr>
        <p:spPr>
          <a:xfrm>
            <a:off x="7308304" y="1335355"/>
            <a:ext cx="1368152" cy="864096"/>
          </a:xfrm>
          <a:prstGeom prst="round2Same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</a:t>
            </a:r>
            <a:endParaRPr lang="ru-RU" sz="4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809429" y="2370816"/>
            <a:ext cx="420294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Категория «Определения»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с двумя скругленными соседними углами 8">
            <a:hlinkClick r:id="rId7" action="ppaction://hlinksldjump"/>
          </p:cNvPr>
          <p:cNvSpPr/>
          <p:nvPr/>
        </p:nvSpPr>
        <p:spPr>
          <a:xfrm>
            <a:off x="645989" y="3292245"/>
            <a:ext cx="1368152" cy="864096"/>
          </a:xfrm>
          <a:prstGeom prst="round2Same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endParaRPr lang="ru-RU" sz="4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с двумя скругленными соседними углами 9">
            <a:hlinkClick r:id="rId8" action="ppaction://hlinksldjump"/>
          </p:cNvPr>
          <p:cNvSpPr/>
          <p:nvPr/>
        </p:nvSpPr>
        <p:spPr>
          <a:xfrm>
            <a:off x="2231740" y="3268328"/>
            <a:ext cx="1368152" cy="864096"/>
          </a:xfrm>
          <a:prstGeom prst="round2Same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endParaRPr lang="ru-RU" sz="4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с двумя скругленными соседними углами 10">
            <a:hlinkClick r:id="rId9" action="ppaction://hlinksldjump"/>
          </p:cNvPr>
          <p:cNvSpPr/>
          <p:nvPr/>
        </p:nvSpPr>
        <p:spPr>
          <a:xfrm>
            <a:off x="3923927" y="3281704"/>
            <a:ext cx="1368152" cy="864096"/>
          </a:xfrm>
          <a:prstGeom prst="round2Same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</a:t>
            </a:r>
            <a:endParaRPr lang="ru-RU" sz="4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с двумя скругленными соседними углами 11">
            <a:hlinkClick r:id="rId10" action="ppaction://hlinksldjump"/>
          </p:cNvPr>
          <p:cNvSpPr/>
          <p:nvPr/>
        </p:nvSpPr>
        <p:spPr>
          <a:xfrm>
            <a:off x="5627075" y="3292245"/>
            <a:ext cx="1368152" cy="864096"/>
          </a:xfrm>
          <a:prstGeom prst="round2Same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</a:t>
            </a:r>
            <a:endParaRPr lang="ru-RU" sz="4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с двумя скругленными соседними углами 12">
            <a:hlinkClick r:id="rId11" action="ppaction://hlinksldjump"/>
          </p:cNvPr>
          <p:cNvSpPr/>
          <p:nvPr/>
        </p:nvSpPr>
        <p:spPr>
          <a:xfrm>
            <a:off x="7308304" y="3281704"/>
            <a:ext cx="1368152" cy="864096"/>
          </a:xfrm>
          <a:prstGeom prst="round2Same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</a:t>
            </a:r>
            <a:endParaRPr lang="ru-RU" sz="4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с двумя скругленными соседними углами 13">
            <a:hlinkClick r:id="rId12" action="ppaction://hlinksldjump"/>
          </p:cNvPr>
          <p:cNvSpPr/>
          <p:nvPr/>
        </p:nvSpPr>
        <p:spPr>
          <a:xfrm>
            <a:off x="628730" y="5229200"/>
            <a:ext cx="1368152" cy="864096"/>
          </a:xfrm>
          <a:prstGeom prst="round2Same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endParaRPr lang="ru-RU" sz="4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905631" y="4314566"/>
            <a:ext cx="32267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Категория «Задачи»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рямоугольник с двумя скругленными соседними углами 15">
            <a:hlinkClick r:id="rId13" action="ppaction://hlinksldjump"/>
          </p:cNvPr>
          <p:cNvSpPr/>
          <p:nvPr/>
        </p:nvSpPr>
        <p:spPr>
          <a:xfrm>
            <a:off x="2240503" y="5239039"/>
            <a:ext cx="1368152" cy="864096"/>
          </a:xfrm>
          <a:prstGeom prst="round2Same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endParaRPr lang="ru-RU" sz="4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рямоугольник с двумя скругленными соседними углами 16">
            <a:hlinkClick r:id="rId14" action="ppaction://hlinksldjump"/>
          </p:cNvPr>
          <p:cNvSpPr/>
          <p:nvPr/>
        </p:nvSpPr>
        <p:spPr>
          <a:xfrm>
            <a:off x="3934736" y="5229200"/>
            <a:ext cx="1368152" cy="864096"/>
          </a:xfrm>
          <a:prstGeom prst="round2Same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</a:t>
            </a:r>
            <a:endParaRPr lang="ru-RU" sz="4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Прямоугольник с двумя скругленными соседними углами 17">
            <a:hlinkClick r:id="rId15" action="ppaction://hlinksldjump"/>
          </p:cNvPr>
          <p:cNvSpPr/>
          <p:nvPr/>
        </p:nvSpPr>
        <p:spPr>
          <a:xfrm>
            <a:off x="5627075" y="5197587"/>
            <a:ext cx="1368152" cy="864096"/>
          </a:xfrm>
          <a:prstGeom prst="round2Same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</a:t>
            </a:r>
            <a:endParaRPr lang="ru-RU" sz="4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Прямоугольник с двумя скругленными соседними углами 18">
            <a:hlinkClick r:id="rId16" action="ppaction://hlinksldjump"/>
          </p:cNvPr>
          <p:cNvSpPr/>
          <p:nvPr/>
        </p:nvSpPr>
        <p:spPr>
          <a:xfrm>
            <a:off x="7308304" y="5197587"/>
            <a:ext cx="1368152" cy="864096"/>
          </a:xfrm>
          <a:prstGeom prst="round2Same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</a:t>
            </a:r>
            <a:endParaRPr lang="ru-RU" sz="4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2010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73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4" fill="hold">
                      <p:stCondLst>
                        <p:cond delay="0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>
                      <p:stCondLst>
                        <p:cond delay="0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54747" y="1340768"/>
            <a:ext cx="597666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переводе с латинского это слово означает «спица колеса, </a:t>
            </a: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луч». </a:t>
            </a:r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Скругленный прямоугольник 3">
            <a:hlinkClick r:id="rId2" action="ppaction://hlinksldjump"/>
          </p:cNvPr>
          <p:cNvSpPr/>
          <p:nvPr/>
        </p:nvSpPr>
        <p:spPr>
          <a:xfrm>
            <a:off x="5292080" y="5085184"/>
            <a:ext cx="3024336" cy="864096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Правильный ответ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5330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43608" y="982469"/>
            <a:ext cx="15550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Радиус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https://microexcel.ru/wp-content/uploads/2020/09/krug-exc-cover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1700808"/>
            <a:ext cx="5561998" cy="4032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Скругленный прямоугольник 3">
            <a:hlinkClick r:id="rId3" action="ppaction://hlinksldjump"/>
          </p:cNvPr>
          <p:cNvSpPr/>
          <p:nvPr/>
        </p:nvSpPr>
        <p:spPr>
          <a:xfrm>
            <a:off x="733428" y="5496427"/>
            <a:ext cx="3024336" cy="864096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Вернуться </a:t>
            </a:r>
          </a:p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 игровому полю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5430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>
            <a:hlinkClick r:id="rId2" action="ppaction://hlinksldjump"/>
          </p:cNvPr>
          <p:cNvSpPr/>
          <p:nvPr/>
        </p:nvSpPr>
        <p:spPr>
          <a:xfrm>
            <a:off x="5292080" y="5085184"/>
            <a:ext cx="3024336" cy="864096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Правильный ответ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99592" y="1196752"/>
            <a:ext cx="741682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Легенды и мифы Древней Греции повествуют нам о том, что этот прибор был изобретен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Талосом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племянником Дедала.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Талос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изобрел устройство, позволяющее рисовать абсолютно идеальный круг, соединив два одинаковых по длине стержня.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1052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27584" y="980728"/>
            <a:ext cx="149271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Циркуль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https://narisyu.cdnbro.com/posts/64644065-tsirkul-kartinki-dlia-detei-2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764704"/>
            <a:ext cx="4304294" cy="4304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Скругленный прямоугольник 4">
            <a:hlinkClick r:id="rId3" action="ppaction://hlinksldjump"/>
          </p:cNvPr>
          <p:cNvSpPr/>
          <p:nvPr/>
        </p:nvSpPr>
        <p:spPr>
          <a:xfrm>
            <a:off x="827584" y="5517232"/>
            <a:ext cx="3024336" cy="864096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Вернуться </a:t>
            </a:r>
          </a:p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 игровому полю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2648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3608" y="1268760"/>
            <a:ext cx="72008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Согласно Аристотелю, небесная материя, из которой состоят планеты и звезды как самая совершенная должна двигаться по самой совершенной линии, по какой?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кругленный прямоугольник 2">
            <a:hlinkClick r:id="rId2" action="ppaction://hlinksldjump"/>
          </p:cNvPr>
          <p:cNvSpPr/>
          <p:nvPr/>
        </p:nvSpPr>
        <p:spPr>
          <a:xfrm>
            <a:off x="5292080" y="5085184"/>
            <a:ext cx="3024336" cy="864096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Правильный ответ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5734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s4.thingpic.com/images/hd/xnmKSq8SzuwaK1Ep12YEDyCS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1184265"/>
            <a:ext cx="6515284" cy="4176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11560" y="673532"/>
            <a:ext cx="20772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Окружность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Скругленный прямоугольник 3">
            <a:hlinkClick r:id="rId3" action="ppaction://hlinksldjump"/>
          </p:cNvPr>
          <p:cNvSpPr/>
          <p:nvPr/>
        </p:nvSpPr>
        <p:spPr>
          <a:xfrm>
            <a:off x="827584" y="5517232"/>
            <a:ext cx="3024336" cy="864096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Вернуться </a:t>
            </a:r>
          </a:p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 игровому полю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818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1196752"/>
            <a:ext cx="72008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Согласно преданию, один римский солдат, разыскивая добычу, вбежал в комнату этого ученого в момент, когда он чертил фигуры на песке, покрывавшем пол. «Не тронь моих кругов!» — закричал математик и тут же упал, пронзенный мечом. Кто это был?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кругленный прямоугольник 2">
            <a:hlinkClick r:id="rId2" action="ppaction://hlinksldjump"/>
          </p:cNvPr>
          <p:cNvSpPr/>
          <p:nvPr/>
        </p:nvSpPr>
        <p:spPr>
          <a:xfrm>
            <a:off x="5292080" y="5085184"/>
            <a:ext cx="3024336" cy="864096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Правильный ответ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1806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www.brogle.de/typo3temp/ImageServiceCache/cbcb18f62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242338"/>
            <a:ext cx="6860997" cy="4162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755576" y="980728"/>
            <a:ext cx="156010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Архимед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кругленный прямоугольник 2">
            <a:hlinkClick r:id="rId3" action="ppaction://hlinksldjump"/>
          </p:cNvPr>
          <p:cNvSpPr/>
          <p:nvPr/>
        </p:nvSpPr>
        <p:spPr>
          <a:xfrm>
            <a:off x="827584" y="5517232"/>
            <a:ext cx="3024336" cy="864096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Вернуться </a:t>
            </a:r>
          </a:p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 игровому полю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0826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22976" y="764704"/>
            <a:ext cx="792088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Первым ввел обозначение отношения длины окружности к диаметру современным символом π английский математик Джонсон. В качестве символа он взял первую букву греческого слова «периферия», что в переводе означает «окружность». Как давно символ "Пи"(π) используется в математических формулах?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кругленный прямоугольник 2">
            <a:hlinkClick r:id="rId2" action="ppaction://hlinksldjump"/>
          </p:cNvPr>
          <p:cNvSpPr/>
          <p:nvPr/>
        </p:nvSpPr>
        <p:spPr>
          <a:xfrm>
            <a:off x="5292080" y="5085184"/>
            <a:ext cx="3024336" cy="864096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Правильный ответ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1580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s://fb.ru/media/i/2/2/8/5/7/4/9/i/228574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764704"/>
            <a:ext cx="4186511" cy="5040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83568" y="764704"/>
            <a:ext cx="196720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250-300 лет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Скругленный прямоугольник 3">
            <a:hlinkClick r:id="rId3" action="ppaction://hlinksldjump"/>
          </p:cNvPr>
          <p:cNvSpPr/>
          <p:nvPr/>
        </p:nvSpPr>
        <p:spPr>
          <a:xfrm>
            <a:off x="827584" y="5517232"/>
            <a:ext cx="3024336" cy="864096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Вернуться </a:t>
            </a:r>
          </a:p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 игровому полю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3297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03648" y="1124744"/>
            <a:ext cx="5742384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Прямая, имеющая с окружностью только одну общую точку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называется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кругленный прямоугольник 2">
            <a:hlinkClick r:id="rId2" action="ppaction://hlinksldjump"/>
          </p:cNvPr>
          <p:cNvSpPr/>
          <p:nvPr/>
        </p:nvSpPr>
        <p:spPr>
          <a:xfrm>
            <a:off x="5292080" y="5085184"/>
            <a:ext cx="3024336" cy="864096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Правильный ответ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9046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15616" y="1196752"/>
            <a:ext cx="206492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Касательная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6" name="Picture 2" descr="https://matematikalegko.ru/wp-content/uploads/2014/04/112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509713"/>
            <a:ext cx="3143250" cy="2895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Скругленный прямоугольник 3">
            <a:hlinkClick r:id="rId3" action="ppaction://hlinksldjump"/>
          </p:cNvPr>
          <p:cNvSpPr/>
          <p:nvPr/>
        </p:nvSpPr>
        <p:spPr>
          <a:xfrm>
            <a:off x="827584" y="5517232"/>
            <a:ext cx="3024336" cy="864096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Вернуться </a:t>
            </a:r>
          </a:p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 игровому полю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378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71600" y="908720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Отрезок, соединяющий две точки окружности, называется…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Скругленный прямоугольник 3">
            <a:hlinkClick r:id="rId2" action="ppaction://hlinksldjump"/>
          </p:cNvPr>
          <p:cNvSpPr/>
          <p:nvPr/>
        </p:nvSpPr>
        <p:spPr>
          <a:xfrm>
            <a:off x="5292080" y="5085184"/>
            <a:ext cx="3024336" cy="864096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Правильный ответ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6742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cdn-user84060.skyeng.ru/uploads/5fc8f21ab875e91067333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1268760"/>
            <a:ext cx="4025673" cy="4094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284293" y="883736"/>
            <a:ext cx="111748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Хорда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Скругленный прямоугольник 3">
            <a:hlinkClick r:id="rId3" action="ppaction://hlinksldjump"/>
          </p:cNvPr>
          <p:cNvSpPr/>
          <p:nvPr/>
        </p:nvSpPr>
        <p:spPr>
          <a:xfrm>
            <a:off x="827584" y="5517232"/>
            <a:ext cx="3024336" cy="864096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Вернуться </a:t>
            </a:r>
          </a:p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 игровому полю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3008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3608" y="1124744"/>
            <a:ext cx="727280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Угол, вершина которого лежит в центре окружности называется…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кругленный прямоугольник 2">
            <a:hlinkClick r:id="rId2" action="ppaction://hlinksldjump"/>
          </p:cNvPr>
          <p:cNvSpPr/>
          <p:nvPr/>
        </p:nvSpPr>
        <p:spPr>
          <a:xfrm>
            <a:off x="5292080" y="5085184"/>
            <a:ext cx="3024336" cy="864096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Правильный ответ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2330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59632" y="836712"/>
            <a:ext cx="30302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Центральный угол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194" name="Picture 2" descr="https://fb.ru/misc/i/gallery/91036/304014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0805" y="1268760"/>
            <a:ext cx="5040560" cy="4430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Скругленный прямоугольник 3">
            <a:hlinkClick r:id="rId3" action="ppaction://hlinksldjump"/>
          </p:cNvPr>
          <p:cNvSpPr/>
          <p:nvPr/>
        </p:nvSpPr>
        <p:spPr>
          <a:xfrm>
            <a:off x="827584" y="5517232"/>
            <a:ext cx="3024336" cy="864096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Вернуться </a:t>
            </a:r>
          </a:p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 игровому полю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4232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71600" y="980728"/>
            <a:ext cx="756084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Угол, вершина которого лежит на окружности, а стороны пересекают окружность называется…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кругленный прямоугольник 2">
            <a:hlinkClick r:id="rId2" action="ppaction://hlinksldjump"/>
          </p:cNvPr>
          <p:cNvSpPr/>
          <p:nvPr/>
        </p:nvSpPr>
        <p:spPr>
          <a:xfrm>
            <a:off x="5292080" y="5085184"/>
            <a:ext cx="3024336" cy="864096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Правильный ответ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7572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87624" y="980728"/>
            <a:ext cx="271132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Вписанный угол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266" name="Picture 2" descr="https://cdn-user84060.skyeng.ru/uploads/5fc8f2d65aa9102441755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2248" y="1060619"/>
            <a:ext cx="4901355" cy="4464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Скругленный прямоугольник 4">
            <a:hlinkClick r:id="rId3" action="ppaction://hlinksldjump"/>
          </p:cNvPr>
          <p:cNvSpPr/>
          <p:nvPr/>
        </p:nvSpPr>
        <p:spPr>
          <a:xfrm>
            <a:off x="827584" y="5517232"/>
            <a:ext cx="3024336" cy="864096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Вернуться </a:t>
            </a:r>
          </a:p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 игровому полю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6793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9592" y="836712"/>
            <a:ext cx="631844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Любые две точки окружности делят ее на две части. Эти части называются …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кругленный прямоугольник 2">
            <a:hlinkClick r:id="rId2" action="ppaction://hlinksldjump"/>
          </p:cNvPr>
          <p:cNvSpPr/>
          <p:nvPr/>
        </p:nvSpPr>
        <p:spPr>
          <a:xfrm>
            <a:off x="5292080" y="5085184"/>
            <a:ext cx="3024336" cy="864096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Правильный ответ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8305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15616" y="980728"/>
            <a:ext cx="8402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Дуги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314" name="Picture 2" descr="https://ru-static.z-dn.net/files/d8c/78484dd4fd284c440e9604b2c3c02d4f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741765"/>
            <a:ext cx="5700163" cy="4824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Скругленный прямоугольник 3">
            <a:hlinkClick r:id="rId3" action="ppaction://hlinksldjump"/>
          </p:cNvPr>
          <p:cNvSpPr/>
          <p:nvPr/>
        </p:nvSpPr>
        <p:spPr>
          <a:xfrm>
            <a:off x="827584" y="5517232"/>
            <a:ext cx="3024336" cy="864096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Вернуться </a:t>
            </a:r>
          </a:p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 игровому полю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7060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764704"/>
            <a:ext cx="7534275" cy="3724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Скругленный прямоугольник 2">
            <a:hlinkClick r:id="rId3" action="ppaction://hlinksldjump"/>
          </p:cNvPr>
          <p:cNvSpPr/>
          <p:nvPr/>
        </p:nvSpPr>
        <p:spPr>
          <a:xfrm>
            <a:off x="5292080" y="5085184"/>
            <a:ext cx="3024336" cy="864096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Правильный ответ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4120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35896" y="2564904"/>
            <a:ext cx="18170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Ответ: 6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кругленный прямоугольник 2">
            <a:hlinkClick r:id="rId2" action="ppaction://hlinksldjump"/>
          </p:cNvPr>
          <p:cNvSpPr/>
          <p:nvPr/>
        </p:nvSpPr>
        <p:spPr>
          <a:xfrm>
            <a:off x="3032246" y="3717032"/>
            <a:ext cx="3024336" cy="864096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Вернуться </a:t>
            </a:r>
          </a:p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 игровому полю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5284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862" y="908720"/>
            <a:ext cx="7534275" cy="383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Скругленный прямоугольник 2">
            <a:hlinkClick r:id="rId3" action="ppaction://hlinksldjump"/>
          </p:cNvPr>
          <p:cNvSpPr/>
          <p:nvPr/>
        </p:nvSpPr>
        <p:spPr>
          <a:xfrm>
            <a:off x="5292080" y="5085184"/>
            <a:ext cx="3024336" cy="864096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Правильный ответ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8648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35896" y="2564904"/>
            <a:ext cx="20478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Ответ: 30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кругленный прямоугольник 2">
            <a:hlinkClick r:id="rId2" action="ppaction://hlinksldjump"/>
          </p:cNvPr>
          <p:cNvSpPr/>
          <p:nvPr/>
        </p:nvSpPr>
        <p:spPr>
          <a:xfrm>
            <a:off x="3032246" y="3717032"/>
            <a:ext cx="3024336" cy="864096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Вернуться </a:t>
            </a:r>
          </a:p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 игровому полю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4546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764704"/>
            <a:ext cx="7543800" cy="295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Скругленный прямоугольник 2">
            <a:hlinkClick r:id="rId3" action="ppaction://hlinksldjump"/>
          </p:cNvPr>
          <p:cNvSpPr/>
          <p:nvPr/>
        </p:nvSpPr>
        <p:spPr>
          <a:xfrm>
            <a:off x="5292080" y="5085184"/>
            <a:ext cx="3024336" cy="864096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Правильный ответ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2604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35896" y="2564904"/>
            <a:ext cx="20478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Ответ: 30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кругленный прямоугольник 2">
            <a:hlinkClick r:id="rId2" action="ppaction://hlinksldjump"/>
          </p:cNvPr>
          <p:cNvSpPr/>
          <p:nvPr/>
        </p:nvSpPr>
        <p:spPr>
          <a:xfrm>
            <a:off x="3032246" y="3717032"/>
            <a:ext cx="3024336" cy="864096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Вернуться </a:t>
            </a:r>
          </a:p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 игровому полю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9715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836712"/>
            <a:ext cx="7534275" cy="378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Скругленный прямоугольник 2">
            <a:hlinkClick r:id="rId3" action="ppaction://hlinksldjump"/>
          </p:cNvPr>
          <p:cNvSpPr/>
          <p:nvPr/>
        </p:nvSpPr>
        <p:spPr>
          <a:xfrm>
            <a:off x="5292080" y="5085184"/>
            <a:ext cx="3024336" cy="864096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Правильный ответ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517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35896" y="2564904"/>
            <a:ext cx="18170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Ответ: 5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кругленный прямоугольник 2">
            <a:hlinkClick r:id="rId2" action="ppaction://hlinksldjump"/>
          </p:cNvPr>
          <p:cNvSpPr/>
          <p:nvPr/>
        </p:nvSpPr>
        <p:spPr>
          <a:xfrm>
            <a:off x="3032246" y="3717032"/>
            <a:ext cx="3024336" cy="864096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Вернуться </a:t>
            </a:r>
          </a:p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 игровому полю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9629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350" y="764704"/>
            <a:ext cx="7353300" cy="376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Скругленный прямоугольник 2">
            <a:hlinkClick r:id="rId3" action="ppaction://hlinksldjump"/>
          </p:cNvPr>
          <p:cNvSpPr/>
          <p:nvPr/>
        </p:nvSpPr>
        <p:spPr>
          <a:xfrm>
            <a:off x="5292080" y="5085184"/>
            <a:ext cx="3024336" cy="864096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Правильный ответ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4859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35896" y="2564904"/>
            <a:ext cx="18170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Ответ: 3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кругленный прямоугольник 2">
            <a:hlinkClick r:id="rId2" action="ppaction://hlinksldjump"/>
          </p:cNvPr>
          <p:cNvSpPr/>
          <p:nvPr/>
        </p:nvSpPr>
        <p:spPr>
          <a:xfrm>
            <a:off x="3032246" y="3717032"/>
            <a:ext cx="3024336" cy="864096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Перейти во второй тур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3099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6" name="Picture 6" descr="https://resh.edu.ru/uploads/lesson_extract/7736/20210409174540/OEBPS/objects/t_math_5_26_4/5d3ec10b916c298818803d0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718" y="3510758"/>
            <a:ext cx="2880320" cy="288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4" name="Picture 4" descr="https://narisyu.cdnbro.com/posts/58342234-uzor-iz-okruzhnostei-5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214583"/>
            <a:ext cx="2520280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6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Второй тур</a:t>
            </a:r>
            <a:endParaRPr lang="ru-RU" sz="6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sz="4400" b="1" i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Пинг-понг</a:t>
            </a:r>
            <a:endParaRPr lang="ru-RU" sz="4400" b="1" i="1" dirty="0">
              <a:solidFill>
                <a:schemeClr val="accent1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Скругленный прямоугольник 3">
            <a:hlinkClick r:id="rId4" action="ppaction://hlinksldjump"/>
          </p:cNvPr>
          <p:cNvSpPr/>
          <p:nvPr/>
        </p:nvSpPr>
        <p:spPr>
          <a:xfrm>
            <a:off x="3032246" y="4869160"/>
            <a:ext cx="3024336" cy="864096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Блиц-игра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482" name="Picture 2" descr="https://upload.wikimedia.org/wikipedia/commons/thumb/a/af/Steiner_chain_7mer.svg/1200px-Steiner_chain_7mer.svg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88640"/>
            <a:ext cx="2520280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8" name="Picture 8" descr="https://fsd.multiurok.ru/html/2020/04/07/s_5e8c66838e63f/1409277_1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4955423"/>
            <a:ext cx="1943196" cy="1692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7351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с двумя скругленными соседними углами 1"/>
          <p:cNvSpPr/>
          <p:nvPr/>
        </p:nvSpPr>
        <p:spPr>
          <a:xfrm>
            <a:off x="1961386" y="1916832"/>
            <a:ext cx="5544616" cy="2232248"/>
          </a:xfrm>
          <a:prstGeom prst="round2Same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1601346" y="1700808"/>
            <a:ext cx="6264696" cy="302433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2555776" y="2248126"/>
            <a:ext cx="453650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 1</a:t>
            </a:r>
          </a:p>
          <a:p>
            <a:pPr algn="ctr"/>
            <a:r>
              <a:rPr lang="ru-RU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Дуги</a:t>
            </a:r>
            <a:r>
              <a:rPr lang="ru-RU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заключенные между параллельными хордами…</a:t>
            </a:r>
            <a:endParaRPr lang="ru-RU" sz="3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94358" y="836712"/>
            <a:ext cx="42786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Вопросы для команды №1</a:t>
            </a:r>
            <a:endParaRPr lang="ru-RU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0395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с двумя скругленными соседними углами 1"/>
          <p:cNvSpPr/>
          <p:nvPr/>
        </p:nvSpPr>
        <p:spPr>
          <a:xfrm>
            <a:off x="1961386" y="1916832"/>
            <a:ext cx="5544616" cy="2232248"/>
          </a:xfrm>
          <a:prstGeom prst="round2Same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1601346" y="1700808"/>
            <a:ext cx="6264696" cy="302433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2555776" y="2248126"/>
            <a:ext cx="453650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 2</a:t>
            </a:r>
          </a:p>
          <a:p>
            <a:pPr algn="ctr"/>
            <a:r>
              <a:rPr lang="ru-RU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Хорда</a:t>
            </a:r>
            <a:r>
              <a:rPr lang="ru-RU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проходящая через центр окружности, называется…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594358" y="836712"/>
            <a:ext cx="42786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Вопросы для команды №1</a:t>
            </a:r>
            <a:endParaRPr lang="ru-RU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7269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с двумя скругленными соседними углами 1"/>
          <p:cNvSpPr/>
          <p:nvPr/>
        </p:nvSpPr>
        <p:spPr>
          <a:xfrm>
            <a:off x="1961386" y="1916832"/>
            <a:ext cx="5544616" cy="2232248"/>
          </a:xfrm>
          <a:prstGeom prst="round2Same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1601346" y="1700808"/>
            <a:ext cx="6264696" cy="302433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2555776" y="2248126"/>
            <a:ext cx="453650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 3</a:t>
            </a:r>
          </a:p>
          <a:p>
            <a:pPr algn="ctr"/>
            <a:r>
              <a:rPr lang="ru-RU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</a:t>
            </a:r>
            <a:r>
              <a:rPr lang="ru-RU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диаметр делит пополам хорду, то он…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594358" y="836712"/>
            <a:ext cx="42786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Вопросы для команды №1</a:t>
            </a:r>
            <a:endParaRPr lang="ru-RU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1736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с двумя скругленными соседними углами 1"/>
          <p:cNvSpPr/>
          <p:nvPr/>
        </p:nvSpPr>
        <p:spPr>
          <a:xfrm>
            <a:off x="1961386" y="1916832"/>
            <a:ext cx="5544616" cy="2232248"/>
          </a:xfrm>
          <a:prstGeom prst="round2Same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1601346" y="1700808"/>
            <a:ext cx="6264696" cy="302433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2051720" y="2248126"/>
            <a:ext cx="545428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 4</a:t>
            </a:r>
          </a:p>
          <a:p>
            <a:pPr algn="ctr"/>
            <a:r>
              <a:rPr lang="ru-RU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Отрезки </a:t>
            </a:r>
            <a:r>
              <a:rPr lang="ru-RU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касательных к окружности, проведенных из одной точки …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594358" y="836712"/>
            <a:ext cx="42786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Вопросы для команды №1</a:t>
            </a:r>
            <a:endParaRPr lang="ru-RU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4067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с двумя скругленными соседними углами 1"/>
          <p:cNvSpPr/>
          <p:nvPr/>
        </p:nvSpPr>
        <p:spPr>
          <a:xfrm>
            <a:off x="1961386" y="1916832"/>
            <a:ext cx="5544616" cy="2232248"/>
          </a:xfrm>
          <a:prstGeom prst="round2Same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1601346" y="1700808"/>
            <a:ext cx="6264696" cy="302433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1403648" y="1935703"/>
            <a:ext cx="662473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 5</a:t>
            </a:r>
          </a:p>
          <a:p>
            <a:pPr algn="ctr"/>
            <a:r>
              <a:rPr lang="ru-RU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Кривую </a:t>
            </a:r>
            <a:r>
              <a:rPr lang="ru-RU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плоскости, которая состоит из точек, находящихся на равном расстоянии от центра этой окружности называют…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594358" y="836712"/>
            <a:ext cx="42786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Вопросы для команды №1</a:t>
            </a:r>
            <a:endParaRPr lang="ru-RU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0505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https://e7.pngegg.com/pngimages/832/483/png-clipart-hourglass-alarm-clocks-timer-sand-measurement-tim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69248">
            <a:off x="265181" y="4624246"/>
            <a:ext cx="1968573" cy="1968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с двумя скругленными соседними углами 1"/>
          <p:cNvSpPr/>
          <p:nvPr/>
        </p:nvSpPr>
        <p:spPr>
          <a:xfrm>
            <a:off x="1961386" y="1916832"/>
            <a:ext cx="5544616" cy="2232248"/>
          </a:xfrm>
          <a:prstGeom prst="round2Same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1601346" y="1700808"/>
            <a:ext cx="6264696" cy="302433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1294232" y="1935703"/>
            <a:ext cx="687892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 6</a:t>
            </a:r>
          </a:p>
          <a:p>
            <a:pPr algn="ctr"/>
            <a:r>
              <a:rPr lang="ru-RU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трезок</a:t>
            </a:r>
            <a:r>
              <a:rPr lang="ru-RU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один конец которого расположен в центре окружности</a:t>
            </a:r>
            <a:r>
              <a:rPr lang="ru-RU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algn="ctr"/>
            <a:r>
              <a:rPr lang="ru-RU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второй находится на окружности</a:t>
            </a:r>
          </a:p>
          <a:p>
            <a:pPr algn="ctr"/>
            <a:r>
              <a:rPr lang="ru-RU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называется…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594358" y="836712"/>
            <a:ext cx="42786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Вопросы для команды №1</a:t>
            </a:r>
            <a:endParaRPr lang="ru-RU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0251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с двумя скругленными соседними углами 1"/>
          <p:cNvSpPr/>
          <p:nvPr/>
        </p:nvSpPr>
        <p:spPr>
          <a:xfrm>
            <a:off x="1961386" y="1916832"/>
            <a:ext cx="5544616" cy="2232248"/>
          </a:xfrm>
          <a:prstGeom prst="round2Same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1601346" y="1700808"/>
            <a:ext cx="6264696" cy="302433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1294232" y="1935703"/>
            <a:ext cx="6878923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 1</a:t>
            </a:r>
          </a:p>
          <a:p>
            <a:pPr algn="ctr"/>
            <a:r>
              <a:rPr lang="ru-RU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Множество </a:t>
            </a:r>
            <a:r>
              <a:rPr lang="ru-RU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точек плоскости, ограниченных окружностью называется…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594358" y="836712"/>
            <a:ext cx="42786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Вопросы для команды №2</a:t>
            </a:r>
            <a:endParaRPr lang="ru-RU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8673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с двумя скругленными соседними углами 1"/>
          <p:cNvSpPr/>
          <p:nvPr/>
        </p:nvSpPr>
        <p:spPr>
          <a:xfrm>
            <a:off x="1961386" y="1916832"/>
            <a:ext cx="5544616" cy="2232248"/>
          </a:xfrm>
          <a:prstGeom prst="round2Same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1601346" y="1700808"/>
            <a:ext cx="6264696" cy="302433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1296632" y="2060848"/>
            <a:ext cx="687892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 2</a:t>
            </a:r>
          </a:p>
          <a:p>
            <a:pPr algn="ctr"/>
            <a:r>
              <a:rPr lang="ru-RU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Длина </a:t>
            </a:r>
            <a:r>
              <a:rPr lang="ru-RU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окружности </a:t>
            </a:r>
            <a:endParaRPr lang="ru-RU" sz="3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находится</a:t>
            </a:r>
            <a:r>
              <a:rPr lang="ru-RU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как …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594358" y="836712"/>
            <a:ext cx="42786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Вопросы для команды №2</a:t>
            </a:r>
            <a:endParaRPr lang="ru-RU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833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с двумя скругленными соседними углами 1"/>
          <p:cNvSpPr/>
          <p:nvPr/>
        </p:nvSpPr>
        <p:spPr>
          <a:xfrm>
            <a:off x="1961386" y="1916832"/>
            <a:ext cx="5544616" cy="2232248"/>
          </a:xfrm>
          <a:prstGeom prst="round2Same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1601346" y="1700808"/>
            <a:ext cx="6264696" cy="302433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1296632" y="2060848"/>
            <a:ext cx="6878923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 3</a:t>
            </a:r>
          </a:p>
          <a:p>
            <a:pPr algn="ctr"/>
            <a:r>
              <a:rPr lang="ru-RU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Прямая</a:t>
            </a:r>
            <a:r>
              <a:rPr lang="ru-RU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которая имеет </a:t>
            </a:r>
            <a:endParaRPr lang="ru-RU" sz="3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окружностью две общие точки, называется…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594358" y="836712"/>
            <a:ext cx="42786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Вопросы для команды №2</a:t>
            </a:r>
            <a:endParaRPr lang="ru-RU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9256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с двумя скругленными соседними углами 1"/>
          <p:cNvSpPr/>
          <p:nvPr/>
        </p:nvSpPr>
        <p:spPr>
          <a:xfrm>
            <a:off x="1961386" y="1916832"/>
            <a:ext cx="5544616" cy="2232248"/>
          </a:xfrm>
          <a:prstGeom prst="round2Same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1601346" y="1700808"/>
            <a:ext cx="6264696" cy="302433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1296632" y="2060848"/>
            <a:ext cx="6878923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 4</a:t>
            </a:r>
          </a:p>
          <a:p>
            <a:pPr algn="ctr"/>
            <a:r>
              <a:rPr lang="ru-RU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Через </a:t>
            </a:r>
            <a:r>
              <a:rPr lang="ru-RU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три точки на плоскости, не лежащие на одной прямой, можно провести окружность……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594358" y="836712"/>
            <a:ext cx="42786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Вопросы для команды №2</a:t>
            </a:r>
            <a:endParaRPr lang="ru-RU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4599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с двумя скругленными соседними углами 1"/>
          <p:cNvSpPr/>
          <p:nvPr/>
        </p:nvSpPr>
        <p:spPr>
          <a:xfrm>
            <a:off x="1961386" y="1916832"/>
            <a:ext cx="5544616" cy="2232248"/>
          </a:xfrm>
          <a:prstGeom prst="round2Same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1601346" y="1700808"/>
            <a:ext cx="6264696" cy="302433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1296632" y="2060848"/>
            <a:ext cx="687892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 5</a:t>
            </a:r>
          </a:p>
          <a:p>
            <a:pPr algn="ctr"/>
            <a:r>
              <a:rPr lang="ru-RU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Точка </a:t>
            </a:r>
            <a:r>
              <a:rPr lang="ru-RU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касания двух окружностей   лежит на одной прямой…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594358" y="836712"/>
            <a:ext cx="42786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Вопросы для команды №2</a:t>
            </a:r>
            <a:endParaRPr lang="ru-RU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1885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s://e7.pngegg.com/pngimages/832/483/png-clipart-hourglass-alarm-clocks-timer-sand-measurement-tim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69248">
            <a:off x="265181" y="4624246"/>
            <a:ext cx="1968573" cy="1968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с двумя скругленными соседними углами 1"/>
          <p:cNvSpPr/>
          <p:nvPr/>
        </p:nvSpPr>
        <p:spPr>
          <a:xfrm>
            <a:off x="1961386" y="1916832"/>
            <a:ext cx="5544616" cy="2232248"/>
          </a:xfrm>
          <a:prstGeom prst="round2Same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1601346" y="1700808"/>
            <a:ext cx="6264696" cy="302433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1296632" y="2060848"/>
            <a:ext cx="687892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 6</a:t>
            </a:r>
          </a:p>
          <a:p>
            <a:pPr algn="ctr"/>
            <a:r>
              <a:rPr lang="ru-RU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Окружность</a:t>
            </a:r>
            <a:r>
              <a:rPr lang="ru-RU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радиус которой равен единице, называется…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594358" y="836712"/>
            <a:ext cx="42786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Вопросы для команды №2</a:t>
            </a:r>
            <a:endParaRPr lang="ru-RU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2662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с двумя скругленными соседними углами 1"/>
          <p:cNvSpPr/>
          <p:nvPr/>
        </p:nvSpPr>
        <p:spPr>
          <a:xfrm>
            <a:off x="1961386" y="1916832"/>
            <a:ext cx="5544616" cy="2232248"/>
          </a:xfrm>
          <a:prstGeom prst="round2Same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1601346" y="1700808"/>
            <a:ext cx="6264696" cy="302433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1296632" y="2060848"/>
            <a:ext cx="687892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 1</a:t>
            </a:r>
          </a:p>
          <a:p>
            <a:pPr algn="ctr"/>
            <a:r>
              <a:rPr lang="ru-RU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Диаметр </a:t>
            </a:r>
            <a:r>
              <a:rPr lang="ru-RU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окружности, </a:t>
            </a:r>
            <a:endParaRPr lang="ru-RU" sz="3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находится </a:t>
            </a:r>
            <a:r>
              <a:rPr lang="ru-RU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…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594358" y="836712"/>
            <a:ext cx="42786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Вопросы для команды №3</a:t>
            </a:r>
            <a:endParaRPr lang="ru-RU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4303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с двумя скругленными соседними углами 1"/>
          <p:cNvSpPr/>
          <p:nvPr/>
        </p:nvSpPr>
        <p:spPr>
          <a:xfrm>
            <a:off x="1961386" y="1916832"/>
            <a:ext cx="5544616" cy="2232248"/>
          </a:xfrm>
          <a:prstGeom prst="round2Same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1601346" y="1700808"/>
            <a:ext cx="6264696" cy="302433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1296632" y="2060848"/>
            <a:ext cx="687892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 2</a:t>
            </a:r>
          </a:p>
          <a:p>
            <a:pPr algn="ctr"/>
            <a:r>
              <a:rPr lang="ru-RU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Градусная мера </a:t>
            </a:r>
            <a:endParaRPr lang="ru-RU" sz="3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окружности </a:t>
            </a:r>
            <a:r>
              <a:rPr lang="ru-RU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равна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594358" y="836712"/>
            <a:ext cx="42786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Вопросы для команды №3</a:t>
            </a:r>
            <a:endParaRPr lang="ru-RU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9297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с двумя скругленными соседними углами 1"/>
          <p:cNvSpPr/>
          <p:nvPr/>
        </p:nvSpPr>
        <p:spPr>
          <a:xfrm>
            <a:off x="1961386" y="1916832"/>
            <a:ext cx="5544616" cy="2232248"/>
          </a:xfrm>
          <a:prstGeom prst="round2Same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1601346" y="1700808"/>
            <a:ext cx="6264696" cy="302433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1296632" y="2060848"/>
            <a:ext cx="687892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  3</a:t>
            </a:r>
          </a:p>
          <a:p>
            <a:pPr algn="ctr"/>
            <a:r>
              <a:rPr lang="ru-RU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Кратчайшее </a:t>
            </a:r>
            <a:r>
              <a:rPr lang="ru-RU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расстояние от центра окружности к секущей (хорде)…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594358" y="836712"/>
            <a:ext cx="42786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Вопросы для команды №3</a:t>
            </a:r>
            <a:endParaRPr lang="ru-RU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3660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с двумя скругленными соседними углами 1"/>
          <p:cNvSpPr/>
          <p:nvPr/>
        </p:nvSpPr>
        <p:spPr>
          <a:xfrm>
            <a:off x="1961386" y="1916832"/>
            <a:ext cx="5544616" cy="2232248"/>
          </a:xfrm>
          <a:prstGeom prst="round2Same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1601346" y="1700808"/>
            <a:ext cx="6264696" cy="302433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1296632" y="2060848"/>
            <a:ext cx="687892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  4</a:t>
            </a:r>
          </a:p>
          <a:p>
            <a:pPr algn="ctr"/>
            <a:r>
              <a:rPr lang="ru-RU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Кратчайшее </a:t>
            </a:r>
            <a:r>
              <a:rPr lang="ru-RU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расстояние от центра окружности к касательной равна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594358" y="836712"/>
            <a:ext cx="42786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Вопросы для команды №3</a:t>
            </a:r>
            <a:endParaRPr lang="ru-RU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1414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с двумя скругленными соседними углами 1"/>
          <p:cNvSpPr/>
          <p:nvPr/>
        </p:nvSpPr>
        <p:spPr>
          <a:xfrm>
            <a:off x="1961386" y="1916832"/>
            <a:ext cx="5544616" cy="2232248"/>
          </a:xfrm>
          <a:prstGeom prst="round2Same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1601346" y="1700808"/>
            <a:ext cx="6264696" cy="302433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1296632" y="2060848"/>
            <a:ext cx="6878923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  5</a:t>
            </a:r>
          </a:p>
          <a:p>
            <a:pPr algn="ctr"/>
            <a:r>
              <a:rPr lang="ru-RU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Среди </a:t>
            </a:r>
            <a:r>
              <a:rPr lang="ru-RU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всех замкнутых кривых с одинаковой длиной, окружность имеет…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594358" y="836712"/>
            <a:ext cx="42786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Вопросы для команды №3</a:t>
            </a:r>
            <a:endParaRPr lang="ru-RU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6774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s://e7.pngegg.com/pngimages/832/483/png-clipart-hourglass-alarm-clocks-timer-sand-measurement-tim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69248">
            <a:off x="265181" y="4624246"/>
            <a:ext cx="1968573" cy="1968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с двумя скругленными соседними углами 1"/>
          <p:cNvSpPr/>
          <p:nvPr/>
        </p:nvSpPr>
        <p:spPr>
          <a:xfrm>
            <a:off x="1961386" y="1916832"/>
            <a:ext cx="5544616" cy="2232248"/>
          </a:xfrm>
          <a:prstGeom prst="round2Same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1601346" y="1700808"/>
            <a:ext cx="6264696" cy="302433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1296632" y="2060848"/>
            <a:ext cx="687892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 6</a:t>
            </a:r>
          </a:p>
          <a:p>
            <a:pPr algn="ctr"/>
            <a:r>
              <a:rPr lang="ru-RU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Центральный </a:t>
            </a:r>
            <a:r>
              <a:rPr lang="ru-RU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угол равен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594358" y="836712"/>
            <a:ext cx="436844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Вопросы для команды № 3</a:t>
            </a:r>
            <a:endParaRPr lang="ru-RU" sz="2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963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91680" y="824788"/>
            <a:ext cx="5884944" cy="769441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ru-RU" sz="4400" dirty="0" smtClean="0">
                <a:latin typeface="Monotype Corsiva" panose="03010101010201010101" pitchFamily="66" charset="0"/>
              </a:rPr>
              <a:t>Поздравляем победителей!</a:t>
            </a:r>
            <a:endParaRPr lang="ru-RU" sz="4400" dirty="0">
              <a:latin typeface="Monotype Corsiva" panose="03010101010201010101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01804" y="1594229"/>
            <a:ext cx="62646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/>
              <a:t>ВСЕМ СПАСИБО ЗА УЧАСТИЕ</a:t>
            </a:r>
            <a:r>
              <a:rPr lang="ru-RU" sz="4000" dirty="0" smtClean="0"/>
              <a:t>!</a:t>
            </a:r>
            <a:endParaRPr lang="ru-RU" sz="4000" dirty="0"/>
          </a:p>
        </p:txBody>
      </p:sp>
      <p:pic>
        <p:nvPicPr>
          <p:cNvPr id="15364" name="Picture 4" descr="https://wgic.ru/sites/default/files/field/image/kubok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2132856"/>
            <a:ext cx="4176464" cy="4176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2514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496</TotalTime>
  <Words>703</Words>
  <Application>Microsoft Office PowerPoint</Application>
  <PresentationFormat>Экран (4:3)</PresentationFormat>
  <Paragraphs>157</Paragraphs>
  <Slides>52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52</vt:i4>
      </vt:variant>
    </vt:vector>
  </HeadingPairs>
  <TitlesOfParts>
    <vt:vector size="53" baseType="lpstr">
      <vt:lpstr>Тема Office</vt:lpstr>
      <vt:lpstr>Интерактивная игра по математике  «Её величество окружность»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Второй тур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Интерактивная игра по математике  «Её величество окружность»</dc:title>
  <dc:creator>Света</dc:creator>
  <cp:lastModifiedBy>Света</cp:lastModifiedBy>
  <cp:revision>18</cp:revision>
  <dcterms:created xsi:type="dcterms:W3CDTF">2024-03-28T06:01:13Z</dcterms:created>
  <dcterms:modified xsi:type="dcterms:W3CDTF">2024-03-28T14:28:00Z</dcterms:modified>
</cp:coreProperties>
</file>