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9" r:id="rId11"/>
    <p:sldId id="268" r:id="rId1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 bwMode="auto">
          <a:xfrm>
            <a:off x="6165742" y="1"/>
            <a:ext cx="2978254" cy="685746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102"/>
          <p:cNvSpPr>
            <a:spLocks noGrp="1" noChangeArrowheads="1"/>
          </p:cNvSpPr>
          <p:nvPr userDrawn="1"/>
        </p:nvSpPr>
        <p:spPr bwMode="auto">
          <a:xfrm>
            <a:off x="6300191" y="3356809"/>
            <a:ext cx="142875" cy="14524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19" name="Text Placeholder 4"/>
          <p:cNvSpPr>
            <a:spLocks noGrp="1"/>
          </p:cNvSpPr>
          <p:nvPr>
            <p:ph type="subTitle" idx="1" hasCustomPrompt="1"/>
          </p:nvPr>
        </p:nvSpPr>
        <p:spPr bwMode="auto">
          <a:xfrm>
            <a:off x="6661044" y="2597939"/>
            <a:ext cx="2231163" cy="16615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Arial"/>
              <a:buChar char="•"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6" y="2569090"/>
            <a:ext cx="5537438" cy="1654020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11" name="Дата 10"/>
          <p:cNvSpPr>
            <a:spLocks noGrp="1"/>
          </p:cNvSpPr>
          <p:nvPr>
            <p:ph type="dt" sz="half" idx="15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6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7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42"/>
            <a:ext cx="2057400" cy="583564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42"/>
            <a:ext cx="6019799" cy="583564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4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7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11558" y="1595438"/>
            <a:ext cx="3884239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199" y="1595438"/>
            <a:ext cx="3884239" cy="451484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11558" y="1535113"/>
            <a:ext cx="388582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1558" y="2174874"/>
            <a:ext cx="388582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32" y="1535113"/>
            <a:ext cx="3887407" cy="63976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32" y="2174874"/>
            <a:ext cx="38874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7" y="273054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49" y="273050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7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1558" y="4800603"/>
            <a:ext cx="792087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611558" y="612778"/>
            <a:ext cx="792087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11558" y="5367337"/>
            <a:ext cx="792087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100"/>
          <p:cNvSpPr>
            <a:spLocks noGrp="1" noChangeArrowheads="1"/>
          </p:cNvSpPr>
          <p:nvPr userDrawn="1"/>
        </p:nvSpPr>
        <p:spPr bwMode="auto">
          <a:xfrm>
            <a:off x="2751" y="270"/>
            <a:ext cx="9138495" cy="6857460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stroke="0" extrusionOk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3"/>
          <p:cNvSpPr>
            <a:spLocks noGrp="1" noChangeArrowheads="1"/>
          </p:cNvSpPr>
          <p:nvPr userDrawn="1"/>
        </p:nvSpPr>
        <p:spPr bwMode="auto">
          <a:xfrm>
            <a:off x="137373" y="101751"/>
            <a:ext cx="5842210" cy="585789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4"/>
          <p:cNvSpPr>
            <a:spLocks noGrp="1" noChangeArrowheads="1"/>
          </p:cNvSpPr>
          <p:nvPr userDrawn="1"/>
        </p:nvSpPr>
        <p:spPr bwMode="auto">
          <a:xfrm>
            <a:off x="183728" y="130323"/>
            <a:ext cx="5707802" cy="572343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5"/>
          <p:cNvSpPr>
            <a:spLocks noGrp="1" noChangeArrowheads="1"/>
          </p:cNvSpPr>
          <p:nvPr userDrawn="1"/>
        </p:nvSpPr>
        <p:spPr bwMode="auto">
          <a:xfrm>
            <a:off x="229869" y="159054"/>
            <a:ext cx="5573817" cy="558883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6"/>
          <p:cNvSpPr>
            <a:spLocks noGrp="1" noChangeArrowheads="1"/>
          </p:cNvSpPr>
          <p:nvPr userDrawn="1"/>
        </p:nvSpPr>
        <p:spPr bwMode="auto">
          <a:xfrm>
            <a:off x="276015" y="187787"/>
            <a:ext cx="5439620" cy="545437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07"/>
          <p:cNvSpPr>
            <a:spLocks noGrp="1" noChangeArrowheads="1"/>
          </p:cNvSpPr>
          <p:nvPr userDrawn="1"/>
        </p:nvSpPr>
        <p:spPr bwMode="auto">
          <a:xfrm>
            <a:off x="322155" y="216360"/>
            <a:ext cx="5305635" cy="53199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08"/>
          <p:cNvSpPr>
            <a:spLocks noGrp="1" noChangeArrowheads="1"/>
          </p:cNvSpPr>
          <p:nvPr userDrawn="1"/>
        </p:nvSpPr>
        <p:spPr bwMode="auto">
          <a:xfrm>
            <a:off x="368510" y="245090"/>
            <a:ext cx="5171227" cy="518531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09"/>
          <p:cNvSpPr>
            <a:spLocks noGrp="1" noChangeArrowheads="1"/>
          </p:cNvSpPr>
          <p:nvPr userDrawn="1"/>
        </p:nvSpPr>
        <p:spPr bwMode="auto">
          <a:xfrm>
            <a:off x="414657" y="273821"/>
            <a:ext cx="5037030" cy="505071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0"/>
          <p:cNvSpPr>
            <a:spLocks noGrp="1" noChangeArrowheads="1"/>
          </p:cNvSpPr>
          <p:nvPr userDrawn="1"/>
        </p:nvSpPr>
        <p:spPr bwMode="auto">
          <a:xfrm>
            <a:off x="460797" y="302395"/>
            <a:ext cx="4903045" cy="491625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1"/>
          <p:cNvSpPr>
            <a:spLocks noGrp="1" noChangeArrowheads="1"/>
          </p:cNvSpPr>
          <p:nvPr userDrawn="1"/>
        </p:nvSpPr>
        <p:spPr bwMode="auto">
          <a:xfrm>
            <a:off x="507152" y="331128"/>
            <a:ext cx="4768637" cy="47816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2"/>
          <p:cNvSpPr>
            <a:spLocks noGrp="1" noChangeArrowheads="1"/>
          </p:cNvSpPr>
          <p:nvPr userDrawn="1"/>
        </p:nvSpPr>
        <p:spPr bwMode="auto">
          <a:xfrm>
            <a:off x="553298" y="359857"/>
            <a:ext cx="4634440" cy="464703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3"/>
          <p:cNvSpPr>
            <a:spLocks noGrp="1" noChangeArrowheads="1"/>
          </p:cNvSpPr>
          <p:nvPr userDrawn="1"/>
        </p:nvSpPr>
        <p:spPr bwMode="auto">
          <a:xfrm>
            <a:off x="599439" y="388590"/>
            <a:ext cx="4500455" cy="451243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4"/>
          <p:cNvSpPr>
            <a:spLocks noGrp="1" noChangeArrowheads="1"/>
          </p:cNvSpPr>
          <p:nvPr userDrawn="1"/>
        </p:nvSpPr>
        <p:spPr bwMode="auto">
          <a:xfrm>
            <a:off x="645582" y="417163"/>
            <a:ext cx="4366260" cy="437797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5"/>
          <p:cNvSpPr>
            <a:spLocks noGrp="1" noChangeArrowheads="1"/>
          </p:cNvSpPr>
          <p:nvPr userDrawn="1"/>
        </p:nvSpPr>
        <p:spPr bwMode="auto">
          <a:xfrm>
            <a:off x="691940" y="445894"/>
            <a:ext cx="4232062" cy="42435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6"/>
          <p:cNvSpPr>
            <a:spLocks noGrp="1" noChangeArrowheads="1"/>
          </p:cNvSpPr>
          <p:nvPr userDrawn="1"/>
        </p:nvSpPr>
        <p:spPr bwMode="auto">
          <a:xfrm>
            <a:off x="738081" y="474624"/>
            <a:ext cx="4097865" cy="410891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17"/>
          <p:cNvSpPr>
            <a:spLocks noGrp="1" noChangeArrowheads="1"/>
          </p:cNvSpPr>
          <p:nvPr userDrawn="1"/>
        </p:nvSpPr>
        <p:spPr bwMode="auto">
          <a:xfrm>
            <a:off x="784224" y="503197"/>
            <a:ext cx="3963669" cy="397446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18"/>
          <p:cNvSpPr>
            <a:spLocks noGrp="1" noChangeArrowheads="1"/>
          </p:cNvSpPr>
          <p:nvPr userDrawn="1"/>
        </p:nvSpPr>
        <p:spPr bwMode="auto">
          <a:xfrm>
            <a:off x="830583" y="531930"/>
            <a:ext cx="3829473" cy="383985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19"/>
          <p:cNvSpPr>
            <a:spLocks noGrp="1" noChangeArrowheads="1"/>
          </p:cNvSpPr>
          <p:nvPr userDrawn="1"/>
        </p:nvSpPr>
        <p:spPr bwMode="auto">
          <a:xfrm>
            <a:off x="876722" y="560659"/>
            <a:ext cx="3695275" cy="37052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0"/>
          <p:cNvSpPr>
            <a:spLocks noGrp="1" noChangeArrowheads="1"/>
          </p:cNvSpPr>
          <p:nvPr userDrawn="1"/>
        </p:nvSpPr>
        <p:spPr bwMode="auto">
          <a:xfrm>
            <a:off x="1517440" y="5083093"/>
            <a:ext cx="886458" cy="88892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21"/>
          <p:cNvSpPr>
            <a:spLocks noGrp="1" noChangeArrowheads="1"/>
          </p:cNvSpPr>
          <p:nvPr userDrawn="1"/>
        </p:nvSpPr>
        <p:spPr bwMode="auto">
          <a:xfrm>
            <a:off x="2138256" y="4515765"/>
            <a:ext cx="1401867" cy="140562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24"/>
          <p:cNvSpPr>
            <a:spLocks noGrp="1" noChangeArrowheads="1"/>
          </p:cNvSpPr>
          <p:nvPr userDrawn="1"/>
        </p:nvSpPr>
        <p:spPr bwMode="auto">
          <a:xfrm>
            <a:off x="2278379" y="4457826"/>
            <a:ext cx="626955" cy="62875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25"/>
          <p:cNvSpPr>
            <a:spLocks noGrp="1" noChangeArrowheads="1"/>
          </p:cNvSpPr>
          <p:nvPr userDrawn="1"/>
        </p:nvSpPr>
        <p:spPr bwMode="auto">
          <a:xfrm>
            <a:off x="761999" y="4613071"/>
            <a:ext cx="514350" cy="51557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3" name="Shape 1138"/>
          <p:cNvSpPr>
            <a:spLocks noGrp="1" noChangeArrowheads="1"/>
          </p:cNvSpPr>
          <p:nvPr userDrawn="1"/>
        </p:nvSpPr>
        <p:spPr bwMode="auto">
          <a:xfrm>
            <a:off x="1733553" y="4372901"/>
            <a:ext cx="597322" cy="59891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4" name="Shape 1139"/>
          <p:cNvSpPr>
            <a:spLocks noGrp="1" noChangeArrowheads="1"/>
          </p:cNvSpPr>
          <p:nvPr userDrawn="1"/>
        </p:nvSpPr>
        <p:spPr bwMode="auto">
          <a:xfrm>
            <a:off x="1236348" y="4729109"/>
            <a:ext cx="566631" cy="56812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" name="Shape 1140"/>
          <p:cNvSpPr>
            <a:spLocks noGrp="1" noChangeArrowheads="1"/>
          </p:cNvSpPr>
          <p:nvPr userDrawn="1"/>
        </p:nvSpPr>
        <p:spPr bwMode="auto">
          <a:xfrm>
            <a:off x="1129875" y="5387076"/>
            <a:ext cx="564937" cy="566374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6" name="Shape 1141"/>
          <p:cNvSpPr>
            <a:spLocks noGrp="1" noChangeArrowheads="1"/>
          </p:cNvSpPr>
          <p:nvPr userDrawn="1"/>
        </p:nvSpPr>
        <p:spPr bwMode="auto">
          <a:xfrm>
            <a:off x="1777575" y="5855034"/>
            <a:ext cx="670135" cy="67193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142"/>
          <p:cNvSpPr>
            <a:spLocks noGrp="1" noChangeArrowheads="1"/>
          </p:cNvSpPr>
          <p:nvPr userDrawn="1"/>
        </p:nvSpPr>
        <p:spPr bwMode="auto">
          <a:xfrm>
            <a:off x="1681482" y="6244482"/>
            <a:ext cx="516254" cy="51780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7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8" name="Shape 1143"/>
          <p:cNvSpPr>
            <a:spLocks noGrp="1" noChangeArrowheads="1"/>
          </p:cNvSpPr>
          <p:nvPr userDrawn="1"/>
        </p:nvSpPr>
        <p:spPr bwMode="auto">
          <a:xfrm>
            <a:off x="2697690" y="5964721"/>
            <a:ext cx="544829" cy="54621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144"/>
          <p:cNvSpPr>
            <a:spLocks noGrp="1" noChangeArrowheads="1"/>
          </p:cNvSpPr>
          <p:nvPr userDrawn="1"/>
        </p:nvSpPr>
        <p:spPr bwMode="auto">
          <a:xfrm>
            <a:off x="2278382" y="5578669"/>
            <a:ext cx="733424" cy="73527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147"/>
          <p:cNvSpPr>
            <a:spLocks noGrp="1" noChangeArrowheads="1"/>
          </p:cNvSpPr>
          <p:nvPr userDrawn="1"/>
        </p:nvSpPr>
        <p:spPr bwMode="auto">
          <a:xfrm>
            <a:off x="1957284" y="36827"/>
            <a:ext cx="564302" cy="56589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148"/>
          <p:cNvSpPr>
            <a:spLocks noGrp="1" noChangeArrowheads="1"/>
          </p:cNvSpPr>
          <p:nvPr userDrawn="1"/>
        </p:nvSpPr>
        <p:spPr bwMode="auto">
          <a:xfrm>
            <a:off x="1704129" y="35715"/>
            <a:ext cx="561550" cy="563041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599439" y="1600203"/>
            <a:ext cx="7932999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558" y="6356353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184183-74E9-4393-9769-E1D9236041BE}" type="datetimeFigureOut">
              <a:rPr lang="ru-RU"/>
              <a:t>27.04.2026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199" y="6356353"/>
            <a:ext cx="2895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90871" y="274638"/>
            <a:ext cx="794156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44207" y="6356353"/>
            <a:ext cx="2088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530004-958A-4E15-9840-E9741BECB0F3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accent6">
              <a:lumMod val="50000"/>
            </a:schemeClr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97013"/>
            <a:ext cx="7772400" cy="567196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0000"/>
          </a:bodyPr>
          <a:lstStyle/>
          <a:p>
            <a:pPr algn="r">
              <a:defRPr/>
            </a:pPr>
            <a:r>
              <a:rPr lang="ru-RU" dirty="0">
                <a:latin typeface="Times New Roman"/>
                <a:cs typeface="Times New Roman"/>
              </a:rPr>
              <a:t>Математика</a:t>
            </a:r>
            <a:br>
              <a:rPr lang="ru-RU" dirty="0">
                <a:latin typeface="Times New Roman"/>
                <a:cs typeface="Times New Roman"/>
              </a:rPr>
            </a:br>
            <a:r>
              <a:rPr lang="ru-RU" dirty="0">
                <a:latin typeface="Times New Roman"/>
                <a:cs typeface="Times New Roman"/>
              </a:rPr>
              <a:t>3 класс</a:t>
            </a:r>
            <a:br>
              <a:rPr lang="ru-RU" dirty="0">
                <a:latin typeface="Times New Roman"/>
                <a:cs typeface="Times New Roman"/>
              </a:rPr>
            </a:br>
            <a:r>
              <a:rPr lang="ru-RU" dirty="0">
                <a:latin typeface="Times New Roman"/>
                <a:cs typeface="Times New Roman"/>
              </a:rPr>
              <a:t> Повторение табличных </a:t>
            </a:r>
            <a:r>
              <a:rPr lang="ru-RU" dirty="0" smtClean="0">
                <a:latin typeface="Times New Roman"/>
                <a:cs typeface="Times New Roman"/>
              </a:rPr>
              <a:t>и </a:t>
            </a:r>
            <a:r>
              <a:rPr lang="ru-RU" dirty="0" err="1" smtClean="0">
                <a:latin typeface="Times New Roman"/>
                <a:cs typeface="Times New Roman"/>
              </a:rPr>
              <a:t>внетабличных</a:t>
            </a:r>
            <a:r>
              <a:rPr lang="ru-RU" dirty="0" smtClean="0">
                <a:latin typeface="Times New Roman"/>
                <a:cs typeface="Times New Roman"/>
              </a:rPr>
              <a:t> случаев </a:t>
            </a:r>
            <a:r>
              <a:rPr lang="ru-RU" dirty="0">
                <a:latin typeface="Times New Roman"/>
                <a:cs typeface="Times New Roman"/>
              </a:rPr>
              <a:t>умножения и деления</a:t>
            </a:r>
            <a:br>
              <a:rPr lang="ru-RU" dirty="0">
                <a:latin typeface="Times New Roman"/>
                <a:cs typeface="Times New Roman"/>
              </a:rPr>
            </a:br>
            <a:r>
              <a:rPr lang="ru-RU" dirty="0">
                <a:latin typeface="Times New Roman"/>
                <a:cs typeface="Times New Roman"/>
              </a:rPr>
              <a:t/>
            </a:r>
            <a:br>
              <a:rPr lang="ru-RU" dirty="0">
                <a:latin typeface="Times New Roman"/>
                <a:cs typeface="Times New Roman"/>
              </a:rPr>
            </a:br>
            <a:r>
              <a:rPr lang="ru-RU" sz="2000" i="1" dirty="0">
                <a:solidFill>
                  <a:srgbClr val="800000"/>
                </a:solidFill>
              </a:rPr>
              <a:t>Подготовила </a:t>
            </a:r>
            <a:br>
              <a:rPr lang="ru-RU" sz="2000" i="1" dirty="0">
                <a:solidFill>
                  <a:srgbClr val="800000"/>
                </a:solidFill>
              </a:rPr>
            </a:br>
            <a:r>
              <a:rPr lang="ru-RU" sz="2000" i="1" dirty="0">
                <a:solidFill>
                  <a:srgbClr val="800000"/>
                </a:solidFill>
              </a:rPr>
              <a:t>учитель начальных классов</a:t>
            </a:r>
            <a:br>
              <a:rPr lang="ru-RU" sz="2000" i="1" dirty="0">
                <a:solidFill>
                  <a:srgbClr val="800000"/>
                </a:solidFill>
              </a:rPr>
            </a:br>
            <a:r>
              <a:rPr lang="ru-RU" sz="2000" i="1" dirty="0">
                <a:solidFill>
                  <a:srgbClr val="800000"/>
                </a:solidFill>
              </a:rPr>
              <a:t>Блинник Инна Ивановна</a:t>
            </a:r>
            <a:br>
              <a:rPr lang="ru-RU" sz="2000" i="1" dirty="0">
                <a:solidFill>
                  <a:srgbClr val="800000"/>
                </a:solidFill>
              </a:rPr>
            </a:br>
            <a:r>
              <a:rPr lang="ru-RU" sz="2000" i="1" dirty="0">
                <a:solidFill>
                  <a:srgbClr val="800000"/>
                </a:solidFill>
              </a:rPr>
              <a:t> МАОУ СОШ №111</a:t>
            </a:r>
            <a:br>
              <a:rPr lang="ru-RU" sz="2000" i="1" dirty="0">
                <a:solidFill>
                  <a:srgbClr val="800000"/>
                </a:solidFill>
              </a:rPr>
            </a:br>
            <a:r>
              <a:rPr lang="ru-RU" sz="2000" i="1" dirty="0">
                <a:solidFill>
                  <a:srgbClr val="800000"/>
                </a:solidFill>
              </a:rPr>
              <a:t>г. Краснодар</a:t>
            </a:r>
            <a:br>
              <a:rPr lang="ru-RU" sz="2000" i="1" dirty="0">
                <a:solidFill>
                  <a:srgbClr val="800000"/>
                </a:solidFill>
              </a:rPr>
            </a:br>
            <a:r>
              <a:rPr lang="ru-RU" dirty="0">
                <a:solidFill>
                  <a:srgbClr val="800000"/>
                </a:solidFill>
              </a:rPr>
              <a:t/>
            </a:r>
            <a:br>
              <a:rPr lang="ru-RU" dirty="0">
                <a:solidFill>
                  <a:srgbClr val="8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500299" y="2931712"/>
            <a:ext cx="3714776" cy="1454888"/>
          </a:xfrm>
        </p:spPr>
        <p:txBody>
          <a:bodyPr/>
          <a:lstStyle/>
          <a:p>
            <a:pPr>
              <a:defRPr/>
            </a:pPr>
            <a:r>
              <a:rPr lang="ru-RU" dirty="0"/>
              <a:t> </a:t>
            </a:r>
          </a:p>
        </p:txBody>
      </p:sp>
      <p:pic>
        <p:nvPicPr>
          <p:cNvPr id="4" name="Picture 6" descr="school0301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3717032"/>
            <a:ext cx="3240088" cy="31892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04664"/>
            <a:ext cx="7772400" cy="4002239"/>
          </a:xfrm>
        </p:spPr>
        <p:txBody>
          <a:bodyPr/>
          <a:lstStyle/>
          <a:p>
            <a:r>
              <a:rPr lang="ru-RU" sz="4400" u="sng" dirty="0" smtClean="0">
                <a:solidFill>
                  <a:srgbClr val="FF0000"/>
                </a:solidFill>
              </a:rPr>
              <a:t>Подведем итог урока: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-Что сегодня повторяли на уроке?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-Что было сложно?</a:t>
            </a:r>
          </a:p>
          <a:p>
            <a:r>
              <a:rPr lang="ru-RU" sz="4400" dirty="0" smtClean="0">
                <a:solidFill>
                  <a:srgbClr val="FF0000"/>
                </a:solidFill>
              </a:rPr>
              <a:t>-Что особенно понравилось?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118016" y="8618859"/>
            <a:ext cx="2311859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Picture 2" descr="умный ребенок, изучающий и обладающий идеей плоской векторной иллюстрации. умный ребенок, занимающийся за столом, и у которого есть идея, что лампочка над головой плоская векторная иллюстрация карикатурного вектора, изолированная на белом фоне. обучение и образование дете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91471"/>
            <a:ext cx="2266529" cy="226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30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2" descr="F:\картинки\detskie160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/>
        </p:blipFill>
        <p:spPr bwMode="auto">
          <a:xfrm>
            <a:off x="3643306" y="1857364"/>
            <a:ext cx="3657600" cy="455980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 bwMode="auto">
          <a:xfrm>
            <a:off x="1634913" y="1071545"/>
            <a:ext cx="6866535" cy="9147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5400"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Times New Roman"/>
                <a:cs typeface="Times New Roman"/>
              </a:rPr>
              <a:t>Спасибо за работу</a:t>
            </a:r>
            <a:endParaRPr lang="ru-RU" sz="5400" b="1" cap="none" spc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Вспомните таблицу умножения: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457200" y="1428735"/>
            <a:ext cx="8229600" cy="457855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4800" b="1" dirty="0">
                <a:latin typeface="Times New Roman"/>
                <a:cs typeface="Times New Roman"/>
              </a:rPr>
              <a:t>5 </a:t>
            </a:r>
            <a:r>
              <a:rPr lang="ru-RU" sz="4800" b="1" dirty="0" smtClean="0">
                <a:latin typeface="Times New Roman"/>
                <a:cs typeface="Times New Roman"/>
              </a:rPr>
              <a:t>× </a:t>
            </a:r>
            <a:r>
              <a:rPr lang="ru-RU" sz="4800" b="1" dirty="0">
                <a:latin typeface="Times New Roman"/>
                <a:cs typeface="Times New Roman"/>
              </a:rPr>
              <a:t>9,    8 </a:t>
            </a:r>
            <a:r>
              <a:rPr lang="ru-RU" sz="4800" b="1" dirty="0" smtClean="0">
                <a:latin typeface="Times New Roman"/>
                <a:cs typeface="Times New Roman"/>
              </a:rPr>
              <a:t>× </a:t>
            </a:r>
            <a:r>
              <a:rPr lang="ru-RU" sz="4800" b="1" dirty="0">
                <a:latin typeface="Times New Roman"/>
                <a:cs typeface="Times New Roman"/>
              </a:rPr>
              <a:t>3,  </a:t>
            </a:r>
            <a:r>
              <a:rPr lang="ru-RU" sz="4800" b="1" dirty="0" smtClean="0">
                <a:latin typeface="Times New Roman"/>
                <a:cs typeface="Times New Roman"/>
              </a:rPr>
              <a:t>6 </a:t>
            </a:r>
            <a:r>
              <a:rPr lang="ru-RU" sz="4800" b="1" dirty="0">
                <a:latin typeface="Times New Roman"/>
                <a:cs typeface="Times New Roman"/>
              </a:rPr>
              <a:t>×</a:t>
            </a:r>
            <a:r>
              <a:rPr lang="ru-RU" sz="4800" b="1" dirty="0" smtClean="0">
                <a:latin typeface="Times New Roman"/>
                <a:cs typeface="Times New Roman"/>
              </a:rPr>
              <a:t>4</a:t>
            </a:r>
            <a:r>
              <a:rPr lang="ru-RU" sz="4800" b="1" dirty="0">
                <a:latin typeface="Times New Roman"/>
                <a:cs typeface="Times New Roman"/>
              </a:rPr>
              <a:t>,  </a:t>
            </a:r>
            <a:r>
              <a:rPr lang="ru-RU" sz="4800" b="1" dirty="0" smtClean="0">
                <a:latin typeface="Times New Roman"/>
                <a:cs typeface="Times New Roman"/>
              </a:rPr>
              <a:t>  </a:t>
            </a:r>
            <a:r>
              <a:rPr lang="ru-RU" sz="4800" b="1" dirty="0">
                <a:latin typeface="Times New Roman"/>
                <a:cs typeface="Times New Roman"/>
              </a:rPr>
              <a:t>7 </a:t>
            </a:r>
            <a:r>
              <a:rPr lang="ru-RU" sz="4800" b="1" dirty="0" smtClean="0">
                <a:latin typeface="Times New Roman"/>
                <a:cs typeface="Times New Roman"/>
              </a:rPr>
              <a:t>× </a:t>
            </a:r>
            <a:r>
              <a:rPr lang="ru-RU" sz="4800" b="1" dirty="0">
                <a:latin typeface="Times New Roman"/>
                <a:cs typeface="Times New Roman"/>
              </a:rPr>
              <a:t>8, </a:t>
            </a:r>
            <a:endParaRPr dirty="0"/>
          </a:p>
          <a:p>
            <a:pPr>
              <a:buNone/>
              <a:defRPr/>
            </a:pPr>
            <a:endParaRPr lang="ru-RU" sz="4800" b="1" dirty="0">
              <a:latin typeface="Times New Roman"/>
              <a:cs typeface="Times New Roman"/>
            </a:endParaRPr>
          </a:p>
          <a:p>
            <a:pPr>
              <a:buNone/>
              <a:defRPr/>
            </a:pPr>
            <a:r>
              <a:rPr lang="ru-RU" sz="4800" b="1" dirty="0">
                <a:latin typeface="Times New Roman"/>
                <a:cs typeface="Times New Roman"/>
              </a:rPr>
              <a:t> 48 : 8,  35 : 5,   72 : 9, 63 : 7.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4800"/>
              <a:t>Проверь: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5400">
                <a:latin typeface="Times New Roman"/>
                <a:cs typeface="Times New Roman"/>
              </a:rPr>
              <a:t>45, 24, 24, 56, 6, 7, 8, 9.</a:t>
            </a:r>
          </a:p>
        </p:txBody>
      </p:sp>
      <p:pic>
        <p:nvPicPr>
          <p:cNvPr id="4" name="Picture 2" descr="http://www.edu.cap.ru/home/4671/priem_1_and_10_klass/filin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00034" y="2786058"/>
            <a:ext cx="2357454" cy="2643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96908"/>
          </a:xfrm>
        </p:spPr>
        <p:txBody>
          <a:bodyPr/>
          <a:lstStyle/>
          <a:p>
            <a:pPr algn="ctr">
              <a:defRPr/>
            </a:pPr>
            <a:r>
              <a:rPr lang="ru-RU" dirty="0"/>
              <a:t>Запишите выражения: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>
          <a:xfrm>
            <a:off x="285720" y="1142984"/>
            <a:ext cx="8643998" cy="486430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/>
              <a:t> </a:t>
            </a:r>
            <a:r>
              <a:rPr lang="ru-RU" sz="3600">
                <a:latin typeface="Times New Roman"/>
                <a:cs typeface="Times New Roman"/>
              </a:rPr>
              <a:t>Сумму чисел 5 и 4 увеличьте в 2 раза.</a:t>
            </a:r>
            <a:endParaRPr/>
          </a:p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 Разность чисел 8 и3 увеличьте в 6 раз.</a:t>
            </a:r>
            <a:endParaRPr/>
          </a:p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 Разность чисел 10 и 4 уменьшите в 3 раза.</a:t>
            </a:r>
            <a:endParaRPr/>
          </a:p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 Сумму чисел 80 и 20 уменьшите на 10.</a:t>
            </a:r>
            <a:endParaRPr/>
          </a:p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 Разность чисел 14 и 4 увеличьте на 30.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Проверь: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400" b="1" dirty="0">
                <a:latin typeface="Times New Roman"/>
                <a:cs typeface="Times New Roman"/>
              </a:rPr>
              <a:t>( 5 + 4 ) </a:t>
            </a:r>
            <a:r>
              <a:rPr lang="ru-RU" sz="4400" b="1" dirty="0" smtClean="0">
                <a:latin typeface="Times New Roman"/>
                <a:cs typeface="Times New Roman"/>
              </a:rPr>
              <a:t>× </a:t>
            </a:r>
            <a:r>
              <a:rPr lang="ru-RU" sz="4400" b="1" dirty="0">
                <a:latin typeface="Times New Roman"/>
                <a:cs typeface="Times New Roman"/>
              </a:rPr>
              <a:t>2 = 18</a:t>
            </a:r>
            <a:endParaRPr dirty="0"/>
          </a:p>
          <a:p>
            <a:pPr>
              <a:defRPr/>
            </a:pPr>
            <a:r>
              <a:rPr lang="ru-RU" sz="4400" b="1" dirty="0">
                <a:latin typeface="Times New Roman"/>
                <a:cs typeface="Times New Roman"/>
              </a:rPr>
              <a:t>( 8 – 3 ) </a:t>
            </a:r>
            <a:r>
              <a:rPr lang="ru-RU" sz="4400" b="1" dirty="0" smtClean="0">
                <a:latin typeface="Times New Roman"/>
                <a:cs typeface="Times New Roman"/>
              </a:rPr>
              <a:t>× </a:t>
            </a:r>
            <a:r>
              <a:rPr lang="ru-RU" sz="4400" b="1" dirty="0">
                <a:latin typeface="Times New Roman"/>
                <a:cs typeface="Times New Roman"/>
              </a:rPr>
              <a:t>6 = 30</a:t>
            </a:r>
            <a:endParaRPr dirty="0"/>
          </a:p>
          <a:p>
            <a:pPr>
              <a:defRPr/>
            </a:pPr>
            <a:r>
              <a:rPr lang="ru-RU" sz="4400" b="1" dirty="0">
                <a:latin typeface="Times New Roman"/>
                <a:cs typeface="Times New Roman"/>
              </a:rPr>
              <a:t>( 10 – 4 ) : 3 = 2</a:t>
            </a:r>
            <a:endParaRPr dirty="0"/>
          </a:p>
          <a:p>
            <a:pPr>
              <a:defRPr/>
            </a:pPr>
            <a:r>
              <a:rPr lang="ru-RU" sz="4400" b="1" dirty="0">
                <a:latin typeface="Times New Roman"/>
                <a:cs typeface="Times New Roman"/>
              </a:rPr>
              <a:t>( 80 – 20 ) – 10 =50</a:t>
            </a:r>
            <a:endParaRPr dirty="0"/>
          </a:p>
          <a:p>
            <a:pPr>
              <a:defRPr/>
            </a:pPr>
            <a:r>
              <a:rPr lang="ru-RU" sz="4400" b="1" dirty="0">
                <a:latin typeface="Times New Roman"/>
                <a:cs typeface="Times New Roman"/>
              </a:rPr>
              <a:t>( 14 – 4 ) + 30 = 40</a:t>
            </a:r>
          </a:p>
        </p:txBody>
      </p:sp>
      <p:pic>
        <p:nvPicPr>
          <p:cNvPr id="4" name="Picture 6" descr="1299248180_chipollino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643703" y="2714620"/>
            <a:ext cx="2049448" cy="31321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Задачи на смекалку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785786" y="1447800"/>
            <a:ext cx="8147902" cy="2409828"/>
          </a:xfrm>
        </p:spPr>
        <p:txBody>
          <a:bodyPr/>
          <a:lstStyle/>
          <a:p>
            <a:pPr>
              <a:defRPr/>
            </a:pPr>
            <a:r>
              <a:rPr lang="ru-RU"/>
              <a:t>Лиса поймала 15 окуней и разложила их в 5 кучек так, что в каждой кучке было разное количество рыб. </a:t>
            </a:r>
            <a:endParaRPr/>
          </a:p>
          <a:p>
            <a:pPr>
              <a:buNone/>
              <a:defRPr/>
            </a:pPr>
            <a:r>
              <a:rPr lang="ru-RU"/>
              <a:t>Попробуйте и вы их так разложить.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627" y="4186347"/>
            <a:ext cx="3643697" cy="131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000" b="1" i="1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entury Gothic"/>
                <a:cs typeface="Times New Roman"/>
              </a:rPr>
              <a:t>Проверь:</a:t>
            </a:r>
            <a:endParaRPr lang="ru-RU" sz="4000" b="1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000" b="1" i="1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entury Gothic"/>
                <a:cs typeface="Times New Roman"/>
              </a:rPr>
              <a:t>1+2+3+4+5</a:t>
            </a:r>
            <a:endParaRPr lang="ru-RU" sz="4000" b="1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C:\Users\пользователь\Pictures\2015-01-27 1\1 001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57224" y="3929066"/>
            <a:ext cx="2786082" cy="2286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608" y="274638"/>
            <a:ext cx="7498080" cy="3440113"/>
          </a:xfrm>
        </p:spPr>
        <p:txBody>
          <a:bodyPr>
            <a:normAutofit fontScale="90000"/>
          </a:bodyPr>
          <a:lstStyle/>
          <a:p>
            <a:pPr algn="just">
              <a:defRPr/>
            </a:pPr>
            <a:r>
              <a:rPr lang="ru-RU" sz="4800">
                <a:latin typeface="Times New Roman"/>
                <a:cs typeface="Times New Roman"/>
              </a:rPr>
              <a:t>Моей сестре сегодня исполнилось 3 года. Когда она родилась, мне было 6 лет 5 месяцев. Сколько лет мне теперь?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14809" y="4028778"/>
            <a:ext cx="4500954" cy="182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0" i="1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entury Gothic"/>
                <a:cs typeface="Times New Roman"/>
              </a:rPr>
              <a:t>Проверь:</a:t>
            </a:r>
            <a:endParaRPr lang="ru-RU" sz="4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0" i="1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entury Gothic"/>
                <a:cs typeface="Times New Roman"/>
              </a:rPr>
              <a:t>9 лет 5 месяцев</a:t>
            </a:r>
            <a:endParaRPr lang="ru-RU" sz="48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6626" name="Picture 2" descr="C:\Users\пользователь\Pictures\2015-02-02 1\1 00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00099" y="3929066"/>
            <a:ext cx="2857521" cy="25717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/>
              <a:t>Блиц- турнир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435608" y="928670"/>
            <a:ext cx="7498080" cy="531973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Из мешка продали 20 кг сахара, и в ней осталось 40. На сколько больше кг осталось, чем продали?</a:t>
            </a:r>
            <a:endParaRPr dirty="0"/>
          </a:p>
          <a:p>
            <a:pPr>
              <a:buNone/>
              <a:defRPr/>
            </a:pPr>
            <a:r>
              <a:rPr lang="ru-RU" sz="4000" dirty="0">
                <a:latin typeface="Times New Roman"/>
                <a:cs typeface="Times New Roman"/>
              </a:rPr>
              <a:t>40 – 20 = 20 ( кг )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В магазине 4 метра ткани стоят 64 рубля. Сколько стоят 2 метра такой ткани?</a:t>
            </a:r>
            <a:endParaRPr dirty="0"/>
          </a:p>
          <a:p>
            <a:pPr>
              <a:buNone/>
              <a:defRPr/>
            </a:pPr>
            <a:r>
              <a:rPr lang="ru-RU" sz="3600" dirty="0">
                <a:latin typeface="Times New Roman"/>
                <a:cs typeface="Times New Roman"/>
              </a:rPr>
              <a:t>1) 64 : 4 = 16 ( р.) – стоит 1 метр.</a:t>
            </a:r>
            <a:endParaRPr dirty="0"/>
          </a:p>
          <a:p>
            <a:pPr>
              <a:buNone/>
              <a:defRPr/>
            </a:pPr>
            <a:r>
              <a:rPr lang="ru-RU" sz="3600" dirty="0">
                <a:latin typeface="Times New Roman"/>
                <a:cs typeface="Times New Roman"/>
              </a:rPr>
              <a:t>2) 16 </a:t>
            </a:r>
            <a:r>
              <a:rPr lang="ru-RU" sz="3600" dirty="0" smtClean="0">
                <a:latin typeface="Times New Roman"/>
                <a:cs typeface="Times New Roman"/>
              </a:rPr>
              <a:t>× </a:t>
            </a:r>
            <a:r>
              <a:rPr lang="ru-RU" sz="3600" dirty="0">
                <a:latin typeface="Times New Roman"/>
                <a:cs typeface="Times New Roman"/>
              </a:rPr>
              <a:t>2 = 32 ( р.) – стоят 2 метра.</a:t>
            </a:r>
            <a:endParaRPr dirty="0"/>
          </a:p>
          <a:p>
            <a:pPr>
              <a:buNone/>
              <a:defRPr/>
            </a:pPr>
            <a:r>
              <a:rPr lang="ru-RU" sz="3600" dirty="0">
                <a:latin typeface="Times New Roman"/>
                <a:cs typeface="Times New Roman"/>
              </a:rPr>
              <a:t>                   ( 64 : 4 ) </a:t>
            </a:r>
            <a:r>
              <a:rPr lang="ru-RU" sz="3600" dirty="0" smtClean="0">
                <a:latin typeface="Times New Roman"/>
                <a:cs typeface="Times New Roman"/>
              </a:rPr>
              <a:t>× </a:t>
            </a:r>
            <a:r>
              <a:rPr lang="ru-RU" sz="3600" dirty="0">
                <a:latin typeface="Times New Roman"/>
                <a:cs typeface="Times New Roman"/>
              </a:rPr>
              <a:t>2 = 32 ( р. 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Вычислите: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1435608" y="1524000"/>
            <a:ext cx="4136524" cy="440533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26 + 18 </a:t>
            </a:r>
            <a:r>
              <a:rPr lang="ru-RU" sz="3600" dirty="0" smtClean="0">
                <a:latin typeface="Times New Roman"/>
                <a:cs typeface="Times New Roman"/>
              </a:rPr>
              <a:t>× </a:t>
            </a:r>
            <a:r>
              <a:rPr lang="ru-RU" sz="3600" dirty="0">
                <a:latin typeface="Times New Roman"/>
                <a:cs typeface="Times New Roman"/>
              </a:rPr>
              <a:t>4 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80 : 16 ×</a:t>
            </a:r>
            <a:r>
              <a:rPr lang="ru-RU" sz="3600" dirty="0" smtClean="0">
                <a:latin typeface="Times New Roman"/>
                <a:cs typeface="Times New Roman"/>
              </a:rPr>
              <a:t>13 </a:t>
            </a:r>
            <a:r>
              <a:rPr lang="ru-RU" sz="3600" dirty="0">
                <a:latin typeface="Times New Roman"/>
                <a:cs typeface="Times New Roman"/>
              </a:rPr>
              <a:t>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76 – 96 : 8 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72 : 18 + 7 ×</a:t>
            </a:r>
            <a:r>
              <a:rPr lang="ru-RU" sz="3600" dirty="0" smtClean="0">
                <a:latin typeface="Times New Roman"/>
                <a:cs typeface="Times New Roman"/>
              </a:rPr>
              <a:t>8 </a:t>
            </a:r>
            <a:r>
              <a:rPr lang="ru-RU" sz="3600" dirty="0">
                <a:latin typeface="Times New Roman"/>
                <a:cs typeface="Times New Roman"/>
              </a:rPr>
              <a:t>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60 : 15 ×</a:t>
            </a:r>
            <a:r>
              <a:rPr lang="ru-RU" sz="3600" dirty="0" smtClean="0">
                <a:latin typeface="Times New Roman"/>
                <a:cs typeface="Times New Roman"/>
              </a:rPr>
              <a:t>13 </a:t>
            </a:r>
            <a:r>
              <a:rPr lang="ru-RU" sz="3600" dirty="0">
                <a:latin typeface="Times New Roman"/>
                <a:cs typeface="Times New Roman"/>
              </a:rPr>
              <a:t>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96 – 72 : 12 + 15 =</a:t>
            </a:r>
            <a:endParaRPr dirty="0"/>
          </a:p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78 – 19 </a:t>
            </a:r>
            <a:r>
              <a:rPr lang="ru-RU" sz="3600" dirty="0" smtClean="0">
                <a:latin typeface="Times New Roman"/>
                <a:cs typeface="Times New Roman"/>
              </a:rPr>
              <a:t>× </a:t>
            </a:r>
            <a:r>
              <a:rPr lang="ru-RU" sz="3600" dirty="0">
                <a:latin typeface="Times New Roman"/>
                <a:cs typeface="Times New Roman"/>
              </a:rPr>
              <a:t>2 + 34 </a:t>
            </a:r>
            <a:r>
              <a:rPr lang="ru-RU" sz="4000" dirty="0"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5929322" y="1643050"/>
            <a:ext cx="2071702" cy="4286280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98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65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64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60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52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105</a:t>
            </a:r>
            <a:endParaRPr/>
          </a:p>
          <a:p>
            <a:pPr>
              <a:buNone/>
              <a:defRPr/>
            </a:pPr>
            <a:r>
              <a:rPr lang="ru-RU" sz="3600" b="1">
                <a:latin typeface="Times New Roman"/>
                <a:cs typeface="Times New Roman"/>
              </a:rPr>
              <a:t>74</a:t>
            </a:r>
          </a:p>
        </p:txBody>
      </p:sp>
      <p:cxnSp>
        <p:nvCxnSpPr>
          <p:cNvPr id="6" name="Прямая со стрелкой 5"/>
          <p:cNvCxnSpPr>
            <a:cxnSpLocks/>
          </p:cNvCxnSpPr>
          <p:nvPr/>
        </p:nvCxnSpPr>
        <p:spPr bwMode="auto">
          <a:xfrm>
            <a:off x="4214810" y="1857364"/>
            <a:ext cx="171451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cxnSpLocks/>
          </p:cNvCxnSpPr>
          <p:nvPr/>
        </p:nvCxnSpPr>
        <p:spPr bwMode="auto">
          <a:xfrm>
            <a:off x="4214810" y="2571744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cxnSpLocks/>
          </p:cNvCxnSpPr>
          <p:nvPr/>
        </p:nvCxnSpPr>
        <p:spPr bwMode="auto">
          <a:xfrm>
            <a:off x="4214810" y="3143247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 bwMode="auto">
          <a:xfrm>
            <a:off x="4643438" y="3714752"/>
            <a:ext cx="164307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 bwMode="auto">
          <a:xfrm>
            <a:off x="4214810" y="4429132"/>
            <a:ext cx="200026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cxnSpLocks/>
          </p:cNvCxnSpPr>
          <p:nvPr/>
        </p:nvCxnSpPr>
        <p:spPr bwMode="auto">
          <a:xfrm>
            <a:off x="5143504" y="5000635"/>
            <a:ext cx="107157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cxnSpLocks/>
          </p:cNvCxnSpPr>
          <p:nvPr/>
        </p:nvCxnSpPr>
        <p:spPr bwMode="auto">
          <a:xfrm>
            <a:off x="4929190" y="5643578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0" descr="bur1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85720" y="4857760"/>
            <a:ext cx="1428760" cy="17859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ial">
  <a:themeElements>
    <a:clrScheme name="Officia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</TotalTime>
  <Words>395</Words>
  <Application>Microsoft Office PowerPoint</Application>
  <DocSecurity>0</DocSecurity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Times New Roman</vt:lpstr>
      <vt:lpstr>Official</vt:lpstr>
      <vt:lpstr>Математика 3 класс  Повторение табличных и внетабличных случаев умножения и деления  Подготовила  учитель начальных классов Блинник Инна Ивановна  МАОУ СОШ №111 г. Краснодар   </vt:lpstr>
      <vt:lpstr>Вспомните таблицу умножения:</vt:lpstr>
      <vt:lpstr>Проверь:</vt:lpstr>
      <vt:lpstr>Запишите выражения:</vt:lpstr>
      <vt:lpstr>Проверь:</vt:lpstr>
      <vt:lpstr>Задачи на смекалку</vt:lpstr>
      <vt:lpstr>Моей сестре сегодня исполнилось 3 года. Когда она родилась, мне было 6 лет 5 месяцев. Сколько лет мне теперь?</vt:lpstr>
      <vt:lpstr>Блиц- турнир </vt:lpstr>
      <vt:lpstr>Вычислите: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пользователь</dc:creator>
  <cp:keywords/>
  <dc:description/>
  <cp:lastModifiedBy>blart</cp:lastModifiedBy>
  <cp:revision>22</cp:revision>
  <dcterms:created xsi:type="dcterms:W3CDTF">2013-03-31T07:28:01Z</dcterms:created>
  <dcterms:modified xsi:type="dcterms:W3CDTF">2026-04-27T19:07:23Z</dcterms:modified>
  <cp:category/>
  <dc:identifier/>
  <cp:contentStatus/>
  <dc:language/>
  <cp:version/>
</cp:coreProperties>
</file>