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71" r:id="rId2"/>
    <p:sldId id="256" r:id="rId3"/>
    <p:sldId id="270" r:id="rId4"/>
    <p:sldId id="273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2" r:id="rId17"/>
    <p:sldId id="269" r:id="rId18"/>
  </p:sldIdLst>
  <p:sldSz cx="9144000" cy="6858000" type="screen4x3"/>
  <p:notesSz cx="9144000" cy="6858000"/>
  <p:defaultTextStyle>
    <a:defPPr>
      <a:defRPr lang="ru-RU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Arial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Arial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Arial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Arial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4"/>
            <a:ext cx="7772400" cy="1470024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E7352E2-6C89-9962-F55B-13F8320AC8D3}" type="datetime1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33F2B3F-7977-4050-93F5-9AB04B6B68B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D64742D-A0EE-A6F9-5C13-6FAF7EE21812}" type="datetime1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3C1225C-FCB2-48CC-90F3-5EE4C460215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7"/>
            <a:ext cx="2057400" cy="585152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7"/>
            <a:ext cx="6019799" cy="585152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8FBA63-0C83-05F8-C6FC-70A894102F25}" type="datetime1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B2E54C6-372B-4C2B-9AB3-CABD1F6AE90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D64DBF-3789-1664-EFEB-CBBFFE564F89}" type="datetime1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173231-0022-4B7E-B994-48DFACCBD61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899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2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9594749-3EB5-9FC4-86FC-C108D4B1BD9B}" type="datetime1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40DA416-01D8-410C-86F7-BDC632CDDF4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199" y="1600200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A185783-A4AA-37B8-FB56-ECA38B2F3E4E}" type="datetime1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08354C8-309B-4E52-9821-0EF97206731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2"/>
            <a:ext cx="4040187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4"/>
            <a:ext cx="404018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4" y="1535112"/>
            <a:ext cx="4041774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4" y="2174874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14A66FC-7277-1005-A1B3-661ADBDA3BD3}" type="datetime1">
              <a:rPr lang="ru-RU"/>
              <a:t>27.04.2026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E4C228-8CB1-4BA3-BCA5-7D86C08D8F8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20C5662-B9ED-E678-F1E3-55677A03F4BD}" type="datetime1">
              <a:rPr lang="ru-RU"/>
              <a:t>27.04.2026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BDB738-F529-4EEA-A277-F625B40FAFA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FA61FC7-9CD6-9BAA-A122-AAD8C797059E}" type="datetime1">
              <a:rPr lang="ru-RU"/>
              <a:t>27.04.2026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CB14E88-5EB2-4132-9083-D606D77AC1B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49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49" y="273049"/>
            <a:ext cx="5111749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099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514E038-C5C8-D347-5C64-3FDFBBC282DC}" type="datetime1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DC0C182-F372-469F-AF06-0DF2473C47F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7" y="4800600"/>
            <a:ext cx="5486400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7" y="612774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7" y="5367337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0391D35-5E77-B745-0437-09D2282CA145}" type="datetime1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8A7A92C-8E18-422A-9819-5794F3F6ACF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lum/>
          </a:blip>
          <a:srcRect l="980" r="980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49"/>
            <a:ext cx="2133599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AD5FFE-5E66-44CE-9A8D-3877B99E18DB}" type="datetime1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199" y="6356349"/>
            <a:ext cx="2895599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199" y="6356349"/>
            <a:ext cx="2133599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E1BD9D-ACD6-4ED5-8D4D-663616ECD22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>
        <a:spcBef>
          <a:spcPts val="0"/>
        </a:spcBef>
        <a:spcAft>
          <a:spcPts val="0"/>
        </a:spcAft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>
        <a:spcBef>
          <a:spcPts val="0"/>
        </a:spcBef>
        <a:spcAft>
          <a:spcPts val="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>
        <a:spcBef>
          <a:spcPts val="0"/>
        </a:spcBef>
        <a:spcAft>
          <a:spcPts val="0"/>
        </a:spcAft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>
        <a:spcBef>
          <a:spcPts val="0"/>
        </a:spcBef>
        <a:spcAft>
          <a:spcPts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6"/>
            <a:ext cx="8363272" cy="2218259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Урок русского языка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3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класс</a:t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тема:</a:t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«Виды текстов»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0C5662-B9ED-E678-F1E3-55677A03F4BD}" type="datetime1">
              <a:rPr lang="ru-RU" smtClean="0"/>
              <a:t>27.04.2026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DB738-F529-4EEA-A277-F625B40FAFAD}" type="slidenum">
              <a:rPr lang="ru-RU" smtClean="0"/>
              <a:t>1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3933056"/>
            <a:ext cx="6102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solidFill>
                  <a:srgbClr val="800000"/>
                </a:solidFill>
              </a:rPr>
              <a:t>Подготовила </a:t>
            </a:r>
            <a:br>
              <a:rPr lang="ru-RU" b="1" i="1" dirty="0">
                <a:solidFill>
                  <a:srgbClr val="800000"/>
                </a:solidFill>
              </a:rPr>
            </a:br>
            <a:r>
              <a:rPr lang="ru-RU" b="1" i="1" dirty="0">
                <a:solidFill>
                  <a:srgbClr val="800000"/>
                </a:solidFill>
              </a:rPr>
              <a:t>учитель начальных классов</a:t>
            </a:r>
            <a:br>
              <a:rPr lang="ru-RU" b="1" i="1" dirty="0">
                <a:solidFill>
                  <a:srgbClr val="800000"/>
                </a:solidFill>
              </a:rPr>
            </a:br>
            <a:r>
              <a:rPr lang="ru-RU" b="1" i="1" dirty="0">
                <a:solidFill>
                  <a:srgbClr val="800000"/>
                </a:solidFill>
              </a:rPr>
              <a:t>Блинник Инна Ивановна</a:t>
            </a:r>
            <a:br>
              <a:rPr lang="ru-RU" b="1" i="1" dirty="0">
                <a:solidFill>
                  <a:srgbClr val="800000"/>
                </a:solidFill>
              </a:rPr>
            </a:br>
            <a:r>
              <a:rPr lang="ru-RU" b="1" i="1" dirty="0">
                <a:solidFill>
                  <a:srgbClr val="800000"/>
                </a:solidFill>
              </a:rPr>
              <a:t> МАОУ СОШ №111</a:t>
            </a:r>
            <a:br>
              <a:rPr lang="ru-RU" b="1" i="1" dirty="0">
                <a:solidFill>
                  <a:srgbClr val="800000"/>
                </a:solidFill>
              </a:rPr>
            </a:br>
            <a:r>
              <a:rPr lang="ru-RU" b="1" i="1" dirty="0">
                <a:solidFill>
                  <a:srgbClr val="800000"/>
                </a:solidFill>
              </a:rPr>
              <a:t>г. Краснодар</a:t>
            </a:r>
            <a:br>
              <a:rPr lang="ru-RU" b="1" i="1" dirty="0">
                <a:solidFill>
                  <a:srgbClr val="800000"/>
                </a:solidFill>
              </a:rPr>
            </a:br>
            <a:r>
              <a:rPr lang="ru-RU" dirty="0">
                <a:solidFill>
                  <a:srgbClr val="800000"/>
                </a:solidFill>
              </a:rPr>
              <a:t/>
            </a:r>
            <a:br>
              <a:rPr lang="ru-RU" dirty="0">
                <a:solidFill>
                  <a:srgbClr val="800000"/>
                </a:solidFill>
              </a:rPr>
            </a:b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1">
            <a:off x="0" y="3501008"/>
            <a:ext cx="2965474" cy="253375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5148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10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619671" y="404663"/>
            <a:ext cx="6697823" cy="579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Arial Black"/>
              </a:rPr>
              <a:t>Постараемся  вспомнить!</a:t>
            </a:r>
            <a:endParaRPr lang="ru-RU" sz="320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1520" y="4149079"/>
            <a:ext cx="2056708" cy="174338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 bwMode="auto">
          <a:xfrm>
            <a:off x="285720" y="1000108"/>
            <a:ext cx="8429684" cy="280831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rgbClr val="FF0000"/>
                </a:solidFill>
                <a:latin typeface="Arial Black"/>
              </a:rPr>
              <a:t>Заголовок </a:t>
            </a: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– это  название  текста. Заглавие отражает  либо ТЕМУ,  либо ОСНОВНУЮ  МЫСЛЬ  текста.</a:t>
            </a:r>
            <a:endParaRPr/>
          </a:p>
          <a:p>
            <a:pPr>
              <a:defRPr/>
            </a:pPr>
            <a:endParaRPr lang="ru-RU" sz="2800">
              <a:solidFill>
                <a:schemeClr val="accent5">
                  <a:lumMod val="75000"/>
                </a:schemeClr>
              </a:solidFill>
              <a:latin typeface="Arial Black"/>
            </a:endParaRPr>
          </a:p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У  текста  может  быть  </a:t>
            </a:r>
            <a:r>
              <a:rPr lang="ru-RU" sz="2800">
                <a:solidFill>
                  <a:srgbClr val="FF0000"/>
                </a:solidFill>
                <a:latin typeface="Arial Black"/>
              </a:rPr>
              <a:t>автор.</a:t>
            </a:r>
            <a:r>
              <a:rPr lang="ru-RU" sz="2800">
                <a:solidFill>
                  <a:schemeClr val="accent5">
                    <a:lumMod val="75000"/>
                  </a:schemeClr>
                </a:solidFill>
                <a:latin typeface="Arial Black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11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285851" y="285727"/>
            <a:ext cx="6697823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Что  такое  тема   текста?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85720" y="857232"/>
            <a:ext cx="8501122" cy="377083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endParaRPr lang="ru-RU" sz="2800" b="0" i="0" u="none" strike="noStrike" cap="none" spc="0">
              <a:ln>
                <a:noFill/>
              </a:ln>
              <a:solidFill>
                <a:srgbClr val="FF0000"/>
              </a:solidFill>
              <a:latin typeface="Arial Black"/>
            </a:endParaRPr>
          </a:p>
          <a:p>
            <a:pPr lvl="0">
              <a:defRPr/>
            </a:pPr>
            <a:r>
              <a:rPr lang="ru-RU" sz="32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Arial Black"/>
              </a:rPr>
              <a:t>Тема  текста  </a:t>
            </a: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– это  то,  о ком  или  о чём  говорится в  тексте.</a:t>
            </a:r>
            <a:endParaRPr/>
          </a:p>
          <a:p>
            <a:pPr lvl="0">
              <a:defRPr/>
            </a:pPr>
            <a:endParaRPr lang="ru-RU">
              <a:solidFill>
                <a:schemeClr val="accent2">
                  <a:lumMod val="50000"/>
                </a:schemeClr>
              </a:solidFill>
              <a:latin typeface="Arial Black"/>
            </a:endParaRPr>
          </a:p>
          <a:p>
            <a:pPr lvl="0"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Можно  задать  вопрос:  о  чём  (о ком)  говорится в тексте?</a:t>
            </a:r>
            <a:endParaRPr/>
          </a:p>
          <a:p>
            <a:pPr lvl="0">
              <a:defRPr/>
            </a:pPr>
            <a:endParaRPr lang="ru-RU">
              <a:solidFill>
                <a:schemeClr val="accent2">
                  <a:lumMod val="50000"/>
                </a:schemeClr>
              </a:solidFill>
              <a:latin typeface="Arial Black"/>
            </a:endParaRPr>
          </a:p>
          <a:p>
            <a:pPr lvl="0"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Очень  часто </a:t>
            </a:r>
            <a:r>
              <a:rPr lang="ru-RU" sz="3200">
                <a:solidFill>
                  <a:srgbClr val="FF0000"/>
                </a:solidFill>
                <a:latin typeface="Arial Black"/>
              </a:rPr>
              <a:t>тема</a:t>
            </a: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  текста  отражается  </a:t>
            </a:r>
            <a:r>
              <a:rPr lang="ru-RU" sz="3200">
                <a:solidFill>
                  <a:srgbClr val="FF0000"/>
                </a:solidFill>
                <a:latin typeface="Arial Black"/>
              </a:rPr>
              <a:t>в</a:t>
            </a: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  его  </a:t>
            </a:r>
            <a:r>
              <a:rPr lang="ru-RU" sz="3200">
                <a:solidFill>
                  <a:srgbClr val="FF0000"/>
                </a:solidFill>
                <a:latin typeface="Arial Black"/>
              </a:rPr>
              <a:t>заглавии</a:t>
            </a: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. </a:t>
            </a:r>
            <a:endParaRPr/>
          </a:p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0" i="0" u="none" strike="noStrike" cap="none" spc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Arial Black"/>
                <a:ea typeface="+mn-ea"/>
                <a:cs typeface="+mn-cs"/>
              </a:rPr>
              <a:t>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1">
            <a:off x="6572264" y="4127160"/>
            <a:ext cx="2357454" cy="190190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12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428603"/>
            <a:ext cx="7705935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>
                <a:solidFill>
                  <a:srgbClr val="FF0000"/>
                </a:solidFill>
                <a:latin typeface="Arial Black"/>
              </a:rPr>
              <a:t>Работаем  с учебником</a:t>
            </a:r>
            <a:endParaRPr lang="ru-RU" sz="28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r="50450" b="79994"/>
          <a:stretch/>
        </p:blipFill>
        <p:spPr bwMode="auto">
          <a:xfrm>
            <a:off x="-28077" y="1571612"/>
            <a:ext cx="9172077" cy="192882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Скругленный прямоугольник 7"/>
          <p:cNvSpPr/>
          <p:nvPr/>
        </p:nvSpPr>
        <p:spPr bwMode="auto">
          <a:xfrm>
            <a:off x="214282" y="3500438"/>
            <a:ext cx="6173103" cy="504056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Тема текста  -  соловей.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214282" y="4214818"/>
            <a:ext cx="7322199" cy="903953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Главная мысль – незаметный  вид,  но  хороший  голос.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275432" y="3500438"/>
            <a:ext cx="1868568" cy="149796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35690" t="64507" r="34697" b="25483"/>
          <a:stretch/>
        </p:blipFill>
        <p:spPr bwMode="auto">
          <a:xfrm>
            <a:off x="2071670" y="928670"/>
            <a:ext cx="4651173" cy="70136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5000628" y="428604"/>
            <a:ext cx="3763223" cy="48235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стр. 12  упр.11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13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71471" y="214290"/>
            <a:ext cx="7921959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Что  такое  главная  мысль  текста?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14282" y="714356"/>
            <a:ext cx="8929718" cy="409818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endParaRPr lang="ru-RU" sz="2800" b="0" i="0" u="none" strike="noStrike" cap="none" spc="0">
              <a:ln>
                <a:noFill/>
              </a:ln>
              <a:solidFill>
                <a:srgbClr val="FF0000"/>
              </a:solidFill>
              <a:latin typeface="Arial Black"/>
            </a:endParaRPr>
          </a:p>
          <a:p>
            <a:pPr lvl="0">
              <a:defRPr/>
            </a:pPr>
            <a:endParaRPr lang="ru-RU" sz="2800">
              <a:solidFill>
                <a:srgbClr val="FF0000"/>
              </a:solidFill>
              <a:latin typeface="Arial Black"/>
            </a:endParaRPr>
          </a:p>
          <a:p>
            <a:pPr lvl="0">
              <a:defRPr/>
            </a:pPr>
            <a:r>
              <a:rPr lang="ru-RU" sz="3200">
                <a:solidFill>
                  <a:srgbClr val="FF0000"/>
                </a:solidFill>
                <a:latin typeface="Arial Black"/>
              </a:rPr>
              <a:t>Главная  мысль  текста </a:t>
            </a: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– это  то, что  хотел  сказать  автор,  вывод, самая  главная важная мысль.</a:t>
            </a:r>
            <a:endParaRPr/>
          </a:p>
          <a:p>
            <a:pPr lvl="0">
              <a:defRPr/>
            </a:pPr>
            <a:endParaRPr lang="ru-RU" sz="20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  <a:p>
            <a:pPr lvl="0"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Можно  задать  вопрос: Чему учит  текст? С какой целью  написал  его  автор?</a:t>
            </a:r>
            <a:endParaRPr/>
          </a:p>
          <a:p>
            <a:pPr lvl="0">
              <a:defRPr/>
            </a:pPr>
            <a:endParaRPr lang="ru-RU" sz="2800">
              <a:solidFill>
                <a:schemeClr val="accent5">
                  <a:lumMod val="75000"/>
                </a:schemeClr>
              </a:solidFill>
              <a:latin typeface="Arial Black"/>
            </a:endParaRPr>
          </a:p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0" i="0" u="none" strike="noStrike" cap="none" spc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Arial Black"/>
                <a:ea typeface="+mn-ea"/>
                <a:cs typeface="+mn-cs"/>
              </a:rPr>
              <a:t>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1">
            <a:off x="6572264" y="3929066"/>
            <a:ext cx="2357454" cy="1815389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14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611559" y="404663"/>
            <a:ext cx="7993967" cy="579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Arial Black"/>
              </a:rPr>
              <a:t>Работаем  с текстом  в  тетради!</a:t>
            </a:r>
            <a:endParaRPr lang="ru-RU" sz="32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2447" t="63751" r="21" b="22"/>
          <a:stretch/>
        </p:blipFill>
        <p:spPr bwMode="auto">
          <a:xfrm>
            <a:off x="0" y="1000108"/>
            <a:ext cx="9144000" cy="242889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411336" y="3786190"/>
            <a:ext cx="2732663" cy="219068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Прямоугольник 8"/>
          <p:cNvSpPr/>
          <p:nvPr/>
        </p:nvSpPr>
        <p:spPr bwMode="auto">
          <a:xfrm>
            <a:off x="0" y="4000503"/>
            <a:ext cx="6697823" cy="945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Какие  правила  оформления  текста  надо  использовать?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4929197"/>
            <a:ext cx="6697823" cy="945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Почему  нужно  подчеркнуть  имена  прилагательные?</a:t>
            </a:r>
          </a:p>
        </p:txBody>
      </p:sp>
      <p:pic>
        <p:nvPicPr>
          <p:cNvPr id="11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/>
          <a:srcRect l="18745" t="16667" r="25"/>
          <a:stretch/>
        </p:blipFill>
        <p:spPr bwMode="auto">
          <a:xfrm flipV="1">
            <a:off x="714348" y="2071678"/>
            <a:ext cx="928694" cy="357190"/>
          </a:xfrm>
          <a:prstGeom prst="rect">
            <a:avLst/>
          </a:prstGeom>
          <a:noFill/>
        </p:spPr>
      </p:pic>
      <p:pic>
        <p:nvPicPr>
          <p:cNvPr id="12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/>
          <a:srcRect r="23705" b="-19799"/>
          <a:stretch/>
        </p:blipFill>
        <p:spPr bwMode="auto">
          <a:xfrm flipV="1">
            <a:off x="2928926" y="2000240"/>
            <a:ext cx="1000132" cy="432250"/>
          </a:xfrm>
          <a:prstGeom prst="rect">
            <a:avLst/>
          </a:prstGeom>
          <a:noFill/>
        </p:spPr>
      </p:pic>
      <p:pic>
        <p:nvPicPr>
          <p:cNvPr id="13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/>
          <a:srcRect r="25"/>
          <a:stretch/>
        </p:blipFill>
        <p:spPr bwMode="auto">
          <a:xfrm flipV="1">
            <a:off x="7500958" y="1928802"/>
            <a:ext cx="1428760" cy="503688"/>
          </a:xfrm>
          <a:prstGeom prst="rect">
            <a:avLst/>
          </a:prstGeom>
          <a:noFill/>
        </p:spPr>
      </p:pic>
      <p:pic>
        <p:nvPicPr>
          <p:cNvPr id="14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/>
          <a:srcRect r="25"/>
          <a:stretch/>
        </p:blipFill>
        <p:spPr bwMode="auto">
          <a:xfrm flipV="1">
            <a:off x="0" y="2571744"/>
            <a:ext cx="1439676" cy="360812"/>
          </a:xfrm>
          <a:prstGeom prst="rect">
            <a:avLst/>
          </a:prstGeom>
          <a:noFill/>
        </p:spPr>
      </p:pic>
      <p:pic>
        <p:nvPicPr>
          <p:cNvPr id="16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 r="16075" b="19799"/>
          <a:stretch/>
        </p:blipFill>
        <p:spPr bwMode="auto">
          <a:xfrm flipV="1">
            <a:off x="1857356" y="2643181"/>
            <a:ext cx="1357322" cy="387820"/>
          </a:xfrm>
          <a:prstGeom prst="rect">
            <a:avLst/>
          </a:prstGeom>
          <a:noFill/>
        </p:spPr>
      </p:pic>
      <p:pic>
        <p:nvPicPr>
          <p:cNvPr id="17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/>
          <a:srcRect r="25"/>
          <a:stretch/>
        </p:blipFill>
        <p:spPr bwMode="auto">
          <a:xfrm flipV="1">
            <a:off x="0" y="3071810"/>
            <a:ext cx="936104" cy="360812"/>
          </a:xfrm>
          <a:prstGeom prst="rect">
            <a:avLst/>
          </a:prstGeom>
          <a:noFill/>
        </p:spPr>
      </p:pic>
      <p:pic>
        <p:nvPicPr>
          <p:cNvPr id="18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 r="38161" b="19799"/>
          <a:stretch/>
        </p:blipFill>
        <p:spPr bwMode="auto">
          <a:xfrm flipV="1">
            <a:off x="3214678" y="2643182"/>
            <a:ext cx="1000132" cy="387820"/>
          </a:xfrm>
          <a:prstGeom prst="rect">
            <a:avLst/>
          </a:prstGeom>
          <a:noFill/>
        </p:spPr>
      </p:pic>
      <p:pic>
        <p:nvPicPr>
          <p:cNvPr id="19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4"/>
          <a:srcRect r="25"/>
          <a:stretch/>
        </p:blipFill>
        <p:spPr bwMode="auto">
          <a:xfrm flipV="1">
            <a:off x="3857620" y="3071810"/>
            <a:ext cx="1143008" cy="3608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67897" y="332655"/>
            <a:ext cx="8688962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>
                <a:solidFill>
                  <a:srgbClr val="FF0000"/>
                </a:solidFill>
                <a:latin typeface="Arial Black"/>
              </a:rPr>
              <a:t>Проверяем  работу  с текстом  в  тетради!</a:t>
            </a:r>
            <a:endParaRPr lang="ru-RU" sz="28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2447" t="63751" r="21" b="22"/>
          <a:stretch/>
        </p:blipFill>
        <p:spPr bwMode="auto">
          <a:xfrm>
            <a:off x="423651" y="912787"/>
            <a:ext cx="8256992" cy="136815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955346" y="1416457"/>
            <a:ext cx="936104" cy="360812"/>
          </a:xfrm>
          <a:prstGeom prst="rect">
            <a:avLst/>
          </a:prstGeom>
          <a:noFill/>
        </p:spPr>
      </p:pic>
      <p:pic>
        <p:nvPicPr>
          <p:cNvPr id="12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2971569" y="1416457"/>
            <a:ext cx="936104" cy="360812"/>
          </a:xfrm>
          <a:prstGeom prst="rect">
            <a:avLst/>
          </a:prstGeom>
          <a:noFill/>
        </p:spPr>
      </p:pic>
      <p:pic>
        <p:nvPicPr>
          <p:cNvPr id="13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7220041" y="1416457"/>
            <a:ext cx="1235055" cy="360812"/>
          </a:xfrm>
          <a:prstGeom prst="rect">
            <a:avLst/>
          </a:prstGeom>
          <a:noFill/>
        </p:spPr>
      </p:pic>
      <p:pic>
        <p:nvPicPr>
          <p:cNvPr id="14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451774" y="1749263"/>
            <a:ext cx="1439676" cy="360812"/>
          </a:xfrm>
          <a:prstGeom prst="rect">
            <a:avLst/>
          </a:prstGeom>
          <a:noFill/>
        </p:spPr>
      </p:pic>
      <p:pic>
        <p:nvPicPr>
          <p:cNvPr id="15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2079775" y="1742211"/>
            <a:ext cx="1134903" cy="360812"/>
          </a:xfrm>
          <a:prstGeom prst="rect">
            <a:avLst/>
          </a:prstGeom>
          <a:noFill/>
        </p:spPr>
      </p:pic>
      <p:pic>
        <p:nvPicPr>
          <p:cNvPr id="16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423651" y="2100533"/>
            <a:ext cx="936104" cy="360812"/>
          </a:xfrm>
          <a:prstGeom prst="rect">
            <a:avLst/>
          </a:prstGeom>
          <a:noFill/>
        </p:spPr>
      </p:pic>
      <p:pic>
        <p:nvPicPr>
          <p:cNvPr id="17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3907673" y="2059480"/>
            <a:ext cx="936104" cy="360812"/>
          </a:xfrm>
          <a:prstGeom prst="rect">
            <a:avLst/>
          </a:prstGeom>
          <a:noFill/>
        </p:spPr>
      </p:pic>
      <p:sp>
        <p:nvSpPr>
          <p:cNvPr id="18" name="Скругленный прямоугольник 17"/>
          <p:cNvSpPr/>
          <p:nvPr/>
        </p:nvSpPr>
        <p:spPr bwMode="auto">
          <a:xfrm>
            <a:off x="249322" y="2357430"/>
            <a:ext cx="6380597" cy="607971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  <a:p>
            <a:pPr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В  тексте  есть  заголовок.</a:t>
            </a:r>
            <a:endParaRPr/>
          </a:p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6643702" y="2285992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!</a:t>
            </a:r>
          </a:p>
        </p:txBody>
      </p:sp>
      <p:sp>
        <p:nvSpPr>
          <p:cNvPr id="19" name="Овал 18"/>
          <p:cNvSpPr/>
          <p:nvPr/>
        </p:nvSpPr>
        <p:spPr bwMode="auto">
          <a:xfrm>
            <a:off x="7429520" y="2285992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?</a:t>
            </a:r>
            <a:endParaRPr/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271511" y="3140968"/>
            <a:ext cx="5400115" cy="64522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  <a:p>
            <a:pPr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Есть  красная  строка.</a:t>
            </a:r>
          </a:p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5715008" y="3071810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!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6500826" y="3071810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?</a:t>
            </a:r>
            <a:endParaRPr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285720" y="4000504"/>
            <a:ext cx="7072361" cy="71096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  <a:p>
            <a:pPr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Имеются знаки  препинания.</a:t>
            </a:r>
          </a:p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7358082" y="3929066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!</a:t>
            </a:r>
          </a:p>
        </p:txBody>
      </p:sp>
      <p:sp>
        <p:nvSpPr>
          <p:cNvPr id="25" name="Овал 24"/>
          <p:cNvSpPr/>
          <p:nvPr/>
        </p:nvSpPr>
        <p:spPr bwMode="auto">
          <a:xfrm>
            <a:off x="8143900" y="3929066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?</a:t>
            </a:r>
            <a:endParaRPr/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326727" y="4929197"/>
            <a:ext cx="7031355" cy="774207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  <a:p>
            <a:pPr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Подчёркнуты   все  прил.</a:t>
            </a:r>
          </a:p>
          <a:p>
            <a:pPr>
              <a:defRPr/>
            </a:pPr>
            <a:endParaRPr lang="ru-RU" sz="3200">
              <a:solidFill>
                <a:schemeClr val="accent2">
                  <a:lumMod val="50000"/>
                </a:schemeClr>
              </a:solidFill>
              <a:latin typeface="Arial Black"/>
            </a:endParaRPr>
          </a:p>
        </p:txBody>
      </p:sp>
      <p:sp>
        <p:nvSpPr>
          <p:cNvPr id="27" name="Овал 26"/>
          <p:cNvSpPr/>
          <p:nvPr/>
        </p:nvSpPr>
        <p:spPr bwMode="auto">
          <a:xfrm>
            <a:off x="7358082" y="4929198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!</a:t>
            </a:r>
          </a:p>
        </p:txBody>
      </p:sp>
      <p:sp>
        <p:nvSpPr>
          <p:cNvPr id="28" name="Овал 27"/>
          <p:cNvSpPr/>
          <p:nvPr/>
        </p:nvSpPr>
        <p:spPr bwMode="auto">
          <a:xfrm>
            <a:off x="8143900" y="4857760"/>
            <a:ext cx="792087" cy="7566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>
                <a:solidFill>
                  <a:srgbClr val="FF0000"/>
                </a:solidFill>
                <a:latin typeface="Arial Black"/>
              </a:rPr>
              <a:t>?</a:t>
            </a:r>
            <a:endParaRPr/>
          </a:p>
        </p:txBody>
      </p:sp>
      <p:pic>
        <p:nvPicPr>
          <p:cNvPr id="29" name="Picture 3" descr="https://theroaringtwentiesplease.files.wordpress.com/2015/07/divider.png"/>
          <p:cNvPicPr>
            <a:picLocks noChangeAspect="1" noChangeArrowheads="1"/>
          </p:cNvPicPr>
          <p:nvPr/>
        </p:nvPicPr>
        <p:blipFill>
          <a:blip r:embed="rId3"/>
          <a:srcRect r="25"/>
          <a:stretch/>
        </p:blipFill>
        <p:spPr bwMode="auto">
          <a:xfrm flipV="1">
            <a:off x="3071802" y="1714488"/>
            <a:ext cx="1134903" cy="3608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6"/>
            <a:ext cx="8363272" cy="5242596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- Что нового узнали на уроке?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-Что повторили?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-Что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б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ыло легко, сложно?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Arial Black"/>
              </a:rPr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0C5662-B9ED-E678-F1E3-55677A03F4BD}" type="datetime1">
              <a:rPr lang="ru-RU" smtClean="0"/>
              <a:t>27.04.2026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DB738-F529-4EEA-A277-F625B40FAFA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599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17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1520" y="4149079"/>
            <a:ext cx="2056708" cy="174338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899592" y="590617"/>
            <a:ext cx="7069070" cy="18002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Скругленный прямоугольник 8"/>
          <p:cNvSpPr/>
          <p:nvPr/>
        </p:nvSpPr>
        <p:spPr bwMode="auto">
          <a:xfrm>
            <a:off x="107504" y="2448412"/>
            <a:ext cx="8892480" cy="1643074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ВЫУЧИТЬ</a:t>
            </a:r>
            <a:endParaRPr dirty="0"/>
          </a:p>
          <a:p>
            <a:pPr>
              <a:defRPr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с.11 </a:t>
            </a:r>
            <a:r>
              <a:rPr lang="ru-RU" sz="3200" dirty="0" err="1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прав,с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. 13  схема «Типы текстов»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99593" y="476672"/>
            <a:ext cx="8260236" cy="567292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19471"/>
            <a:ext cx="9144000" cy="5184576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latin typeface="Times New Roman"/>
                <a:cs typeface="Times New Roman"/>
              </a:rPr>
              <a:t>Словарный диктант.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latin typeface="Times New Roman"/>
                <a:cs typeface="Times New Roman"/>
              </a:rPr>
              <a:t> 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Найдите ошибки. Запишите слова правильно, укажите ударение, подчеркните орфограммы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0C5662-B9ED-E678-F1E3-55677A03F4BD}" type="datetime1">
              <a:rPr lang="ru-RU" smtClean="0"/>
              <a:t>27.04.2026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DB738-F529-4EEA-A277-F625B40FAFAD}" type="slidenum">
              <a:rPr lang="ru-RU" smtClean="0"/>
              <a:t>3</a:t>
            </a:fld>
            <a:endParaRPr lang="ru-RU"/>
          </a:p>
        </p:txBody>
      </p:sp>
      <p:sp>
        <p:nvSpPr>
          <p:cNvPr id="5" name="Заголовок 1"/>
          <p:cNvSpPr txBox="1"/>
          <p:nvPr/>
        </p:nvSpPr>
        <p:spPr bwMode="auto">
          <a:xfrm>
            <a:off x="0" y="2420888"/>
            <a:ext cx="8892480" cy="3384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defRPr/>
            </a:pPr>
            <a:r>
              <a:rPr lang="ru-RU" sz="6000" b="1" i="1" dirty="0">
                <a:solidFill>
                  <a:srgbClr val="0070C0"/>
                </a:solidFill>
                <a:latin typeface="Times New Roman"/>
                <a:cs typeface="Times New Roman"/>
              </a:rPr>
              <a:t>   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Обизьяна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, сапок, в друг,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зовод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,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нарот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,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маркофь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,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щявель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,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митель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,  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товарищь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,  </a:t>
            </a:r>
            <a:r>
              <a:rPr lang="ru-RU" sz="4000" b="1" i="1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торелка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.</a:t>
            </a:r>
            <a:endParaRPr lang="ru-RU" sz="4000" b="1" i="1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284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6"/>
            <a:ext cx="8229600" cy="1786211"/>
          </a:xfrm>
        </p:spPr>
        <p:txBody>
          <a:bodyPr/>
          <a:lstStyle/>
          <a:p>
            <a:pPr>
              <a:defRPr/>
            </a:pPr>
            <a:r>
              <a:rPr lang="ru-RU" b="1" dirty="0">
                <a:latin typeface="Times New Roman"/>
                <a:cs typeface="Times New Roman"/>
              </a:rPr>
              <a:t>Словарный диктант.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Times New Roman"/>
                <a:cs typeface="Times New Roman"/>
              </a:rPr>
              <a:t>     </a:t>
            </a:r>
            <a:r>
              <a:rPr lang="ru-RU" sz="4000" b="1" dirty="0">
                <a:latin typeface="Times New Roman"/>
                <a:cs typeface="Times New Roman"/>
              </a:rPr>
              <a:t>Проверь по образцу.</a:t>
            </a:r>
            <a:br>
              <a:rPr lang="ru-RU" sz="4000" b="1" dirty="0"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0C5662-B9ED-E678-F1E3-55677A03F4BD}" type="datetime1">
              <a:rPr lang="ru-RU" smtClean="0"/>
              <a:t>27.04.2026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DB738-F529-4EEA-A277-F625B40FAFAD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916251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О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б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е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з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ь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яна,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1916252"/>
            <a:ext cx="27742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с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а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по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г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5644" y="1916251"/>
            <a:ext cx="1406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вд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ру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г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,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4969972" y="1916251"/>
            <a:ext cx="197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з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а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во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д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64300" y="1916250"/>
            <a:ext cx="183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н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а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ро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д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2852937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м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о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рко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ь,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1907704" y="2852936"/>
            <a:ext cx="6824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щ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а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вел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ь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2852936"/>
            <a:ext cx="2448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м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е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тел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ь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,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08104" y="2852936"/>
            <a:ext cx="3224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т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о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варищ,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3771196"/>
            <a:ext cx="4801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т</a:t>
            </a:r>
            <a:r>
              <a:rPr lang="ru-RU" sz="3600" b="1" i="1" u="sng" dirty="0">
                <a:solidFill>
                  <a:srgbClr val="0070C0"/>
                </a:solidFill>
                <a:latin typeface="Times New Roman"/>
                <a:cs typeface="Times New Roman"/>
              </a:rPr>
              <a:t>а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релка.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7900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14281" y="548679"/>
            <a:ext cx="8930796" cy="137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 b="1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По  какому  разделу  начнём  работать?</a:t>
            </a:r>
            <a:endParaRPr/>
          </a:p>
          <a:p>
            <a:pPr marL="457200" indent="-457200">
              <a:buFont typeface="Wingdings"/>
              <a:buChar char="Ø"/>
              <a:defRPr/>
            </a:pPr>
            <a:r>
              <a:rPr lang="ru-RU" sz="2800" b="1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На  какие вопросы  постараемся найти  ответы?  </a:t>
            </a:r>
            <a:endParaRPr lang="ru-RU" sz="28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6084168" y="5180211"/>
            <a:ext cx="2592288" cy="626368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стр. 12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tretch/>
        </p:blipFill>
        <p:spPr bwMode="auto">
          <a:xfrm>
            <a:off x="0" y="2175654"/>
            <a:ext cx="2624107" cy="36377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4283968" y="2430083"/>
            <a:ext cx="2367880" cy="626368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400">
                <a:solidFill>
                  <a:srgbClr val="FF0000"/>
                </a:solidFill>
                <a:latin typeface="Arial Black"/>
              </a:rPr>
              <a:t>Текст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571735" y="3429000"/>
            <a:ext cx="6137618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36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Что  такое  текст?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643173" y="4365103"/>
            <a:ext cx="6787689" cy="1189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36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Какие  бывают  тексты?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428859" y="214290"/>
            <a:ext cx="6054881" cy="579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Arial Black"/>
              </a:rPr>
              <a:t>Давайте  вспомним!</a:t>
            </a:r>
            <a:endParaRPr lang="ru-RU" sz="320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714348" y="714355"/>
            <a:ext cx="7644945" cy="701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/>
              <a:buChar char="Ø"/>
              <a:defRPr/>
            </a:pPr>
            <a:r>
              <a:rPr lang="ru-RU" sz="4000">
                <a:solidFill>
                  <a:srgbClr val="000099"/>
                </a:solidFill>
                <a:latin typeface="Arial Black"/>
              </a:rPr>
              <a:t>Что  такое  текст?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1714488"/>
            <a:ext cx="9144000" cy="314327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Arial Black"/>
                <a:ea typeface="+mn-ea"/>
                <a:cs typeface="+mn-cs"/>
              </a:rPr>
              <a:t>ТЕКСТ</a:t>
            </a:r>
            <a:r>
              <a:rPr lang="ru-RU" sz="3200" b="0" i="0" u="none" strike="noStrike" cap="none" spc="0">
                <a:ln>
                  <a:noFill/>
                </a:ln>
                <a:solidFill>
                  <a:srgbClr val="0000FF">
                    <a:lumMod val="75000"/>
                  </a:srgbClr>
                </a:solidFill>
                <a:latin typeface="Arial Black"/>
                <a:ea typeface="+mn-ea"/>
                <a:cs typeface="+mn-cs"/>
              </a:rPr>
              <a:t> </a:t>
            </a:r>
            <a:r>
              <a:rPr lang="ru-RU" sz="3200" b="0" i="0" u="none" strike="noStrike" cap="none" spc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ea typeface="+mn-ea"/>
                <a:cs typeface="+mn-cs"/>
              </a:rPr>
              <a:t>– это высказывание, в котором  </a:t>
            </a:r>
            <a:r>
              <a:rPr lang="ru-RU" sz="32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Arial Black"/>
                <a:ea typeface="+mn-ea"/>
                <a:cs typeface="+mn-cs"/>
              </a:rPr>
              <a:t>два</a:t>
            </a:r>
            <a:r>
              <a:rPr lang="ru-RU" sz="3200" b="0" i="0" u="none" strike="noStrike" cap="none" spc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ea typeface="+mn-ea"/>
                <a:cs typeface="+mn-cs"/>
              </a:rPr>
              <a:t>  или  </a:t>
            </a:r>
            <a:r>
              <a:rPr lang="ru-RU" sz="32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Arial Black"/>
                <a:ea typeface="+mn-ea"/>
                <a:cs typeface="+mn-cs"/>
              </a:rPr>
              <a:t>несколько</a:t>
            </a:r>
            <a:r>
              <a:rPr lang="ru-RU" sz="3200" b="0" i="0" u="none" strike="noStrike" cap="none" spc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ea typeface="+mn-ea"/>
                <a:cs typeface="+mn-cs"/>
              </a:rPr>
              <a:t>   предложений. Предложения в тексте объединены общей </a:t>
            </a:r>
            <a:r>
              <a:rPr lang="ru-RU" sz="32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Arial Black"/>
                <a:ea typeface="+mn-ea"/>
                <a:cs typeface="+mn-cs"/>
              </a:rPr>
              <a:t>темой</a:t>
            </a:r>
            <a:r>
              <a:rPr lang="ru-RU" sz="3200" b="0" i="0" u="none" strike="noStrike" cap="none" spc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ea typeface="+mn-ea"/>
                <a:cs typeface="+mn-cs"/>
              </a:rPr>
              <a:t> и  связаны  </a:t>
            </a:r>
            <a:r>
              <a:rPr lang="ru-RU" sz="32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Arial Black"/>
                <a:ea typeface="+mn-ea"/>
                <a:cs typeface="+mn-cs"/>
              </a:rPr>
              <a:t>по  смыслу</a:t>
            </a:r>
            <a:r>
              <a:rPr lang="ru-RU" sz="3200" b="0" i="0" u="none" strike="noStrike" cap="none" spc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ea typeface="+mn-ea"/>
                <a:cs typeface="+mn-cs"/>
              </a:rPr>
              <a:t>.</a:t>
            </a:r>
            <a:endParaRPr/>
          </a:p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Текст имеет </a:t>
            </a:r>
            <a:r>
              <a:rPr lang="ru-RU" sz="3200">
                <a:solidFill>
                  <a:srgbClr val="FF0000"/>
                </a:solidFill>
                <a:latin typeface="Arial Black"/>
              </a:rPr>
              <a:t>главную мысль</a:t>
            </a: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.</a:t>
            </a:r>
            <a:endParaRPr/>
          </a:p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0" i="0" u="none" strike="noStrike" cap="none" spc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ea typeface="+mn-ea"/>
                <a:cs typeface="+mn-cs"/>
              </a:rPr>
              <a:t>Текст можно </a:t>
            </a:r>
            <a:r>
              <a:rPr lang="ru-RU" sz="32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Arial Black"/>
                <a:ea typeface="+mn-ea"/>
                <a:cs typeface="+mn-cs"/>
              </a:rPr>
              <a:t>озаглавить</a:t>
            </a:r>
            <a:r>
              <a:rPr lang="ru-RU" sz="3200" b="0" i="0" u="none" strike="noStrike" cap="none" spc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 Black"/>
                <a:ea typeface="+mn-ea"/>
                <a:cs typeface="+mn-cs"/>
              </a:rPr>
              <a:t>.</a:t>
            </a:r>
            <a:endParaRPr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H="1">
            <a:off x="6072198" y="3643314"/>
            <a:ext cx="2965474" cy="2533759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619671" y="404663"/>
            <a:ext cx="6697823" cy="579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Arial Black"/>
              </a:rPr>
              <a:t>Постараемся  вспомнить!</a:t>
            </a:r>
            <a:endParaRPr lang="ru-RU" sz="320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827583" y="1217425"/>
            <a:ext cx="7921959" cy="945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Какие  бывают   тексты? Почему эти  тексты  так  называются?</a:t>
            </a:r>
            <a:endParaRPr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1520" y="4149079"/>
            <a:ext cx="2056708" cy="174338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 bwMode="auto">
          <a:xfrm>
            <a:off x="928662" y="2564904"/>
            <a:ext cx="7786742" cy="1800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Текст  -  повествование</a:t>
            </a:r>
            <a:endParaRPr/>
          </a:p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Текст  -  описание</a:t>
            </a:r>
            <a:endParaRPr/>
          </a:p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Текст  -  рассуждение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619671" y="404663"/>
            <a:ext cx="6697823" cy="579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Arial Black"/>
              </a:rPr>
              <a:t>Постараемся  вспомнить!</a:t>
            </a:r>
            <a:endParaRPr lang="ru-RU" sz="320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572000" y="2143116"/>
            <a:ext cx="4787425" cy="2012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КАКОЙ? </a:t>
            </a:r>
          </a:p>
          <a:p>
            <a:pPr marL="457200" indent="-457200">
              <a:lnSpc>
                <a:spcPct val="150000"/>
              </a:lnSpc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ЧТО ПРОИЗОШЛО? </a:t>
            </a:r>
          </a:p>
          <a:p>
            <a:pPr marL="457200" indent="-457200">
              <a:lnSpc>
                <a:spcPct val="150000"/>
              </a:lnSpc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ПОЧЕМУ? </a:t>
            </a:r>
            <a:endParaRPr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1520" y="4149079"/>
            <a:ext cx="2056708" cy="174338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 bwMode="auto">
          <a:xfrm>
            <a:off x="0" y="2214554"/>
            <a:ext cx="4286248" cy="1800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Повествование</a:t>
            </a:r>
            <a:endParaRPr/>
          </a:p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Описание</a:t>
            </a:r>
            <a:endParaRPr/>
          </a:p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Рассуждение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500298" y="4643446"/>
            <a:ext cx="4608512" cy="626368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Уточните!  стр. 13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0" y="1000107"/>
            <a:ext cx="9145079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>
                <a:solidFill>
                  <a:srgbClr val="C0504D">
                    <a:lumMod val="50000"/>
                  </a:srgbClr>
                </a:solidFill>
                <a:latin typeface="Arial Black"/>
              </a:rPr>
              <a:t>КАКОЙ ВОПРОС МОЖНО ЗАДАТЬ К ТЕКСТУ</a:t>
            </a:r>
            <a:endParaRPr lang="ru-RU" sz="1600"/>
          </a:p>
        </p:txBody>
      </p:sp>
      <p:cxnSp>
        <p:nvCxnSpPr>
          <p:cNvPr id="11" name="Прямая со стрелкой 10"/>
          <p:cNvCxnSpPr>
            <a:cxnSpLocks/>
          </p:cNvCxnSpPr>
          <p:nvPr/>
        </p:nvCxnSpPr>
        <p:spPr bwMode="auto">
          <a:xfrm>
            <a:off x="4000496" y="2714620"/>
            <a:ext cx="1071570" cy="357190"/>
          </a:xfrm>
          <a:prstGeom prst="straightConnector1">
            <a:avLst/>
          </a:prstGeom>
          <a:ln w="698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</p:cNvCxnSpPr>
          <p:nvPr/>
        </p:nvCxnSpPr>
        <p:spPr bwMode="auto">
          <a:xfrm flipV="1">
            <a:off x="2928926" y="2500306"/>
            <a:ext cx="2214578" cy="714380"/>
          </a:xfrm>
          <a:prstGeom prst="straightConnector1">
            <a:avLst/>
          </a:prstGeom>
          <a:ln w="69850">
            <a:solidFill>
              <a:srgbClr val="CC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</p:cNvCxnSpPr>
          <p:nvPr/>
        </p:nvCxnSpPr>
        <p:spPr bwMode="auto">
          <a:xfrm>
            <a:off x="3786182" y="3571876"/>
            <a:ext cx="1357322" cy="214314"/>
          </a:xfrm>
          <a:prstGeom prst="straightConnector1">
            <a:avLst/>
          </a:prstGeom>
          <a:ln w="698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CB14E88-5EB2-4132-9083-D606D77AC1B3}" type="slidenum">
              <a:rPr lang="ru-RU"/>
              <a:t>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619671" y="404663"/>
            <a:ext cx="6697823" cy="579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Arial Black"/>
              </a:rPr>
              <a:t>Постараемся  вспомнить!</a:t>
            </a:r>
            <a:endParaRPr lang="ru-RU" sz="320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1217424"/>
            <a:ext cx="9359425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/>
              <a:buChar char="Ø"/>
              <a:defRPr/>
            </a:pPr>
            <a:r>
              <a:rPr lang="ru-RU" sz="28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Какие  части  можно  выделить  в  тексте?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1520" y="4149079"/>
            <a:ext cx="2056708" cy="174338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 bwMode="auto">
          <a:xfrm>
            <a:off x="785786" y="1785926"/>
            <a:ext cx="7344816" cy="22322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Начало  текста (вступление)</a:t>
            </a:r>
            <a:endParaRPr/>
          </a:p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Основная  часть</a:t>
            </a:r>
            <a:endParaRPr/>
          </a:p>
          <a:p>
            <a:pPr marL="457200" indent="-457200">
              <a:buFont typeface="Wingdings"/>
              <a:buChar char="Ø"/>
              <a:defRPr/>
            </a:pPr>
            <a:r>
              <a:rPr lang="ru-RU" sz="3200">
                <a:solidFill>
                  <a:schemeClr val="accent2">
                    <a:lumMod val="50000"/>
                  </a:schemeClr>
                </a:solidFill>
                <a:latin typeface="Arial Black"/>
              </a:rPr>
              <a:t>Концовка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нач.школа 14. русский язы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нач.школа 14. русский язык</Template>
  <TotalTime>39</TotalTime>
  <Words>402</Words>
  <Application>Microsoft Office PowerPoint</Application>
  <DocSecurity>0</DocSecurity>
  <PresentationFormat>Экран (4:3)</PresentationFormat>
  <Paragraphs>112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Wingdings</vt:lpstr>
      <vt:lpstr>нач.школа 14. русский язык</vt:lpstr>
      <vt:lpstr>Урок русского языка 3 класс тема:  «Виды текстов»</vt:lpstr>
      <vt:lpstr>Презентация PowerPoint</vt:lpstr>
      <vt:lpstr>Словарный диктант.      Найдите ошибки. Запишите слова правильно, укажите ударение, подчеркните орфограммы. </vt:lpstr>
      <vt:lpstr>Словарный диктант.      Проверь по образцу.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 Что нового узнали на уроке? -Что повторили? -Что было легко, сложно? 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язык_З класс_УМК "Школа России"</dc:title>
  <dc:subject>Текст. Типы текстов</dc:subject>
  <dc:creator>Нугаева Л.В.</dc:creator>
  <cp:keywords/>
  <dc:description/>
  <cp:lastModifiedBy>blart</cp:lastModifiedBy>
  <cp:revision>64</cp:revision>
  <dcterms:created xsi:type="dcterms:W3CDTF">2012-09-02T15:38:45Z</dcterms:created>
  <dcterms:modified xsi:type="dcterms:W3CDTF">2026-04-27T19:43:49Z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912138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