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7.jpg" ContentType="image/gif"/>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9" r:id="rId4"/>
    <p:sldId id="265" r:id="rId5"/>
    <p:sldId id="264" r:id="rId6"/>
    <p:sldId id="276" r:id="rId7"/>
    <p:sldId id="277" r:id="rId8"/>
    <p:sldId id="287"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AE9B33-5030-4D74-98D1-C0D7722A5E6D}" type="datetimeFigureOut">
              <a:rPr lang="ru-RU" smtClean="0"/>
              <a:t>17.08.2026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87E5DF-601C-45C2-8ECE-291F9192CF86}" type="slidenum">
              <a:rPr lang="ru-RU" smtClean="0"/>
              <a:t>‹#›</a:t>
            </a:fld>
            <a:endParaRPr lang="ru-RU"/>
          </a:p>
        </p:txBody>
      </p:sp>
    </p:spTree>
    <p:extLst>
      <p:ext uri="{BB962C8B-B14F-4D97-AF65-F5344CB8AC3E}">
        <p14:creationId xmlns:p14="http://schemas.microsoft.com/office/powerpoint/2010/main" val="2769489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F96DA90E-2767-48AB-91B7-8E64A9E15A7F}" type="datetimeFigureOut">
              <a:rPr lang="ru-RU" smtClean="0"/>
              <a:t>17.08.2026</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5DEF8760-E722-406E-BEC6-486D5F0A9FDF}" type="slidenum">
              <a:rPr lang="ru-RU" smtClean="0"/>
              <a:t>‹#›</a:t>
            </a:fld>
            <a:endParaRPr lang="ru-RU" dirty="0"/>
          </a:p>
        </p:txBody>
      </p:sp>
    </p:spTree>
    <p:extLst>
      <p:ext uri="{BB962C8B-B14F-4D97-AF65-F5344CB8AC3E}">
        <p14:creationId xmlns:p14="http://schemas.microsoft.com/office/powerpoint/2010/main" val="1109924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96DA90E-2767-48AB-91B7-8E64A9E15A7F}" type="datetimeFigureOut">
              <a:rPr lang="ru-RU" smtClean="0"/>
              <a:t>17.08.2026</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5DEF8760-E722-406E-BEC6-486D5F0A9FDF}" type="slidenum">
              <a:rPr lang="ru-RU" smtClean="0"/>
              <a:t>‹#›</a:t>
            </a:fld>
            <a:endParaRPr lang="ru-RU" dirty="0"/>
          </a:p>
        </p:txBody>
      </p:sp>
    </p:spTree>
    <p:extLst>
      <p:ext uri="{BB962C8B-B14F-4D97-AF65-F5344CB8AC3E}">
        <p14:creationId xmlns:p14="http://schemas.microsoft.com/office/powerpoint/2010/main" val="3224828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96DA90E-2767-48AB-91B7-8E64A9E15A7F}" type="datetimeFigureOut">
              <a:rPr lang="ru-RU" smtClean="0"/>
              <a:t>17.08.2026</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5DEF8760-E722-406E-BEC6-486D5F0A9FDF}" type="slidenum">
              <a:rPr lang="ru-RU" smtClean="0"/>
              <a:t>‹#›</a:t>
            </a:fld>
            <a:endParaRPr lang="ru-RU" dirty="0"/>
          </a:p>
        </p:txBody>
      </p:sp>
    </p:spTree>
    <p:extLst>
      <p:ext uri="{BB962C8B-B14F-4D97-AF65-F5344CB8AC3E}">
        <p14:creationId xmlns:p14="http://schemas.microsoft.com/office/powerpoint/2010/main" val="1013978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96DA90E-2767-48AB-91B7-8E64A9E15A7F}" type="datetimeFigureOut">
              <a:rPr lang="ru-RU" smtClean="0"/>
              <a:t>17.08.2026</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5DEF8760-E722-406E-BEC6-486D5F0A9FDF}" type="slidenum">
              <a:rPr lang="ru-RU" smtClean="0"/>
              <a:t>‹#›</a:t>
            </a:fld>
            <a:endParaRPr lang="ru-RU" dirty="0"/>
          </a:p>
        </p:txBody>
      </p:sp>
    </p:spTree>
    <p:extLst>
      <p:ext uri="{BB962C8B-B14F-4D97-AF65-F5344CB8AC3E}">
        <p14:creationId xmlns:p14="http://schemas.microsoft.com/office/powerpoint/2010/main" val="1626395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F96DA90E-2767-48AB-91B7-8E64A9E15A7F}" type="datetimeFigureOut">
              <a:rPr lang="ru-RU" smtClean="0"/>
              <a:t>17.08.2026</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5DEF8760-E722-406E-BEC6-486D5F0A9FDF}" type="slidenum">
              <a:rPr lang="ru-RU" smtClean="0"/>
              <a:t>‹#›</a:t>
            </a:fld>
            <a:endParaRPr lang="ru-RU" dirty="0"/>
          </a:p>
        </p:txBody>
      </p:sp>
    </p:spTree>
    <p:extLst>
      <p:ext uri="{BB962C8B-B14F-4D97-AF65-F5344CB8AC3E}">
        <p14:creationId xmlns:p14="http://schemas.microsoft.com/office/powerpoint/2010/main" val="2142975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F96DA90E-2767-48AB-91B7-8E64A9E15A7F}" type="datetimeFigureOut">
              <a:rPr lang="ru-RU" smtClean="0"/>
              <a:t>17.08.2026</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5DEF8760-E722-406E-BEC6-486D5F0A9FDF}" type="slidenum">
              <a:rPr lang="ru-RU" smtClean="0"/>
              <a:t>‹#›</a:t>
            </a:fld>
            <a:endParaRPr lang="ru-RU" dirty="0"/>
          </a:p>
        </p:txBody>
      </p:sp>
    </p:spTree>
    <p:extLst>
      <p:ext uri="{BB962C8B-B14F-4D97-AF65-F5344CB8AC3E}">
        <p14:creationId xmlns:p14="http://schemas.microsoft.com/office/powerpoint/2010/main" val="3317842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F96DA90E-2767-48AB-91B7-8E64A9E15A7F}" type="datetimeFigureOut">
              <a:rPr lang="ru-RU" smtClean="0"/>
              <a:t>17.08.2026</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5DEF8760-E722-406E-BEC6-486D5F0A9FDF}" type="slidenum">
              <a:rPr lang="ru-RU" smtClean="0"/>
              <a:t>‹#›</a:t>
            </a:fld>
            <a:endParaRPr lang="ru-RU" dirty="0"/>
          </a:p>
        </p:txBody>
      </p:sp>
    </p:spTree>
    <p:extLst>
      <p:ext uri="{BB962C8B-B14F-4D97-AF65-F5344CB8AC3E}">
        <p14:creationId xmlns:p14="http://schemas.microsoft.com/office/powerpoint/2010/main" val="2048924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F96DA90E-2767-48AB-91B7-8E64A9E15A7F}" type="datetimeFigureOut">
              <a:rPr lang="ru-RU" smtClean="0"/>
              <a:t>17.08.2026</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5DEF8760-E722-406E-BEC6-486D5F0A9FDF}" type="slidenum">
              <a:rPr lang="ru-RU" smtClean="0"/>
              <a:t>‹#›</a:t>
            </a:fld>
            <a:endParaRPr lang="ru-RU" dirty="0"/>
          </a:p>
        </p:txBody>
      </p:sp>
    </p:spTree>
    <p:extLst>
      <p:ext uri="{BB962C8B-B14F-4D97-AF65-F5344CB8AC3E}">
        <p14:creationId xmlns:p14="http://schemas.microsoft.com/office/powerpoint/2010/main" val="2596263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96DA90E-2767-48AB-91B7-8E64A9E15A7F}" type="datetimeFigureOut">
              <a:rPr lang="ru-RU" smtClean="0"/>
              <a:t>17.08.2026</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5DEF8760-E722-406E-BEC6-486D5F0A9FDF}" type="slidenum">
              <a:rPr lang="ru-RU" smtClean="0"/>
              <a:t>‹#›</a:t>
            </a:fld>
            <a:endParaRPr lang="ru-RU" dirty="0"/>
          </a:p>
        </p:txBody>
      </p:sp>
    </p:spTree>
    <p:extLst>
      <p:ext uri="{BB962C8B-B14F-4D97-AF65-F5344CB8AC3E}">
        <p14:creationId xmlns:p14="http://schemas.microsoft.com/office/powerpoint/2010/main" val="3187903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F96DA90E-2767-48AB-91B7-8E64A9E15A7F}" type="datetimeFigureOut">
              <a:rPr lang="ru-RU" smtClean="0"/>
              <a:t>17.08.2026</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5DEF8760-E722-406E-BEC6-486D5F0A9FDF}" type="slidenum">
              <a:rPr lang="ru-RU" smtClean="0"/>
              <a:t>‹#›</a:t>
            </a:fld>
            <a:endParaRPr lang="ru-RU" dirty="0"/>
          </a:p>
        </p:txBody>
      </p:sp>
    </p:spTree>
    <p:extLst>
      <p:ext uri="{BB962C8B-B14F-4D97-AF65-F5344CB8AC3E}">
        <p14:creationId xmlns:p14="http://schemas.microsoft.com/office/powerpoint/2010/main" val="213274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F96DA90E-2767-48AB-91B7-8E64A9E15A7F}" type="datetimeFigureOut">
              <a:rPr lang="ru-RU" smtClean="0"/>
              <a:t>17.08.2026</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5DEF8760-E722-406E-BEC6-486D5F0A9FDF}" type="slidenum">
              <a:rPr lang="ru-RU" smtClean="0"/>
              <a:t>‹#›</a:t>
            </a:fld>
            <a:endParaRPr lang="ru-RU" dirty="0"/>
          </a:p>
        </p:txBody>
      </p:sp>
    </p:spTree>
    <p:extLst>
      <p:ext uri="{BB962C8B-B14F-4D97-AF65-F5344CB8AC3E}">
        <p14:creationId xmlns:p14="http://schemas.microsoft.com/office/powerpoint/2010/main" val="3356648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6DA90E-2767-48AB-91B7-8E64A9E15A7F}" type="datetimeFigureOut">
              <a:rPr lang="ru-RU" smtClean="0"/>
              <a:t>17.08.2026</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EF8760-E722-406E-BEC6-486D5F0A9FDF}" type="slidenum">
              <a:rPr lang="ru-RU" smtClean="0"/>
              <a:t>‹#›</a:t>
            </a:fld>
            <a:endParaRPr lang="ru-RU" dirty="0"/>
          </a:p>
        </p:txBody>
      </p:sp>
    </p:spTree>
    <p:extLst>
      <p:ext uri="{BB962C8B-B14F-4D97-AF65-F5344CB8AC3E}">
        <p14:creationId xmlns:p14="http://schemas.microsoft.com/office/powerpoint/2010/main" val="4909003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6.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0000"/>
            <a:lum/>
          </a:blip>
          <a:srcRect/>
          <a:stretch>
            <a:fillRect/>
          </a:stretch>
        </a:blipFill>
        <a:effectLst/>
      </p:bgPr>
    </p:bg>
    <p:spTree>
      <p:nvGrpSpPr>
        <p:cNvPr id="1" name=""/>
        <p:cNvGrpSpPr/>
        <p:nvPr/>
      </p:nvGrpSpPr>
      <p:grpSpPr>
        <a:xfrm>
          <a:off x="0" y="0"/>
          <a:ext cx="0" cy="0"/>
          <a:chOff x="0" y="0"/>
          <a:chExt cx="0" cy="0"/>
        </a:xfrm>
      </p:grpSpPr>
      <p:sp>
        <p:nvSpPr>
          <p:cNvPr id="5" name="Прямоугольник 4"/>
          <p:cNvSpPr/>
          <p:nvPr/>
        </p:nvSpPr>
        <p:spPr>
          <a:xfrm>
            <a:off x="1475656" y="2720300"/>
            <a:ext cx="5976664" cy="1569660"/>
          </a:xfrm>
          <a:prstGeom prst="rect">
            <a:avLst/>
          </a:prstGeom>
          <a:noFill/>
        </p:spPr>
        <p:txBody>
          <a:bodyPr wrap="square" lIns="91440" tIns="45720" rIns="91440" bIns="45720">
            <a:prstTxWarp prst="textPlain">
              <a:avLst/>
            </a:prstTxWarp>
            <a:spAutoFit/>
            <a:scene3d>
              <a:camera prst="orthographicFront"/>
              <a:lightRig rig="threePt" dir="t"/>
            </a:scene3d>
            <a:sp3d extrusionH="57150">
              <a:bevelT w="38100" h="38100" prst="convex"/>
            </a:sp3d>
          </a:bodyPr>
          <a:lstStyle/>
          <a:p>
            <a:pPr algn="ctr"/>
            <a:r>
              <a:rPr lang="en-US" sz="96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228600">
                    <a:schemeClr val="accent2">
                      <a:satMod val="175000"/>
                      <a:alpha val="40000"/>
                    </a:schemeClr>
                  </a:glow>
                  <a:outerShdw blurRad="60007" dist="200025" dir="15000000" sy="30000" kx="-1800000" algn="bl" rotWithShape="0">
                    <a:prstClr val="black">
                      <a:alpha val="32000"/>
                    </a:prstClr>
                  </a:outerShdw>
                  <a:reflection blurRad="6350" stA="55000" endA="300" endPos="45500" dir="5400000" sy="-100000" algn="bl" rotWithShape="0"/>
                </a:effectLst>
              </a:rPr>
              <a:t>WEATHER</a:t>
            </a:r>
            <a:endParaRPr lang="ru-RU" sz="96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228600">
                  <a:schemeClr val="accent2">
                    <a:satMod val="175000"/>
                    <a:alpha val="40000"/>
                  </a:schemeClr>
                </a:glow>
                <a:outerShdw blurRad="60007" dist="200025" dir="15000000" sy="30000" kx="-1800000" algn="bl" rotWithShape="0">
                  <a:prstClr val="black">
                    <a:alpha val="32000"/>
                  </a:prstClr>
                </a:outerShdw>
                <a:reflection blurRad="6350" stA="55000" endA="300" endPos="45500" dir="5400000" sy="-100000" algn="bl" rotWithShape="0"/>
              </a:effectLst>
            </a:endParaRPr>
          </a:p>
        </p:txBody>
      </p:sp>
    </p:spTree>
    <p:extLst>
      <p:ext uri="{BB962C8B-B14F-4D97-AF65-F5344CB8AC3E}">
        <p14:creationId xmlns:p14="http://schemas.microsoft.com/office/powerpoint/2010/main" val="3311089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20000">
              <a:schemeClr val="tx2">
                <a:lumMod val="75000"/>
              </a:schemeClr>
            </a:gs>
            <a:gs pos="44000">
              <a:schemeClr val="tx2">
                <a:lumMod val="60000"/>
                <a:lumOff val="40000"/>
              </a:schemeClr>
            </a:gs>
            <a:gs pos="80000">
              <a:schemeClr val="tx2">
                <a:lumMod val="20000"/>
                <a:lumOff val="80000"/>
              </a:schemeClr>
            </a:gs>
            <a:gs pos="100000">
              <a:schemeClr val="tx2">
                <a:lumMod val="40000"/>
                <a:lumOff val="6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59" name="Прямоугольник 58"/>
          <p:cNvSpPr/>
          <p:nvPr/>
        </p:nvSpPr>
        <p:spPr>
          <a:xfrm>
            <a:off x="1645429" y="982080"/>
            <a:ext cx="1092794" cy="47205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dirty="0"/>
          </a:p>
        </p:txBody>
      </p:sp>
      <p:sp>
        <p:nvSpPr>
          <p:cNvPr id="60" name="Прямоугольник 59"/>
          <p:cNvSpPr/>
          <p:nvPr/>
        </p:nvSpPr>
        <p:spPr>
          <a:xfrm>
            <a:off x="1369685" y="2622427"/>
            <a:ext cx="919606" cy="528413"/>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dirty="0"/>
          </a:p>
        </p:txBody>
      </p:sp>
      <p:sp>
        <p:nvSpPr>
          <p:cNvPr id="61" name="Прямоугольник 60"/>
          <p:cNvSpPr/>
          <p:nvPr/>
        </p:nvSpPr>
        <p:spPr>
          <a:xfrm>
            <a:off x="1619481" y="4335731"/>
            <a:ext cx="1017222" cy="528413"/>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dirty="0"/>
          </a:p>
        </p:txBody>
      </p:sp>
      <p:sp>
        <p:nvSpPr>
          <p:cNvPr id="62" name="Прямоугольник 61"/>
          <p:cNvSpPr/>
          <p:nvPr/>
        </p:nvSpPr>
        <p:spPr>
          <a:xfrm>
            <a:off x="2460305" y="5513599"/>
            <a:ext cx="887559" cy="528413"/>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dirty="0"/>
          </a:p>
        </p:txBody>
      </p:sp>
      <p:sp>
        <p:nvSpPr>
          <p:cNvPr id="63" name="Прямоугольник 62"/>
          <p:cNvSpPr/>
          <p:nvPr/>
        </p:nvSpPr>
        <p:spPr>
          <a:xfrm>
            <a:off x="3779912" y="5151043"/>
            <a:ext cx="1328609" cy="528413"/>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dirty="0"/>
          </a:p>
        </p:txBody>
      </p:sp>
      <p:sp>
        <p:nvSpPr>
          <p:cNvPr id="64" name="Прямоугольник 63"/>
          <p:cNvSpPr/>
          <p:nvPr/>
        </p:nvSpPr>
        <p:spPr>
          <a:xfrm>
            <a:off x="5929033" y="4641002"/>
            <a:ext cx="1328609" cy="528413"/>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dirty="0"/>
          </a:p>
        </p:txBody>
      </p:sp>
      <p:sp>
        <p:nvSpPr>
          <p:cNvPr id="65" name="Прямоугольник 64"/>
          <p:cNvSpPr/>
          <p:nvPr/>
        </p:nvSpPr>
        <p:spPr>
          <a:xfrm>
            <a:off x="6430965" y="3253371"/>
            <a:ext cx="1230505" cy="528413"/>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dirty="0"/>
          </a:p>
        </p:txBody>
      </p:sp>
      <p:sp>
        <p:nvSpPr>
          <p:cNvPr id="66" name="Прямоугольник 65"/>
          <p:cNvSpPr/>
          <p:nvPr/>
        </p:nvSpPr>
        <p:spPr>
          <a:xfrm>
            <a:off x="6781940" y="2152777"/>
            <a:ext cx="1328609" cy="528413"/>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dirty="0"/>
          </a:p>
        </p:txBody>
      </p:sp>
      <p:sp>
        <p:nvSpPr>
          <p:cNvPr id="67" name="Прямоугольник 66"/>
          <p:cNvSpPr/>
          <p:nvPr/>
        </p:nvSpPr>
        <p:spPr>
          <a:xfrm>
            <a:off x="6302154" y="1165429"/>
            <a:ext cx="1078157" cy="528413"/>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dirty="0"/>
          </a:p>
        </p:txBody>
      </p:sp>
      <p:sp>
        <p:nvSpPr>
          <p:cNvPr id="58" name="Прямоугольник 57"/>
          <p:cNvSpPr/>
          <p:nvPr/>
        </p:nvSpPr>
        <p:spPr>
          <a:xfrm>
            <a:off x="5067139" y="376650"/>
            <a:ext cx="2241165" cy="528413"/>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dirty="0"/>
          </a:p>
        </p:txBody>
      </p:sp>
      <p:sp>
        <p:nvSpPr>
          <p:cNvPr id="57" name="Прямоугольник 56"/>
          <p:cNvSpPr/>
          <p:nvPr/>
        </p:nvSpPr>
        <p:spPr>
          <a:xfrm>
            <a:off x="3459415" y="640857"/>
            <a:ext cx="1328609" cy="528413"/>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dirty="0"/>
          </a:p>
        </p:txBody>
      </p:sp>
      <p:sp>
        <p:nvSpPr>
          <p:cNvPr id="8" name="Овал 7"/>
          <p:cNvSpPr/>
          <p:nvPr/>
        </p:nvSpPr>
        <p:spPr>
          <a:xfrm>
            <a:off x="2976705" y="1723765"/>
            <a:ext cx="2952328" cy="2664296"/>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dirty="0"/>
          </a:p>
        </p:txBody>
      </p:sp>
      <p:sp>
        <p:nvSpPr>
          <p:cNvPr id="9" name="Прямоугольник 8"/>
          <p:cNvSpPr/>
          <p:nvPr/>
        </p:nvSpPr>
        <p:spPr>
          <a:xfrm>
            <a:off x="3138919" y="2594248"/>
            <a:ext cx="2627899" cy="923330"/>
          </a:xfrm>
          <a:prstGeom prst="rect">
            <a:avLst/>
          </a:prstGeom>
          <a:noFill/>
        </p:spPr>
        <p:txBody>
          <a:bodyPr wrap="none" lIns="91440" tIns="45720" rIns="91440" bIns="45720">
            <a:spAutoFit/>
          </a:bodyPr>
          <a:lstStyle/>
          <a:p>
            <a:pPr algn="ctr"/>
            <a:r>
              <a:rPr lang="en-US" sz="5400" b="0" cap="none" spc="0" dirty="0">
                <a:ln w="10160">
                  <a:solidFill>
                    <a:schemeClr val="accent1"/>
                  </a:solidFill>
                  <a:prstDash val="solid"/>
                </a:ln>
                <a:solidFill>
                  <a:srgbClr val="FFFFFF"/>
                </a:solidFill>
                <a:effectLst>
                  <a:outerShdw blurRad="38100" dist="32000" dir="5400000" algn="tl">
                    <a:srgbClr val="000000">
                      <a:alpha val="30000"/>
                    </a:srgbClr>
                  </a:outerShdw>
                </a:effectLst>
              </a:rPr>
              <a:t>Weather</a:t>
            </a:r>
            <a:endParaRPr lang="ru-RU" sz="5400" b="0" cap="none" spc="0" dirty="0">
              <a:ln w="10160">
                <a:solidFill>
                  <a:schemeClr val="accent1"/>
                </a:solidFill>
                <a:prstDash val="solid"/>
              </a:ln>
              <a:solidFill>
                <a:srgbClr val="FFFFFF"/>
              </a:solidFill>
              <a:effectLst>
                <a:outerShdw blurRad="38100" dist="32000" dir="5400000" algn="tl">
                  <a:srgbClr val="000000">
                    <a:alpha val="30000"/>
                  </a:srgbClr>
                </a:outerShdw>
              </a:effectLst>
            </a:endParaRPr>
          </a:p>
        </p:txBody>
      </p:sp>
      <p:cxnSp>
        <p:nvCxnSpPr>
          <p:cNvPr id="25" name="Прямая со стрелкой 24"/>
          <p:cNvCxnSpPr/>
          <p:nvPr/>
        </p:nvCxnSpPr>
        <p:spPr>
          <a:xfrm flipH="1" flipV="1">
            <a:off x="2712275" y="1307255"/>
            <a:ext cx="853287" cy="773174"/>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27" name="Прямая со стрелкой 26"/>
          <p:cNvCxnSpPr/>
          <p:nvPr/>
        </p:nvCxnSpPr>
        <p:spPr>
          <a:xfrm flipH="1" flipV="1">
            <a:off x="4283968" y="933245"/>
            <a:ext cx="1" cy="815045"/>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29" name="Прямая со стрелкой 28"/>
          <p:cNvCxnSpPr/>
          <p:nvPr/>
        </p:nvCxnSpPr>
        <p:spPr>
          <a:xfrm flipV="1">
            <a:off x="5550822" y="1454130"/>
            <a:ext cx="659501" cy="773174"/>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31" name="Прямая со стрелкой 30"/>
          <p:cNvCxnSpPr/>
          <p:nvPr/>
        </p:nvCxnSpPr>
        <p:spPr>
          <a:xfrm>
            <a:off x="5880573" y="3483927"/>
            <a:ext cx="515175" cy="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33" name="Прямая со стрелкой 32"/>
          <p:cNvCxnSpPr/>
          <p:nvPr/>
        </p:nvCxnSpPr>
        <p:spPr>
          <a:xfrm>
            <a:off x="5221072" y="4203404"/>
            <a:ext cx="659501" cy="655252"/>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35" name="Прямая со стрелкой 34"/>
          <p:cNvCxnSpPr>
            <a:stCxn id="8" idx="4"/>
          </p:cNvCxnSpPr>
          <p:nvPr/>
        </p:nvCxnSpPr>
        <p:spPr>
          <a:xfrm>
            <a:off x="4452869" y="4388061"/>
            <a:ext cx="0" cy="697123"/>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37" name="Прямая со стрелкой 36"/>
          <p:cNvCxnSpPr/>
          <p:nvPr/>
        </p:nvCxnSpPr>
        <p:spPr>
          <a:xfrm flipH="1">
            <a:off x="2501655" y="3670258"/>
            <a:ext cx="637263" cy="655252"/>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39" name="Прямая со стрелкой 38"/>
          <p:cNvCxnSpPr/>
          <p:nvPr/>
        </p:nvCxnSpPr>
        <p:spPr>
          <a:xfrm flipH="1">
            <a:off x="2195736" y="2852936"/>
            <a:ext cx="780969" cy="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41" name="Прямая со стрелкой 40"/>
          <p:cNvCxnSpPr/>
          <p:nvPr/>
        </p:nvCxnSpPr>
        <p:spPr>
          <a:xfrm flipH="1">
            <a:off x="3138919" y="4221088"/>
            <a:ext cx="640993" cy="126373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43" name="Прямая со стрелкой 42"/>
          <p:cNvCxnSpPr/>
          <p:nvPr/>
        </p:nvCxnSpPr>
        <p:spPr>
          <a:xfrm flipV="1">
            <a:off x="4947761" y="878066"/>
            <a:ext cx="492627" cy="962651"/>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45" name="Прямая со стрелкой 44"/>
          <p:cNvCxnSpPr/>
          <p:nvPr/>
        </p:nvCxnSpPr>
        <p:spPr>
          <a:xfrm flipV="1">
            <a:off x="5880573" y="2354095"/>
            <a:ext cx="905815" cy="480306"/>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46" name="TextBox 45"/>
          <p:cNvSpPr txBox="1"/>
          <p:nvPr/>
        </p:nvSpPr>
        <p:spPr>
          <a:xfrm>
            <a:off x="3565563" y="584495"/>
            <a:ext cx="1357224" cy="584775"/>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32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frosty</a:t>
            </a:r>
            <a:endParaRPr lang="ru-RU" sz="32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7" name="TextBox 46"/>
          <p:cNvSpPr txBox="1"/>
          <p:nvPr/>
        </p:nvSpPr>
        <p:spPr>
          <a:xfrm>
            <a:off x="5250420" y="348470"/>
            <a:ext cx="2129891" cy="584775"/>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32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boiling hot</a:t>
            </a:r>
            <a:endParaRPr lang="ru-RU" sz="32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8" name="TextBox 47"/>
          <p:cNvSpPr txBox="1"/>
          <p:nvPr/>
        </p:nvSpPr>
        <p:spPr>
          <a:xfrm>
            <a:off x="6304246" y="1109067"/>
            <a:ext cx="1141998" cy="584775"/>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32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rainy</a:t>
            </a:r>
            <a:endParaRPr lang="ru-RU" sz="32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9" name="TextBox 48"/>
          <p:cNvSpPr txBox="1"/>
          <p:nvPr/>
        </p:nvSpPr>
        <p:spPr>
          <a:xfrm>
            <a:off x="6786388" y="2124597"/>
            <a:ext cx="1357224" cy="584775"/>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32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snowy</a:t>
            </a:r>
            <a:endParaRPr lang="ru-RU" sz="32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50" name="TextBox 49"/>
          <p:cNvSpPr txBox="1"/>
          <p:nvPr/>
        </p:nvSpPr>
        <p:spPr>
          <a:xfrm>
            <a:off x="6402350" y="3191539"/>
            <a:ext cx="1259120" cy="584775"/>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32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windy</a:t>
            </a:r>
            <a:endParaRPr lang="ru-RU" sz="32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51" name="TextBox 50"/>
          <p:cNvSpPr txBox="1"/>
          <p:nvPr/>
        </p:nvSpPr>
        <p:spPr>
          <a:xfrm>
            <a:off x="5881601" y="4566268"/>
            <a:ext cx="1376041" cy="584775"/>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32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cloudy</a:t>
            </a:r>
            <a:endParaRPr lang="ru-RU" sz="32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52" name="TextBox 51"/>
          <p:cNvSpPr txBox="1"/>
          <p:nvPr/>
        </p:nvSpPr>
        <p:spPr>
          <a:xfrm>
            <a:off x="3836850" y="5110044"/>
            <a:ext cx="1357224" cy="584775"/>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32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sunny</a:t>
            </a:r>
            <a:endParaRPr lang="ru-RU" sz="32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53" name="TextBox 52"/>
          <p:cNvSpPr txBox="1"/>
          <p:nvPr/>
        </p:nvSpPr>
        <p:spPr>
          <a:xfrm>
            <a:off x="2460306" y="5485419"/>
            <a:ext cx="1357224" cy="584775"/>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32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hot</a:t>
            </a:r>
            <a:endParaRPr lang="ru-RU" sz="32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54" name="TextBox 53"/>
          <p:cNvSpPr txBox="1"/>
          <p:nvPr/>
        </p:nvSpPr>
        <p:spPr>
          <a:xfrm>
            <a:off x="1619481" y="4268177"/>
            <a:ext cx="1357224" cy="584775"/>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32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cool</a:t>
            </a:r>
            <a:endParaRPr lang="ru-RU" sz="32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55" name="TextBox 54"/>
          <p:cNvSpPr txBox="1"/>
          <p:nvPr/>
        </p:nvSpPr>
        <p:spPr>
          <a:xfrm>
            <a:off x="1355051" y="2594247"/>
            <a:ext cx="1357224" cy="584775"/>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32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cold</a:t>
            </a:r>
            <a:endParaRPr lang="ru-RU" sz="32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56" name="TextBox 55"/>
          <p:cNvSpPr txBox="1"/>
          <p:nvPr/>
        </p:nvSpPr>
        <p:spPr>
          <a:xfrm>
            <a:off x="1619481" y="897170"/>
            <a:ext cx="1357224" cy="584775"/>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32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warm</a:t>
            </a:r>
            <a:endParaRPr lang="ru-RU" sz="32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2531044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9" grpId="0"/>
      <p:bldP spid="50" grpId="0"/>
      <p:bldP spid="51" grpId="0"/>
      <p:bldP spid="52" grpId="0"/>
      <p:bldP spid="53" grpId="0"/>
      <p:bldP spid="54" grpId="0"/>
      <p:bldP spid="55" grpId="0"/>
      <p:bldP spid="56"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6000" b="1" dirty="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What’s the weather like today?</a:t>
            </a:r>
            <a:endParaRPr lang="ru-RU" sz="6000" dirty="0"/>
          </a:p>
        </p:txBody>
      </p:sp>
      <p:sp>
        <p:nvSpPr>
          <p:cNvPr id="3" name="Прямоугольник 2"/>
          <p:cNvSpPr/>
          <p:nvPr/>
        </p:nvSpPr>
        <p:spPr>
          <a:xfrm>
            <a:off x="337071" y="4797152"/>
            <a:ext cx="6121164" cy="1323439"/>
          </a:xfrm>
          <a:prstGeom prst="rect">
            <a:avLst/>
          </a:prstGeom>
          <a:noFill/>
        </p:spPr>
        <p:txBody>
          <a:bodyPr wrap="none" lIns="91440" tIns="45720" rIns="91440" bIns="45720">
            <a:spAutoFit/>
          </a:bodyPr>
          <a:lstStyle/>
          <a:p>
            <a:pPr algn="ctr"/>
            <a:r>
              <a:rPr lang="en-US" sz="8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5">
                      <a:satMod val="175000"/>
                      <a:alpha val="40000"/>
                    </a:schemeClr>
                  </a:glow>
                  <a:innerShdw blurRad="69850" dist="43180" dir="5400000">
                    <a:srgbClr val="000000">
                      <a:alpha val="65000"/>
                    </a:srgbClr>
                  </a:innerShdw>
                  <a:reflection blurRad="6350" stA="60000" endA="900" endPos="60000" dist="60007" dir="5400000" sy="-100000" algn="bl" rotWithShape="0"/>
                </a:effectLst>
              </a:rPr>
              <a:t>It’s cold today</a:t>
            </a:r>
            <a:endParaRPr lang="ru-RU" sz="8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5">
                    <a:satMod val="175000"/>
                    <a:alpha val="40000"/>
                  </a:schemeClr>
                </a:glow>
                <a:innerShdw blurRad="69850" dist="43180" dir="5400000">
                  <a:srgbClr val="000000">
                    <a:alpha val="65000"/>
                  </a:srgbClr>
                </a:innerShdw>
                <a:reflection blurRad="6350" stA="60000" endA="900" endPos="60000" dist="60007" dir="5400000" sy="-100000" algn="bl" rotWithShape="0"/>
              </a:effectLst>
            </a:endParaRPr>
          </a:p>
        </p:txBody>
      </p:sp>
    </p:spTree>
    <p:extLst>
      <p:ext uri="{BB962C8B-B14F-4D97-AF65-F5344CB8AC3E}">
        <p14:creationId xmlns:p14="http://schemas.microsoft.com/office/powerpoint/2010/main" val="3709908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1000">
              <a:schemeClr val="tx2">
                <a:lumMod val="60000"/>
                <a:lumOff val="40000"/>
              </a:schemeClr>
            </a:gs>
            <a:gs pos="24000">
              <a:schemeClr val="tx2">
                <a:lumMod val="60000"/>
                <a:lumOff val="40000"/>
              </a:schemeClr>
            </a:gs>
            <a:gs pos="71000">
              <a:schemeClr val="tx2">
                <a:lumMod val="20000"/>
                <a:lumOff val="80000"/>
              </a:schemeClr>
            </a:gs>
            <a:gs pos="44000">
              <a:schemeClr val="tx2">
                <a:lumMod val="40000"/>
                <a:lumOff val="60000"/>
              </a:schemeClr>
            </a:gs>
          </a:gsLst>
          <a:lin ang="2700000" scaled="1"/>
          <a:tileRect/>
        </a:gradFill>
        <a:effectLst/>
      </p:bgPr>
    </p:bg>
    <p:spTree>
      <p:nvGrpSpPr>
        <p:cNvPr id="1" name=""/>
        <p:cNvGrpSpPr/>
        <p:nvPr/>
      </p:nvGrpSpPr>
      <p:grpSpPr>
        <a:xfrm>
          <a:off x="0" y="0"/>
          <a:ext cx="0" cy="0"/>
          <a:chOff x="0" y="0"/>
          <a:chExt cx="0" cy="0"/>
        </a:xfrm>
      </p:grpSpPr>
      <p:sp>
        <p:nvSpPr>
          <p:cNvPr id="4" name="Объект 3"/>
          <p:cNvSpPr>
            <a:spLocks noGrp="1"/>
          </p:cNvSpPr>
          <p:nvPr>
            <p:ph sz="half" idx="1"/>
          </p:nvPr>
        </p:nvSpPr>
        <p:spPr>
          <a:xfrm>
            <a:off x="457200" y="116632"/>
            <a:ext cx="8435280" cy="6009531"/>
          </a:xfrm>
        </p:spPr>
        <p:txBody>
          <a:bodyPr>
            <a:noAutofit/>
          </a:bodyPr>
          <a:lstStyle/>
          <a:p>
            <a:r>
              <a:rPr lang="en-US" sz="3200" b="1" i="1" dirty="0">
                <a:effectLst>
                  <a:outerShdw blurRad="38100" dist="38100" dir="2700000" algn="tl">
                    <a:srgbClr val="000000">
                      <a:alpha val="43137"/>
                    </a:srgbClr>
                  </a:outerShdw>
                </a:effectLst>
              </a:rPr>
              <a:t>Freezing cold and snow</a:t>
            </a:r>
          </a:p>
          <a:p>
            <a:r>
              <a:rPr lang="en-US" sz="3200" b="1" i="1" dirty="0">
                <a:effectLst>
                  <a:outerShdw blurRad="38100" dist="38100" dir="2700000" algn="tl">
                    <a:srgbClr val="000000">
                      <a:alpha val="43137"/>
                    </a:srgbClr>
                  </a:outerShdw>
                </a:effectLst>
              </a:rPr>
              <a:t>Stormy</a:t>
            </a:r>
          </a:p>
          <a:p>
            <a:r>
              <a:rPr lang="en-US" sz="3200" b="1" i="1" dirty="0">
                <a:effectLst>
                  <a:outerShdw blurRad="38100" dist="38100" dir="2700000" algn="tl">
                    <a:srgbClr val="000000">
                      <a:alpha val="43137"/>
                    </a:srgbClr>
                  </a:outerShdw>
                </a:effectLst>
              </a:rPr>
              <a:t>Boiling hot</a:t>
            </a:r>
          </a:p>
          <a:p>
            <a:r>
              <a:rPr lang="en-US" sz="3200" b="1" i="1" dirty="0">
                <a:effectLst>
                  <a:outerShdw blurRad="38100" dist="38100" dir="2700000" algn="tl">
                    <a:srgbClr val="000000">
                      <a:alpha val="43137"/>
                    </a:srgbClr>
                  </a:outerShdw>
                </a:effectLst>
              </a:rPr>
              <a:t>Cloudy</a:t>
            </a:r>
          </a:p>
          <a:p>
            <a:r>
              <a:rPr lang="en-US" sz="3200" b="1" i="1" dirty="0">
                <a:effectLst>
                  <a:outerShdw blurRad="38100" dist="38100" dir="2700000" algn="tl">
                    <a:srgbClr val="000000">
                      <a:alpha val="43137"/>
                    </a:srgbClr>
                  </a:outerShdw>
                </a:effectLst>
              </a:rPr>
              <a:t>Chilly and foggy</a:t>
            </a:r>
          </a:p>
          <a:p>
            <a:r>
              <a:rPr lang="en-US" sz="3200" b="1" i="1" dirty="0">
                <a:effectLst>
                  <a:outerShdw blurRad="38100" dist="38100" dir="2700000" algn="tl">
                    <a:srgbClr val="000000">
                      <a:alpha val="43137"/>
                    </a:srgbClr>
                  </a:outerShdw>
                </a:effectLst>
              </a:rPr>
              <a:t>Scorching sun</a:t>
            </a:r>
          </a:p>
          <a:p>
            <a:r>
              <a:rPr lang="en-US" sz="3200" b="1" i="1" dirty="0">
                <a:effectLst>
                  <a:outerShdw blurRad="38100" dist="38100" dir="2700000" algn="tl">
                    <a:srgbClr val="000000">
                      <a:alpha val="43137"/>
                    </a:srgbClr>
                  </a:outerShdw>
                </a:effectLst>
              </a:rPr>
              <a:t>Heavy rain</a:t>
            </a:r>
          </a:p>
          <a:p>
            <a:r>
              <a:rPr lang="en-US" sz="3200" b="1" i="1" dirty="0">
                <a:effectLst>
                  <a:outerShdw blurRad="38100" dist="38100" dir="2700000" algn="tl">
                    <a:srgbClr val="000000">
                      <a:alpha val="43137"/>
                    </a:srgbClr>
                  </a:outerShdw>
                </a:effectLst>
              </a:rPr>
              <a:t>Huge snowstorms</a:t>
            </a:r>
          </a:p>
          <a:p>
            <a:r>
              <a:rPr lang="en-US" sz="3200" b="1" i="1" dirty="0">
                <a:effectLst>
                  <a:outerShdw blurRad="38100" dist="38100" dir="2700000" algn="tl">
                    <a:srgbClr val="000000">
                      <a:alpha val="43137"/>
                    </a:srgbClr>
                  </a:outerShdw>
                </a:effectLst>
              </a:rPr>
              <a:t>Light breeze</a:t>
            </a:r>
          </a:p>
          <a:p>
            <a:r>
              <a:rPr lang="en-US" sz="3200" b="1" i="1" dirty="0">
                <a:effectLst>
                  <a:outerShdw blurRad="38100" dist="38100" dir="2700000" algn="tl">
                    <a:srgbClr val="000000">
                      <a:alpha val="43137"/>
                    </a:srgbClr>
                  </a:outerShdw>
                </a:effectLst>
              </a:rPr>
              <a:t>Strong winds</a:t>
            </a:r>
          </a:p>
          <a:p>
            <a:r>
              <a:rPr lang="en-US" sz="3200" b="1" i="1" dirty="0">
                <a:effectLst>
                  <a:outerShdw blurRad="38100" dist="38100" dir="2700000" algn="tl">
                    <a:srgbClr val="000000">
                      <a:alpha val="43137"/>
                    </a:srgbClr>
                  </a:outerShdw>
                </a:effectLst>
              </a:rPr>
              <a:t>Light showers</a:t>
            </a:r>
            <a:endParaRPr lang="ru-RU" sz="3200" b="1"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95281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fade">
                                      <p:cBhvr>
                                        <p:cTn id="42" dur="1000"/>
                                        <p:tgtEl>
                                          <p:spTgt spid="4">
                                            <p:txEl>
                                              <p:pRg st="5" end="5"/>
                                            </p:txEl>
                                          </p:spTgt>
                                        </p:tgtEl>
                                      </p:cBhvr>
                                    </p:animEffect>
                                    <p:anim calcmode="lin" valueType="num">
                                      <p:cBhvr>
                                        <p:cTn id="4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4">
                                            <p:txEl>
                                              <p:pRg st="6" end="6"/>
                                            </p:txEl>
                                          </p:spTgt>
                                        </p:tgtEl>
                                        <p:attrNameLst>
                                          <p:attrName>style.visibility</p:attrName>
                                        </p:attrNameLst>
                                      </p:cBhvr>
                                      <p:to>
                                        <p:strVal val="visible"/>
                                      </p:to>
                                    </p:set>
                                    <p:animEffect transition="in" filter="fade">
                                      <p:cBhvr>
                                        <p:cTn id="49" dur="1000"/>
                                        <p:tgtEl>
                                          <p:spTgt spid="4">
                                            <p:txEl>
                                              <p:pRg st="6" end="6"/>
                                            </p:txEl>
                                          </p:spTgt>
                                        </p:tgtEl>
                                      </p:cBhvr>
                                    </p:animEffect>
                                    <p:anim calcmode="lin" valueType="num">
                                      <p:cBhvr>
                                        <p:cTn id="50"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4">
                                            <p:txEl>
                                              <p:pRg st="7" end="7"/>
                                            </p:txEl>
                                          </p:spTgt>
                                        </p:tgtEl>
                                        <p:attrNameLst>
                                          <p:attrName>style.visibility</p:attrName>
                                        </p:attrNameLst>
                                      </p:cBhvr>
                                      <p:to>
                                        <p:strVal val="visible"/>
                                      </p:to>
                                    </p:set>
                                    <p:animEffect transition="in" filter="fade">
                                      <p:cBhvr>
                                        <p:cTn id="56" dur="1000"/>
                                        <p:tgtEl>
                                          <p:spTgt spid="4">
                                            <p:txEl>
                                              <p:pRg st="7" end="7"/>
                                            </p:txEl>
                                          </p:spTgt>
                                        </p:tgtEl>
                                      </p:cBhvr>
                                    </p:animEffect>
                                    <p:anim calcmode="lin" valueType="num">
                                      <p:cBhvr>
                                        <p:cTn id="57"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4">
                                            <p:txEl>
                                              <p:pRg st="8" end="8"/>
                                            </p:txEl>
                                          </p:spTgt>
                                        </p:tgtEl>
                                        <p:attrNameLst>
                                          <p:attrName>style.visibility</p:attrName>
                                        </p:attrNameLst>
                                      </p:cBhvr>
                                      <p:to>
                                        <p:strVal val="visible"/>
                                      </p:to>
                                    </p:set>
                                    <p:animEffect transition="in" filter="fade">
                                      <p:cBhvr>
                                        <p:cTn id="63" dur="1000"/>
                                        <p:tgtEl>
                                          <p:spTgt spid="4">
                                            <p:txEl>
                                              <p:pRg st="8" end="8"/>
                                            </p:txEl>
                                          </p:spTgt>
                                        </p:tgtEl>
                                      </p:cBhvr>
                                    </p:animEffect>
                                    <p:anim calcmode="lin" valueType="num">
                                      <p:cBhvr>
                                        <p:cTn id="64"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4">
                                            <p:txEl>
                                              <p:pRg st="9" end="9"/>
                                            </p:txEl>
                                          </p:spTgt>
                                        </p:tgtEl>
                                        <p:attrNameLst>
                                          <p:attrName>style.visibility</p:attrName>
                                        </p:attrNameLst>
                                      </p:cBhvr>
                                      <p:to>
                                        <p:strVal val="visible"/>
                                      </p:to>
                                    </p:set>
                                    <p:animEffect transition="in" filter="fade">
                                      <p:cBhvr>
                                        <p:cTn id="70" dur="1000"/>
                                        <p:tgtEl>
                                          <p:spTgt spid="4">
                                            <p:txEl>
                                              <p:pRg st="9" end="9"/>
                                            </p:txEl>
                                          </p:spTgt>
                                        </p:tgtEl>
                                      </p:cBhvr>
                                    </p:animEffect>
                                    <p:anim calcmode="lin" valueType="num">
                                      <p:cBhvr>
                                        <p:cTn id="71"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4">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4">
                                            <p:txEl>
                                              <p:pRg st="10" end="10"/>
                                            </p:txEl>
                                          </p:spTgt>
                                        </p:tgtEl>
                                        <p:attrNameLst>
                                          <p:attrName>style.visibility</p:attrName>
                                        </p:attrNameLst>
                                      </p:cBhvr>
                                      <p:to>
                                        <p:strVal val="visible"/>
                                      </p:to>
                                    </p:set>
                                    <p:animEffect transition="in" filter="fade">
                                      <p:cBhvr>
                                        <p:cTn id="77" dur="1000"/>
                                        <p:tgtEl>
                                          <p:spTgt spid="4">
                                            <p:txEl>
                                              <p:pRg st="10" end="10"/>
                                            </p:txEl>
                                          </p:spTgt>
                                        </p:tgtEl>
                                      </p:cBhvr>
                                    </p:animEffect>
                                    <p:anim calcmode="lin" valueType="num">
                                      <p:cBhvr>
                                        <p:cTn id="78"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4">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rmAutofit/>
          </a:bodyPr>
          <a:lstStyle/>
          <a:p>
            <a:r>
              <a:rPr lang="en-US" sz="6600" b="1" i="1" dirty="0">
                <a:effectLst>
                  <a:outerShdw blurRad="38100" dist="38100" dir="2700000" algn="tl">
                    <a:srgbClr val="000000">
                      <a:alpha val="43137"/>
                    </a:srgbClr>
                  </a:outerShdw>
                </a:effectLst>
              </a:rPr>
              <a:t>Chilly and foggy</a:t>
            </a:r>
            <a:endParaRPr lang="ru-RU" sz="6600" dirty="0"/>
          </a:p>
        </p:txBody>
      </p:sp>
    </p:spTree>
    <p:extLst>
      <p:ext uri="{BB962C8B-B14F-4D97-AF65-F5344CB8AC3E}">
        <p14:creationId xmlns:p14="http://schemas.microsoft.com/office/powerpoint/2010/main" val="3041119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What’s your favorite weather?</a:t>
            </a:r>
            <a:endParaRPr lang="ru-RU" dirty="0"/>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8064" y="1268760"/>
            <a:ext cx="3782798" cy="24263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543" y="1140448"/>
            <a:ext cx="4155116" cy="2683018"/>
          </a:xfrm>
          <a:prstGeom prst="rect">
            <a:avLst/>
          </a:prstGeom>
          <a:ln>
            <a:noFill/>
          </a:ln>
          <a:effectLst>
            <a:outerShdw blurRad="190500" algn="tl" rotWithShape="0">
              <a:srgbClr val="000000">
                <a:alpha val="70000"/>
              </a:srgbClr>
            </a:outerShdw>
          </a:effectLst>
        </p:spPr>
      </p:pic>
      <p:pic>
        <p:nvPicPr>
          <p:cNvPr id="5" name="Рисунок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2894" y="3823466"/>
            <a:ext cx="3744415" cy="279583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6" name="Рисунок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06384" y="4149080"/>
            <a:ext cx="3920244" cy="2594279"/>
          </a:xfrm>
          <a:prstGeom prst="rect">
            <a:avLst/>
          </a:prstGeom>
        </p:spPr>
      </p:pic>
    </p:spTree>
    <p:extLst>
      <p:ext uri="{BB962C8B-B14F-4D97-AF65-F5344CB8AC3E}">
        <p14:creationId xmlns:p14="http://schemas.microsoft.com/office/powerpoint/2010/main" val="5416997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shadeToTitle="1">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Объект 3"/>
          <p:cNvSpPr>
            <a:spLocks noGrp="1"/>
          </p:cNvSpPr>
          <p:nvPr>
            <p:ph idx="1"/>
          </p:nvPr>
        </p:nvSpPr>
        <p:spPr>
          <a:xfrm>
            <a:off x="457200" y="116632"/>
            <a:ext cx="8229600" cy="6339586"/>
          </a:xfrm>
        </p:spPr>
        <p:txBody>
          <a:bodyPr>
            <a:normAutofit fontScale="92500" lnSpcReduction="10000"/>
          </a:bodyPr>
          <a:lstStyle/>
          <a:p>
            <a:r>
              <a:rPr lang="en-US" dirty="0"/>
              <a:t>Hi! I’m Tom Wells. The weather this week is going to be quite variable. For the first half of the week, the northwest part of the country is going to have ……..    temperatures, blue skies and gentle ……………. . But as the week moves on, ………… will gather bringing some light ………………. which may turn into heavy …….. . The weather in the north, however, will be much …………. with high ……….. and a possibility of violent ………….. . During the early hours of the night expect some ………… fall. Drivers are warned to take care when driving in the morning because of the possibility of ice on the roads. Yet, there is good news for the weekend. The weather will clear up with plenty of …….. on both days.</a:t>
            </a:r>
            <a:endParaRPr lang="ru-RU" dirty="0"/>
          </a:p>
        </p:txBody>
      </p:sp>
      <p:sp>
        <p:nvSpPr>
          <p:cNvPr id="5" name="TextBox 4"/>
          <p:cNvSpPr txBox="1"/>
          <p:nvPr/>
        </p:nvSpPr>
        <p:spPr>
          <a:xfrm>
            <a:off x="770856" y="1174304"/>
            <a:ext cx="1368152" cy="646331"/>
          </a:xfrm>
          <a:prstGeom prst="rect">
            <a:avLst/>
          </a:prstGeom>
          <a:noFill/>
        </p:spPr>
        <p:txBody>
          <a:bodyPr wrap="square" rtlCol="0">
            <a:spAutoFit/>
          </a:bodyPr>
          <a:lstStyle/>
          <a:p>
            <a:r>
              <a:rPr lang="en-US" sz="3600" b="1" i="1" dirty="0">
                <a:solidFill>
                  <a:srgbClr val="00B050"/>
                </a:solidFill>
              </a:rPr>
              <a:t>mind</a:t>
            </a:r>
            <a:endParaRPr lang="ru-RU" sz="3600" b="1" i="1" dirty="0">
              <a:solidFill>
                <a:srgbClr val="00B050"/>
              </a:solidFill>
            </a:endParaRPr>
          </a:p>
        </p:txBody>
      </p:sp>
      <p:sp>
        <p:nvSpPr>
          <p:cNvPr id="7" name="TextBox 6"/>
          <p:cNvSpPr txBox="1"/>
          <p:nvPr/>
        </p:nvSpPr>
        <p:spPr>
          <a:xfrm>
            <a:off x="758427" y="1577116"/>
            <a:ext cx="1763688" cy="646331"/>
          </a:xfrm>
          <a:prstGeom prst="rect">
            <a:avLst/>
          </a:prstGeom>
          <a:noFill/>
        </p:spPr>
        <p:txBody>
          <a:bodyPr wrap="square" rtlCol="0">
            <a:spAutoFit/>
          </a:bodyPr>
          <a:lstStyle/>
          <a:p>
            <a:r>
              <a:rPr lang="en-US" sz="3600" b="1" i="1" dirty="0">
                <a:solidFill>
                  <a:srgbClr val="00B050"/>
                </a:solidFill>
              </a:rPr>
              <a:t>breezes</a:t>
            </a:r>
            <a:endParaRPr lang="ru-RU" sz="3600" b="1" i="1" dirty="0">
              <a:solidFill>
                <a:srgbClr val="00B050"/>
              </a:solidFill>
            </a:endParaRPr>
          </a:p>
        </p:txBody>
      </p:sp>
      <p:sp>
        <p:nvSpPr>
          <p:cNvPr id="9" name="TextBox 8"/>
          <p:cNvSpPr txBox="1"/>
          <p:nvPr/>
        </p:nvSpPr>
        <p:spPr>
          <a:xfrm>
            <a:off x="6659938" y="1555443"/>
            <a:ext cx="1584176" cy="646331"/>
          </a:xfrm>
          <a:prstGeom prst="rect">
            <a:avLst/>
          </a:prstGeom>
          <a:noFill/>
        </p:spPr>
        <p:txBody>
          <a:bodyPr wrap="square" rtlCol="0">
            <a:spAutoFit/>
          </a:bodyPr>
          <a:lstStyle/>
          <a:p>
            <a:r>
              <a:rPr lang="en-US" sz="3600" b="1" i="1" dirty="0">
                <a:solidFill>
                  <a:srgbClr val="00B050"/>
                </a:solidFill>
              </a:rPr>
              <a:t>clouds</a:t>
            </a:r>
            <a:endParaRPr lang="ru-RU" sz="3600" b="1" i="1" dirty="0">
              <a:solidFill>
                <a:srgbClr val="00B050"/>
              </a:solidFill>
            </a:endParaRPr>
          </a:p>
        </p:txBody>
      </p:sp>
      <p:sp>
        <p:nvSpPr>
          <p:cNvPr id="10" name="TextBox 9"/>
          <p:cNvSpPr txBox="1"/>
          <p:nvPr/>
        </p:nvSpPr>
        <p:spPr>
          <a:xfrm>
            <a:off x="5012085" y="1990048"/>
            <a:ext cx="1872208" cy="646331"/>
          </a:xfrm>
          <a:prstGeom prst="rect">
            <a:avLst/>
          </a:prstGeom>
          <a:noFill/>
        </p:spPr>
        <p:txBody>
          <a:bodyPr wrap="square" rtlCol="0">
            <a:spAutoFit/>
          </a:bodyPr>
          <a:lstStyle/>
          <a:p>
            <a:r>
              <a:rPr lang="en-US" sz="3600" b="1" i="1" dirty="0">
                <a:solidFill>
                  <a:srgbClr val="00B050"/>
                </a:solidFill>
              </a:rPr>
              <a:t>showers</a:t>
            </a:r>
            <a:endParaRPr lang="ru-RU" sz="3600" b="1" i="1" dirty="0">
              <a:solidFill>
                <a:srgbClr val="00B050"/>
              </a:solidFill>
            </a:endParaRPr>
          </a:p>
        </p:txBody>
      </p:sp>
      <p:sp>
        <p:nvSpPr>
          <p:cNvPr id="11" name="TextBox 10"/>
          <p:cNvSpPr txBox="1"/>
          <p:nvPr/>
        </p:nvSpPr>
        <p:spPr>
          <a:xfrm>
            <a:off x="3275856" y="2397975"/>
            <a:ext cx="1368152" cy="646331"/>
          </a:xfrm>
          <a:prstGeom prst="rect">
            <a:avLst/>
          </a:prstGeom>
          <a:noFill/>
        </p:spPr>
        <p:txBody>
          <a:bodyPr wrap="square" rtlCol="0">
            <a:spAutoFit/>
          </a:bodyPr>
          <a:lstStyle/>
          <a:p>
            <a:r>
              <a:rPr lang="en-US" sz="3600" b="1" i="1" dirty="0">
                <a:solidFill>
                  <a:srgbClr val="00B050"/>
                </a:solidFill>
              </a:rPr>
              <a:t>rain</a:t>
            </a:r>
            <a:endParaRPr lang="ru-RU" sz="3600" b="1" i="1" dirty="0">
              <a:solidFill>
                <a:srgbClr val="00B050"/>
              </a:solidFill>
            </a:endParaRPr>
          </a:p>
        </p:txBody>
      </p:sp>
      <p:sp>
        <p:nvSpPr>
          <p:cNvPr id="12" name="TextBox 11"/>
          <p:cNvSpPr txBox="1"/>
          <p:nvPr/>
        </p:nvSpPr>
        <p:spPr>
          <a:xfrm>
            <a:off x="4341320" y="2774427"/>
            <a:ext cx="1368152" cy="646331"/>
          </a:xfrm>
          <a:prstGeom prst="rect">
            <a:avLst/>
          </a:prstGeom>
          <a:noFill/>
        </p:spPr>
        <p:txBody>
          <a:bodyPr wrap="square" rtlCol="0">
            <a:spAutoFit/>
          </a:bodyPr>
          <a:lstStyle/>
          <a:p>
            <a:r>
              <a:rPr lang="en-US" sz="3600" b="1" i="1" dirty="0">
                <a:solidFill>
                  <a:srgbClr val="00B050"/>
                </a:solidFill>
              </a:rPr>
              <a:t>colder</a:t>
            </a:r>
            <a:endParaRPr lang="ru-RU" sz="3600" b="1" i="1" dirty="0">
              <a:solidFill>
                <a:srgbClr val="00B050"/>
              </a:solidFill>
            </a:endParaRPr>
          </a:p>
        </p:txBody>
      </p:sp>
      <p:sp>
        <p:nvSpPr>
          <p:cNvPr id="13" name="TextBox 12"/>
          <p:cNvSpPr txBox="1"/>
          <p:nvPr/>
        </p:nvSpPr>
        <p:spPr>
          <a:xfrm>
            <a:off x="7109529" y="2786081"/>
            <a:ext cx="1368152" cy="646331"/>
          </a:xfrm>
          <a:prstGeom prst="rect">
            <a:avLst/>
          </a:prstGeom>
          <a:noFill/>
        </p:spPr>
        <p:txBody>
          <a:bodyPr wrap="square" rtlCol="0">
            <a:spAutoFit/>
          </a:bodyPr>
          <a:lstStyle/>
          <a:p>
            <a:r>
              <a:rPr lang="en-US" sz="3600" b="1" i="1" dirty="0">
                <a:solidFill>
                  <a:srgbClr val="00B050"/>
                </a:solidFill>
              </a:rPr>
              <a:t>winds</a:t>
            </a:r>
            <a:endParaRPr lang="ru-RU" sz="3600" b="1" i="1" dirty="0">
              <a:solidFill>
                <a:srgbClr val="00B050"/>
              </a:solidFill>
            </a:endParaRPr>
          </a:p>
        </p:txBody>
      </p:sp>
      <p:sp>
        <p:nvSpPr>
          <p:cNvPr id="14" name="TextBox 13"/>
          <p:cNvSpPr txBox="1"/>
          <p:nvPr/>
        </p:nvSpPr>
        <p:spPr>
          <a:xfrm>
            <a:off x="5003754" y="3191310"/>
            <a:ext cx="1656184" cy="646331"/>
          </a:xfrm>
          <a:prstGeom prst="rect">
            <a:avLst/>
          </a:prstGeom>
          <a:noFill/>
        </p:spPr>
        <p:txBody>
          <a:bodyPr wrap="square" rtlCol="0">
            <a:spAutoFit/>
          </a:bodyPr>
          <a:lstStyle/>
          <a:p>
            <a:r>
              <a:rPr lang="en-US" sz="3600" b="1" i="1" dirty="0">
                <a:solidFill>
                  <a:srgbClr val="00B050"/>
                </a:solidFill>
              </a:rPr>
              <a:t>storms</a:t>
            </a:r>
            <a:endParaRPr lang="ru-RU" sz="3600" b="1" i="1" dirty="0">
              <a:solidFill>
                <a:srgbClr val="00B050"/>
              </a:solidFill>
            </a:endParaRPr>
          </a:p>
        </p:txBody>
      </p:sp>
      <p:sp>
        <p:nvSpPr>
          <p:cNvPr id="15" name="TextBox 14"/>
          <p:cNvSpPr txBox="1"/>
          <p:nvPr/>
        </p:nvSpPr>
        <p:spPr>
          <a:xfrm>
            <a:off x="6553744" y="3602606"/>
            <a:ext cx="1368152" cy="646331"/>
          </a:xfrm>
          <a:prstGeom prst="rect">
            <a:avLst/>
          </a:prstGeom>
          <a:noFill/>
        </p:spPr>
        <p:txBody>
          <a:bodyPr wrap="square" rtlCol="0">
            <a:spAutoFit/>
          </a:bodyPr>
          <a:lstStyle/>
          <a:p>
            <a:r>
              <a:rPr lang="en-US" sz="3600" b="1" i="1" dirty="0">
                <a:solidFill>
                  <a:srgbClr val="00B050"/>
                </a:solidFill>
              </a:rPr>
              <a:t>snow</a:t>
            </a:r>
            <a:endParaRPr lang="ru-RU" sz="3600" b="1" i="1" dirty="0">
              <a:solidFill>
                <a:srgbClr val="00B050"/>
              </a:solidFill>
            </a:endParaRPr>
          </a:p>
        </p:txBody>
      </p:sp>
      <p:sp>
        <p:nvSpPr>
          <p:cNvPr id="16" name="TextBox 15"/>
          <p:cNvSpPr txBox="1"/>
          <p:nvPr/>
        </p:nvSpPr>
        <p:spPr>
          <a:xfrm>
            <a:off x="1255231" y="5661248"/>
            <a:ext cx="883777" cy="646331"/>
          </a:xfrm>
          <a:prstGeom prst="rect">
            <a:avLst/>
          </a:prstGeom>
          <a:noFill/>
        </p:spPr>
        <p:txBody>
          <a:bodyPr wrap="square" rtlCol="0">
            <a:spAutoFit/>
          </a:bodyPr>
          <a:lstStyle/>
          <a:p>
            <a:r>
              <a:rPr lang="en-US" sz="3600" b="1" i="1" dirty="0">
                <a:solidFill>
                  <a:srgbClr val="00B050"/>
                </a:solidFill>
              </a:rPr>
              <a:t>sun</a:t>
            </a:r>
            <a:endParaRPr lang="ru-RU" sz="3600" b="1" i="1" dirty="0">
              <a:solidFill>
                <a:srgbClr val="00B050"/>
              </a:solidFill>
            </a:endParaRPr>
          </a:p>
        </p:txBody>
      </p:sp>
    </p:spTree>
    <p:extLst>
      <p:ext uri="{BB962C8B-B14F-4D97-AF65-F5344CB8AC3E}">
        <p14:creationId xmlns:p14="http://schemas.microsoft.com/office/powerpoint/2010/main" val="2735293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0" grpId="0"/>
      <p:bldP spid="11" grpId="0"/>
      <p:bldP spid="12" grpId="0"/>
      <p:bldP spid="13" grpId="0"/>
      <p:bldP spid="14" grpId="0"/>
      <p:bldP spid="15"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7200" dirty="0"/>
              <a:t>Home task</a:t>
            </a:r>
            <a:endParaRPr lang="ru-RU" sz="7200" dirty="0"/>
          </a:p>
        </p:txBody>
      </p:sp>
      <p:sp>
        <p:nvSpPr>
          <p:cNvPr id="3" name="Объект 2"/>
          <p:cNvSpPr>
            <a:spLocks noGrp="1"/>
          </p:cNvSpPr>
          <p:nvPr>
            <p:ph idx="1"/>
          </p:nvPr>
        </p:nvSpPr>
        <p:spPr>
          <a:xfrm>
            <a:off x="457200" y="1600200"/>
            <a:ext cx="8229600" cy="4493096"/>
          </a:xfrm>
        </p:spPr>
        <p:txBody>
          <a:bodyPr>
            <a:normAutofit/>
          </a:bodyPr>
          <a:lstStyle/>
          <a:p>
            <a:r>
              <a:rPr lang="en-US" sz="4400" dirty="0"/>
              <a:t>Compose the dialogues and act them out on the base of Ex.9 p.81 and Ex.5 p.80</a:t>
            </a:r>
          </a:p>
          <a:p>
            <a:pPr marL="0" indent="0" algn="ctr">
              <a:buNone/>
            </a:pPr>
            <a:endParaRPr lang="en-US" dirty="0"/>
          </a:p>
          <a:p>
            <a:pPr marL="0" indent="0" algn="ctr">
              <a:buNone/>
            </a:pPr>
            <a:r>
              <a:rPr lang="en-US" sz="6000" dirty="0"/>
              <a:t>Good bye!</a:t>
            </a:r>
            <a:endParaRPr lang="ru-RU" sz="6000" dirty="0"/>
          </a:p>
        </p:txBody>
      </p:sp>
    </p:spTree>
    <p:extLst>
      <p:ext uri="{BB962C8B-B14F-4D97-AF65-F5344CB8AC3E}">
        <p14:creationId xmlns:p14="http://schemas.microsoft.com/office/powerpoint/2010/main" val="100338338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773</TotalTime>
  <Words>236</Words>
  <Application>Microsoft Office PowerPoint</Application>
  <PresentationFormat>Экран (4:3)</PresentationFormat>
  <Paragraphs>43</Paragraphs>
  <Slides>8</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8</vt:i4>
      </vt:variant>
    </vt:vector>
  </HeadingPairs>
  <TitlesOfParts>
    <vt:vector size="11" baseType="lpstr">
      <vt:lpstr>Arial</vt:lpstr>
      <vt:lpstr>Calibri</vt:lpstr>
      <vt:lpstr>Тема Office</vt:lpstr>
      <vt:lpstr>Презентация PowerPoint</vt:lpstr>
      <vt:lpstr>Презентация PowerPoint</vt:lpstr>
      <vt:lpstr>What’s the weather like today?</vt:lpstr>
      <vt:lpstr>Презентация PowerPoint</vt:lpstr>
      <vt:lpstr>Chilly and foggy</vt:lpstr>
      <vt:lpstr>What’s your favorite weather?</vt:lpstr>
      <vt:lpstr>Презентация PowerPoint</vt:lpstr>
      <vt:lpstr>Home task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Weather</dc:title>
  <dc:creator>Галина</dc:creator>
  <cp:lastModifiedBy>пк</cp:lastModifiedBy>
  <cp:revision>46</cp:revision>
  <dcterms:created xsi:type="dcterms:W3CDTF">2014-02-01T09:14:13Z</dcterms:created>
  <dcterms:modified xsi:type="dcterms:W3CDTF">2026-08-17T12:20:56Z</dcterms:modified>
</cp:coreProperties>
</file>