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152010622773528"/>
          <c:y val="2.8443345071262505E-2"/>
          <c:w val="0.59035507426443146"/>
          <c:h val="0.831488355962030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0.46</c:v>
                </c:pt>
                <c:pt idx="1">
                  <c:v>0.84000000000000019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0.33000000000000013</c:v>
                </c:pt>
                <c:pt idx="1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родители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0.31000000000000011</c:v>
                </c:pt>
                <c:pt idx="1">
                  <c:v>0.66000000000000025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01511936"/>
        <c:axId val="101513472"/>
        <c:axId val="95173696"/>
      </c:bar3DChart>
      <c:catAx>
        <c:axId val="10151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513472"/>
        <c:crosses val="autoZero"/>
        <c:auto val="1"/>
        <c:lblAlgn val="ctr"/>
        <c:lblOffset val="100"/>
        <c:noMultiLvlLbl val="0"/>
      </c:catAx>
      <c:valAx>
        <c:axId val="101513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01511936"/>
        <c:crosses val="autoZero"/>
        <c:crossBetween val="between"/>
      </c:valAx>
      <c:serAx>
        <c:axId val="9517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513472"/>
        <c:crosses val="autoZero"/>
      </c:serAx>
    </c:plotArea>
    <c:legend>
      <c:legendPos val="r"/>
      <c:layout>
        <c:manualLayout>
          <c:xMode val="edge"/>
          <c:yMode val="edge"/>
          <c:x val="4.4830010595837584E-2"/>
          <c:y val="0.54904076404744673"/>
          <c:w val="0.1496624753136882"/>
          <c:h val="0.34394621526424235"/>
        </c:manualLayout>
      </c:layout>
      <c:overlay val="0"/>
    </c:legend>
    <c:plotVisOnly val="1"/>
    <c:dispBlanksAs val="zero"/>
    <c:showDLblsOverMax val="0"/>
  </c:chart>
  <c:spPr>
    <a:solidFill>
      <a:srgbClr val="F79646"/>
    </a:solidFill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914400" y="2130480"/>
            <a:ext cx="10362960" cy="68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Imagen" descr="Dibujo.bmp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" name="Rectangle 10"/>
          <p:cNvSpPr/>
          <p:nvPr/>
        </p:nvSpPr>
        <p:spPr>
          <a:xfrm>
            <a:off x="0" y="0"/>
            <a:ext cx="12191760" cy="700992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6 Imagen" descr="Dibujo.bmp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94EB5C7-C33C-4F90-BE7B-997CEA58B4DF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EC41F7E-222D-464D-B5DC-6D7FDF3F7C1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6 Imagen" descr="Dibujo.bmp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10"/>
          <p:cNvSpPr/>
          <p:nvPr/>
        </p:nvSpPr>
        <p:spPr>
          <a:xfrm>
            <a:off x="0" y="0"/>
            <a:ext cx="12191760" cy="700992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" name="6 Imagen" descr="Dibujo.bmp"/>
          <p:cNvPicPr/>
          <p:nvPr/>
        </p:nvPicPr>
        <p:blipFill>
          <a:blip r:embed="rId14" cstate="print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lang="es-E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7CA56F8-814C-495D-B6B1-47968A493347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29.08.2022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A3CBD38-4F41-458C-AB65-2C07F347CC8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/>
          <p:cNvSpPr/>
          <p:nvPr/>
        </p:nvSpPr>
        <p:spPr>
          <a:xfrm>
            <a:off x="1244880" y="591120"/>
            <a:ext cx="9702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«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Формирование «Бережливой модели поведения»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 всех участников образовательного процесса,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через применение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LEAN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-технологии»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9" name="TextBox 6"/>
          <p:cNvSpPr/>
          <p:nvPr/>
        </p:nvSpPr>
        <p:spPr>
          <a:xfrm>
            <a:off x="450720" y="1979280"/>
            <a:ext cx="6065280" cy="13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</a:rPr>
              <a:t>Цель проекта:</a:t>
            </a:r>
            <a:r>
              <a:t/>
            </a:r>
            <a:br/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Внедрение в практику работы детского сада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LEAN</a:t>
            </a: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 – технологии, с целью формирования «Бережливой модели поведения» у всех участников образовательного процесса (дети, педагоги, родители (законные представители).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90" name="Picture 3" descr="C:\Users\User\Desktop\Бережливая Кубань\image-20-02-20-03-58.png"/>
          <p:cNvPicPr/>
          <p:nvPr/>
        </p:nvPicPr>
        <p:blipFill>
          <a:blip r:embed="rId2" cstate="print"/>
          <a:stretch/>
        </p:blipFill>
        <p:spPr>
          <a:xfrm>
            <a:off x="10153080" y="28800"/>
            <a:ext cx="1823760" cy="1823760"/>
          </a:xfrm>
          <a:prstGeom prst="rect">
            <a:avLst/>
          </a:prstGeom>
          <a:ln w="9525">
            <a:noFill/>
          </a:ln>
        </p:spPr>
      </p:pic>
      <p:sp>
        <p:nvSpPr>
          <p:cNvPr id="91" name="Рисунок 4"/>
          <p:cNvSpPr/>
          <p:nvPr/>
        </p:nvSpPr>
        <p:spPr>
          <a:xfrm>
            <a:off x="565920" y="0"/>
            <a:ext cx="1544040" cy="1464840"/>
          </a:xfrm>
          <a:prstGeom prst="pentagon">
            <a:avLst>
              <a:gd name="hf" fmla="val 105146"/>
              <a:gd name="vf" fmla="val 110557"/>
            </a:avLst>
          </a:prstGeom>
          <a:blipFill rotWithShape="0">
            <a:blip r:embed="rId3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2" name="Рисунок 5"/>
          <p:cNvPicPr/>
          <p:nvPr/>
        </p:nvPicPr>
        <p:blipFill>
          <a:blip r:embed="rId4" cstate="print"/>
          <a:srcRect l="25292" t="21093" r="22497" b="10153"/>
          <a:stretch/>
        </p:blipFill>
        <p:spPr>
          <a:xfrm>
            <a:off x="450720" y="3490560"/>
            <a:ext cx="3906360" cy="3073320"/>
          </a:xfrm>
          <a:prstGeom prst="rect">
            <a:avLst/>
          </a:prstGeom>
          <a:ln w="9525">
            <a:noFill/>
          </a:ln>
        </p:spPr>
      </p:pic>
      <p:sp>
        <p:nvSpPr>
          <p:cNvPr id="93" name="TextBox 7"/>
          <p:cNvSpPr/>
          <p:nvPr/>
        </p:nvSpPr>
        <p:spPr>
          <a:xfrm>
            <a:off x="4651200" y="4120200"/>
            <a:ext cx="7326000" cy="228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Реализованные проекты:</a:t>
            </a:r>
            <a:endParaRPr lang="ru-RU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«Сокращение времени на процесс одевания/раздевания детей в режимных моментах (прогулка)»</a:t>
            </a:r>
            <a:endParaRPr lang="ru-RU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«Оптимизация процесса сбора информации о количестве присутствующих детей в ДОУ»</a:t>
            </a:r>
            <a:endParaRPr lang="ru-RU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«Оптимизация рабочего места воспитателя по системе 5 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S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Calibri"/>
              </a:rPr>
              <a:t>»</a:t>
            </a:r>
            <a:endParaRPr lang="ru-RU" sz="18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«Оптимизация процесса поиска  информации на стендах </a:t>
            </a:r>
            <a:r>
              <a:rPr lang="ru-RU" sz="1800" b="1" strike="noStrike" spc="-15">
                <a:solidFill>
                  <a:srgbClr val="000000"/>
                </a:solidFill>
                <a:latin typeface="Arial"/>
                <a:ea typeface="Times New Roman"/>
              </a:rPr>
              <a:t>МБДОУ МО г. Краснодар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800" b="1" strike="noStrike" spc="-15">
                <a:solidFill>
                  <a:srgbClr val="000000"/>
                </a:solidFill>
                <a:latin typeface="Arial"/>
                <a:ea typeface="Times New Roman"/>
              </a:rPr>
              <a:t>«Центр — детский сад № 217»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10646751"/>
              </p:ext>
            </p:extLst>
          </p:nvPr>
        </p:nvGraphicFramePr>
        <p:xfrm>
          <a:off x="7104112" y="1844824"/>
          <a:ext cx="4824536" cy="229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5"/>
          <p:cNvSpPr/>
          <p:nvPr/>
        </p:nvSpPr>
        <p:spPr>
          <a:xfrm>
            <a:off x="1115640" y="110880"/>
            <a:ext cx="9702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Формирование «Бережливой модели поведения»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у всех участников образовательного процесса,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через применение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LEAN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-технологии»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96" name="Picture 5" descr="C:\Users\User\Desktop\Бережливая Кубань\image-20-02-20-03-58.png"/>
          <p:cNvPicPr/>
          <p:nvPr/>
        </p:nvPicPr>
        <p:blipFill>
          <a:blip r:embed="rId2" cstate="print"/>
          <a:stretch/>
        </p:blipFill>
        <p:spPr>
          <a:xfrm>
            <a:off x="10065960" y="193680"/>
            <a:ext cx="1823760" cy="1823760"/>
          </a:xfrm>
          <a:prstGeom prst="rect">
            <a:avLst/>
          </a:prstGeom>
          <a:ln w="9525">
            <a:noFill/>
          </a:ln>
        </p:spPr>
      </p:pic>
      <p:sp>
        <p:nvSpPr>
          <p:cNvPr id="97" name="Рисунок 2"/>
          <p:cNvSpPr/>
          <p:nvPr/>
        </p:nvSpPr>
        <p:spPr>
          <a:xfrm>
            <a:off x="565920" y="0"/>
            <a:ext cx="1544040" cy="1464840"/>
          </a:xfrm>
          <a:prstGeom prst="pentagon">
            <a:avLst>
              <a:gd name="hf" fmla="val 105146"/>
              <a:gd name="vf" fmla="val 110557"/>
            </a:avLst>
          </a:prstGeom>
          <a:blipFill rotWithShape="0">
            <a:blip r:embed="rId3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8" name="Рисунок 11"/>
          <p:cNvPicPr/>
          <p:nvPr/>
        </p:nvPicPr>
        <p:blipFill>
          <a:blip r:embed="rId4" cstate="print"/>
          <a:stretch/>
        </p:blipFill>
        <p:spPr>
          <a:xfrm>
            <a:off x="2088720" y="2938680"/>
            <a:ext cx="1717560" cy="12880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9" name="Рисунок 12"/>
          <p:cNvPicPr/>
          <p:nvPr/>
        </p:nvPicPr>
        <p:blipFill>
          <a:blip r:embed="rId5" cstate="print"/>
          <a:stretch/>
        </p:blipFill>
        <p:spPr>
          <a:xfrm>
            <a:off x="384840" y="2915640"/>
            <a:ext cx="1591200" cy="8949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0" name="Рисунок 13"/>
          <p:cNvPicPr/>
          <p:nvPr/>
        </p:nvPicPr>
        <p:blipFill>
          <a:blip r:embed="rId6" cstate="print"/>
          <a:stretch/>
        </p:blipFill>
        <p:spPr>
          <a:xfrm>
            <a:off x="88560" y="3949200"/>
            <a:ext cx="1822680" cy="13669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1" name="Рисунок 6" descr="Изображение выглядит как человек, группа, люди, в позе&#10;&#10;Автоматически созданное описание"/>
          <p:cNvPicPr/>
          <p:nvPr/>
        </p:nvPicPr>
        <p:blipFill>
          <a:blip r:embed="rId7" cstate="print"/>
          <a:stretch/>
        </p:blipFill>
        <p:spPr>
          <a:xfrm>
            <a:off x="3948480" y="2957400"/>
            <a:ext cx="1458360" cy="10900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Рисунок 9" descr="Изображение выглядит как текст, пол, внутренний, дерево&#10;&#10;Автоматически созданное описание"/>
          <p:cNvPicPr/>
          <p:nvPr/>
        </p:nvPicPr>
        <p:blipFill>
          <a:blip r:embed="rId8" cstate="print"/>
          <a:stretch/>
        </p:blipFill>
        <p:spPr>
          <a:xfrm>
            <a:off x="4349880" y="4311720"/>
            <a:ext cx="1379520" cy="1034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Рисунок 14" descr="Изображение выглядит как человек, группа, люди, внутренний&#10;&#10;Автоматически созданное описание"/>
          <p:cNvPicPr/>
          <p:nvPr/>
        </p:nvPicPr>
        <p:blipFill>
          <a:blip r:embed="rId9" cstate="print"/>
          <a:stretch/>
        </p:blipFill>
        <p:spPr>
          <a:xfrm>
            <a:off x="1895760" y="5558400"/>
            <a:ext cx="1178280" cy="117828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" name="Рисунок 16" descr="Изображение выглядит как текст&#10;&#10;Автоматически созданное описание"/>
          <p:cNvPicPr/>
          <p:nvPr/>
        </p:nvPicPr>
        <p:blipFill>
          <a:blip r:embed="rId10" cstate="print"/>
          <a:stretch/>
        </p:blipFill>
        <p:spPr>
          <a:xfrm>
            <a:off x="8277840" y="5182920"/>
            <a:ext cx="1679400" cy="11624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Рисунок 19"/>
          <p:cNvPicPr/>
          <p:nvPr/>
        </p:nvPicPr>
        <p:blipFill>
          <a:blip r:embed="rId11" cstate="print"/>
          <a:stretch/>
        </p:blipFill>
        <p:spPr>
          <a:xfrm>
            <a:off x="267840" y="5329440"/>
            <a:ext cx="1330200" cy="9975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Рисунок 21" descr="Изображение выглядит как текст, человек, внутренний, электроника&#10;&#10;Автоматически созданное описание"/>
          <p:cNvPicPr/>
          <p:nvPr/>
        </p:nvPicPr>
        <p:blipFill>
          <a:blip r:embed="rId12" cstate="print"/>
          <a:stretch/>
        </p:blipFill>
        <p:spPr>
          <a:xfrm>
            <a:off x="2363760" y="3998520"/>
            <a:ext cx="1757160" cy="131796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7" name="Рисунок 23" descr="Изображение выглядит как текст, внутренний, загроможденный, рабочий стол&#10;&#10;Автоматически созданное описание"/>
          <p:cNvPicPr/>
          <p:nvPr/>
        </p:nvPicPr>
        <p:blipFill>
          <a:blip r:embed="rId13" cstate="print"/>
          <a:stretch/>
        </p:blipFill>
        <p:spPr>
          <a:xfrm>
            <a:off x="3736440" y="5525640"/>
            <a:ext cx="2095200" cy="11808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" name="Рисунок 27" descr="Изображение выглядит как текст, человек, группа, внутренний&#10;&#10;Автоматически созданное описание"/>
          <p:cNvPicPr/>
          <p:nvPr/>
        </p:nvPicPr>
        <p:blipFill>
          <a:blip r:embed="rId14" cstate="print"/>
          <a:stretch/>
        </p:blipFill>
        <p:spPr>
          <a:xfrm>
            <a:off x="5624280" y="2983320"/>
            <a:ext cx="1850400" cy="12607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9" name="Рисунок 29" descr="Изображение выглядит как текст&#10;&#10;Автоматически созданное описание"/>
          <p:cNvPicPr/>
          <p:nvPr/>
        </p:nvPicPr>
        <p:blipFill>
          <a:blip r:embed="rId15" cstate="print"/>
          <a:stretch/>
        </p:blipFill>
        <p:spPr>
          <a:xfrm>
            <a:off x="9976320" y="3924000"/>
            <a:ext cx="1658520" cy="11826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0" name="Рисунок 31" descr="Изображение выглядит как текст&#10;&#10;Автоматически созданное описание"/>
          <p:cNvPicPr/>
          <p:nvPr/>
        </p:nvPicPr>
        <p:blipFill>
          <a:blip r:embed="rId16" cstate="print"/>
          <a:stretch/>
        </p:blipFill>
        <p:spPr>
          <a:xfrm>
            <a:off x="10154880" y="5252400"/>
            <a:ext cx="1885320" cy="13496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Рисунок 33"/>
          <p:cNvPicPr/>
          <p:nvPr/>
        </p:nvPicPr>
        <p:blipFill>
          <a:blip r:embed="rId17" cstate="print"/>
          <a:srcRect l="17228" t="17880" r="50982" b="5544"/>
          <a:stretch/>
        </p:blipFill>
        <p:spPr>
          <a:xfrm>
            <a:off x="8062920" y="3407400"/>
            <a:ext cx="1206720" cy="163440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" name="Рисунок 35"/>
          <p:cNvPicPr/>
          <p:nvPr/>
        </p:nvPicPr>
        <p:blipFill>
          <a:blip r:embed="rId18" cstate="print"/>
          <a:srcRect l="17972" t="13026" r="50019" b="9239"/>
          <a:stretch/>
        </p:blipFill>
        <p:spPr>
          <a:xfrm>
            <a:off x="10833840" y="2136240"/>
            <a:ext cx="1206720" cy="16477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3" name="Рисунок 37"/>
          <p:cNvPicPr/>
          <p:nvPr/>
        </p:nvPicPr>
        <p:blipFill>
          <a:blip r:embed="rId19" cstate="print"/>
          <a:srcRect l="20190" t="15943" r="23129" b="8036"/>
          <a:stretch/>
        </p:blipFill>
        <p:spPr>
          <a:xfrm>
            <a:off x="9073800" y="2512080"/>
            <a:ext cx="1679400" cy="126612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4" name="TextBox 39"/>
          <p:cNvSpPr/>
          <p:nvPr/>
        </p:nvSpPr>
        <p:spPr>
          <a:xfrm>
            <a:off x="320040" y="1369080"/>
            <a:ext cx="9194400" cy="155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Calibri"/>
              </a:rPr>
              <a:t>Эффективность : Работа,  реализуемая в системе проектов по бережливому образованию способствует формированию бережливого сознания дошкольников, бережливого отношения к вещам, окружающему миру и предметам, вовлечению педагогов и родителей в процесс постоянных и непрерывных улучшений, развитию индивидуального и творческого мышления для поиска решений поставленных задач, демонстрацию положительного эффекта от использования инструментов бережливых технологий в жизни.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15" name="Рисунок 3"/>
          <p:cNvPicPr/>
          <p:nvPr/>
        </p:nvPicPr>
        <p:blipFill>
          <a:blip r:embed="rId20" cstate="print"/>
          <a:srcRect t="12598" b="9474"/>
          <a:stretch/>
        </p:blipFill>
        <p:spPr>
          <a:xfrm>
            <a:off x="6074640" y="4435200"/>
            <a:ext cx="1330200" cy="2244240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blurRad="5508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6" name="TextBox 4"/>
          <p:cNvSpPr/>
          <p:nvPr/>
        </p:nvSpPr>
        <p:spPr>
          <a:xfrm>
            <a:off x="311400" y="6319800"/>
            <a:ext cx="38095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Фотографии мероприятий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17" name="TextBox 38"/>
          <p:cNvSpPr/>
          <p:nvPr/>
        </p:nvSpPr>
        <p:spPr>
          <a:xfrm>
            <a:off x="7419960" y="6393600"/>
            <a:ext cx="4049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Удостоверения, сертификаты, приказы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5"/>
          <p:cNvSpPr/>
          <p:nvPr/>
        </p:nvSpPr>
        <p:spPr>
          <a:xfrm>
            <a:off x="1115640" y="110880"/>
            <a:ext cx="9702000" cy="118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«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Формирование «Бережливой модели поведения»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у всех участников образовательного процесса,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через применение </a:t>
            </a:r>
            <a:r>
              <a:rPr lang="en-US" sz="2400" b="1" strike="noStrike" spc="-1">
                <a:solidFill>
                  <a:srgbClr val="000000"/>
                </a:solidFill>
                <a:latin typeface="Arial"/>
              </a:rPr>
              <a:t>LEAN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-технологии»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19" name="Picture 5" descr="C:\Users\User\Desktop\Бережливая Кубань\image-20-02-20-03-58.png"/>
          <p:cNvPicPr/>
          <p:nvPr/>
        </p:nvPicPr>
        <p:blipFill>
          <a:blip r:embed="rId2" cstate="print"/>
          <a:stretch/>
        </p:blipFill>
        <p:spPr>
          <a:xfrm>
            <a:off x="10065960" y="193680"/>
            <a:ext cx="1823760" cy="1823760"/>
          </a:xfrm>
          <a:prstGeom prst="rect">
            <a:avLst/>
          </a:prstGeom>
          <a:ln w="9525">
            <a:noFill/>
          </a:ln>
        </p:spPr>
      </p:pic>
      <p:sp>
        <p:nvSpPr>
          <p:cNvPr id="120" name="Рисунок 2"/>
          <p:cNvSpPr/>
          <p:nvPr/>
        </p:nvSpPr>
        <p:spPr>
          <a:xfrm>
            <a:off x="565920" y="0"/>
            <a:ext cx="1544040" cy="1464840"/>
          </a:xfrm>
          <a:prstGeom prst="pentagon">
            <a:avLst>
              <a:gd name="hf" fmla="val 105146"/>
              <a:gd name="vf" fmla="val 110557"/>
            </a:avLst>
          </a:prstGeom>
          <a:blipFill rotWithShape="0">
            <a:blip r:embed="rId3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TextBox 3"/>
          <p:cNvSpPr/>
          <p:nvPr/>
        </p:nvSpPr>
        <p:spPr>
          <a:xfrm>
            <a:off x="822960" y="2627640"/>
            <a:ext cx="2718360" cy="639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Продукты деятельности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22" name="Рисунок 17"/>
          <p:cNvPicPr/>
          <p:nvPr/>
        </p:nvPicPr>
        <p:blipFill>
          <a:blip r:embed="rId4" cstate="print"/>
          <a:srcRect l="58035" t="50000" r="2679" b="10477"/>
          <a:stretch/>
        </p:blipFill>
        <p:spPr>
          <a:xfrm>
            <a:off x="664200" y="3348000"/>
            <a:ext cx="5014800" cy="2837880"/>
          </a:xfrm>
          <a:prstGeom prst="rect">
            <a:avLst/>
          </a:prstGeom>
          <a:ln w="0">
            <a:noFill/>
          </a:ln>
        </p:spPr>
      </p:pic>
      <p:sp>
        <p:nvSpPr>
          <p:cNvPr id="123" name="TextBox 39"/>
          <p:cNvSpPr/>
          <p:nvPr/>
        </p:nvSpPr>
        <p:spPr>
          <a:xfrm>
            <a:off x="320040" y="1369080"/>
            <a:ext cx="9702000" cy="106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Calibri"/>
              </a:rPr>
              <a:t>Эффективность : Применение методических разработок в образовательной организации становится основой для повышения эффективности деятельности детского сада , поскольку позволяет оптимизировать рабочие процессы всех участников образовательных отношений , за счет использования внутренних возможностей.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124" name="Picture 2" descr="C:\Users\User\Desktop\IMG_1202.jpg"/>
          <p:cNvPicPr/>
          <p:nvPr/>
        </p:nvPicPr>
        <p:blipFill>
          <a:blip r:embed="rId5" cstate="print"/>
          <a:srcRect l="7578" t="9689" r="2917" b="8535"/>
          <a:stretch/>
        </p:blipFill>
        <p:spPr>
          <a:xfrm rot="5400000">
            <a:off x="6881400" y="2714760"/>
            <a:ext cx="4340520" cy="349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88</TotalTime>
  <Words>222</Words>
  <Application>Microsoft Office PowerPoint</Application>
  <PresentationFormat>Произвольный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Pertovich Pertovich</dc:creator>
  <dc:description/>
  <cp:lastModifiedBy>МБДОУ</cp:lastModifiedBy>
  <cp:revision>22</cp:revision>
  <dcterms:created xsi:type="dcterms:W3CDTF">2021-12-01T13:08:30Z</dcterms:created>
  <dcterms:modified xsi:type="dcterms:W3CDTF">2022-08-29T08:48:28Z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3</vt:i4>
  </property>
</Properties>
</file>