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333333"/>
    <a:srgbClr val="FF9933"/>
    <a:srgbClr val="FFCC99"/>
    <a:srgbClr val="C0C0C0"/>
    <a:srgbClr val="FFCCFF"/>
    <a:srgbClr val="99FF99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1" d="100"/>
          <a:sy n="71" d="100"/>
        </p:scale>
        <p:origin x="-1356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F8784-5505-4D51-9DE1-87793FE239A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2D9BA-7ABB-479E-9818-8A252BF1700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vert="wordArtVert"/>
        <a:lstStyle/>
        <a:p>
          <a:endParaRPr lang="ru-RU" sz="1300" b="0" dirty="0">
            <a:ln>
              <a:solidFill>
                <a:schemeClr val="tx2">
                  <a:lumMod val="50000"/>
                </a:schemeClr>
              </a:solidFill>
            </a:ln>
            <a:solidFill>
              <a:schemeClr val="tx1"/>
            </a:solidFill>
            <a:effectLst/>
          </a:endParaRPr>
        </a:p>
      </dgm:t>
    </dgm:pt>
    <dgm:pt modelId="{054FA2EB-07DE-4D06-A913-6355F5C6E381}" type="parTrans" cxnId="{F4932676-4D54-4DA1-A98C-C5A101BAF214}">
      <dgm:prSet/>
      <dgm:spPr/>
      <dgm:t>
        <a:bodyPr/>
        <a:lstStyle/>
        <a:p>
          <a:endParaRPr lang="ru-RU"/>
        </a:p>
      </dgm:t>
    </dgm:pt>
    <dgm:pt modelId="{E0ED9F8C-F075-46B3-8D84-82FBD994964E}" type="sibTrans" cxnId="{F4932676-4D54-4DA1-A98C-C5A101BAF214}">
      <dgm:prSet/>
      <dgm:spPr/>
      <dgm:t>
        <a:bodyPr/>
        <a:lstStyle/>
        <a:p>
          <a:endParaRPr lang="ru-RU"/>
        </a:p>
      </dgm:t>
    </dgm:pt>
    <dgm:pt modelId="{2AD42B40-59EC-4AD7-A3A5-8D2D13F582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300" b="0" cap="none" spc="0" dirty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7B79EE2-F5B5-406F-822C-07B99232AE34}" type="parTrans" cxnId="{481F241D-675A-4A58-98CE-C5B09F789502}">
      <dgm:prSet/>
      <dgm:spPr/>
      <dgm:t>
        <a:bodyPr/>
        <a:lstStyle/>
        <a:p>
          <a:endParaRPr lang="ru-RU"/>
        </a:p>
      </dgm:t>
    </dgm:pt>
    <dgm:pt modelId="{DF9F02C5-B106-409F-8756-05D8D8786C51}" type="sibTrans" cxnId="{481F241D-675A-4A58-98CE-C5B09F789502}">
      <dgm:prSet/>
      <dgm:spPr/>
      <dgm:t>
        <a:bodyPr/>
        <a:lstStyle/>
        <a:p>
          <a:endParaRPr lang="ru-RU"/>
        </a:p>
      </dgm:t>
    </dgm:pt>
    <dgm:pt modelId="{E7C80AED-0F2B-4E60-A9C2-E273D12F566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300" b="0" cap="none" spc="0" dirty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BC07155-19EB-465E-8070-AEFE833EA543}" type="parTrans" cxnId="{EBD731DC-FD87-47F2-8E68-34610DFE24DE}">
      <dgm:prSet/>
      <dgm:spPr/>
      <dgm:t>
        <a:bodyPr/>
        <a:lstStyle/>
        <a:p>
          <a:endParaRPr lang="ru-RU"/>
        </a:p>
      </dgm:t>
    </dgm:pt>
    <dgm:pt modelId="{599E54E7-71F4-40D3-A59A-437547733C99}" type="sibTrans" cxnId="{EBD731DC-FD87-47F2-8E68-34610DFE24DE}">
      <dgm:prSet/>
      <dgm:spPr/>
      <dgm:t>
        <a:bodyPr/>
        <a:lstStyle/>
        <a:p>
          <a:endParaRPr lang="ru-RU"/>
        </a:p>
      </dgm:t>
    </dgm:pt>
    <dgm:pt modelId="{3C3C571A-F94A-4C89-861B-1B07F25C5C99}" type="pres">
      <dgm:prSet presAssocID="{D46F8784-5505-4D51-9DE1-87793FE239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FBF2A-C98D-493B-A730-9BBC700B24B3}" type="pres">
      <dgm:prSet presAssocID="{9052D9BA-7ABB-479E-9818-8A252BF1700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0EF8-62F9-4A86-92E7-9B1D48E2F35B}" type="pres">
      <dgm:prSet presAssocID="{E0ED9F8C-F075-46B3-8D84-82FBD994964E}" presName="parTxOnlySpace" presStyleCnt="0"/>
      <dgm:spPr/>
    </dgm:pt>
    <dgm:pt modelId="{9342A444-64F1-44A6-A24A-04ACA0564DBD}" type="pres">
      <dgm:prSet presAssocID="{2AD42B40-59EC-4AD7-A3A5-8D2D13F5828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262A-8D2F-4190-9051-C438F97273C6}" type="pres">
      <dgm:prSet presAssocID="{DF9F02C5-B106-409F-8756-05D8D8786C51}" presName="parTxOnlySpace" presStyleCnt="0"/>
      <dgm:spPr/>
    </dgm:pt>
    <dgm:pt modelId="{9A480556-1C5A-4517-87D0-9BC793BFFE32}" type="pres">
      <dgm:prSet presAssocID="{E7C80AED-0F2B-4E60-A9C2-E273D12F566F}" presName="parTxOnly" presStyleLbl="node1" presStyleIdx="2" presStyleCnt="3" custLinFactNeighborX="821" custLinFactNeighborY="-1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561B51-903D-4508-9BB4-C6658EE081DA}" type="presOf" srcId="{2AD42B40-59EC-4AD7-A3A5-8D2D13F58283}" destId="{9342A444-64F1-44A6-A24A-04ACA0564DBD}" srcOrd="0" destOrd="0" presId="urn:microsoft.com/office/officeart/2005/8/layout/chevron1"/>
    <dgm:cxn modelId="{481F241D-675A-4A58-98CE-C5B09F789502}" srcId="{D46F8784-5505-4D51-9DE1-87793FE239AE}" destId="{2AD42B40-59EC-4AD7-A3A5-8D2D13F58283}" srcOrd="1" destOrd="0" parTransId="{07B79EE2-F5B5-406F-822C-07B99232AE34}" sibTransId="{DF9F02C5-B106-409F-8756-05D8D8786C51}"/>
    <dgm:cxn modelId="{A1165830-3514-4A55-9A49-7DD8AEC80119}" type="presOf" srcId="{E7C80AED-0F2B-4E60-A9C2-E273D12F566F}" destId="{9A480556-1C5A-4517-87D0-9BC793BFFE32}" srcOrd="0" destOrd="0" presId="urn:microsoft.com/office/officeart/2005/8/layout/chevron1"/>
    <dgm:cxn modelId="{F4932676-4D54-4DA1-A98C-C5A101BAF214}" srcId="{D46F8784-5505-4D51-9DE1-87793FE239AE}" destId="{9052D9BA-7ABB-479E-9818-8A252BF1700F}" srcOrd="0" destOrd="0" parTransId="{054FA2EB-07DE-4D06-A913-6355F5C6E381}" sibTransId="{E0ED9F8C-F075-46B3-8D84-82FBD994964E}"/>
    <dgm:cxn modelId="{EBD731DC-FD87-47F2-8E68-34610DFE24DE}" srcId="{D46F8784-5505-4D51-9DE1-87793FE239AE}" destId="{E7C80AED-0F2B-4E60-A9C2-E273D12F566F}" srcOrd="2" destOrd="0" parTransId="{5BC07155-19EB-465E-8070-AEFE833EA543}" sibTransId="{599E54E7-71F4-40D3-A59A-437547733C99}"/>
    <dgm:cxn modelId="{62336A0B-F955-402E-9FD3-0C42ED000C3E}" type="presOf" srcId="{D46F8784-5505-4D51-9DE1-87793FE239AE}" destId="{3C3C571A-F94A-4C89-861B-1B07F25C5C99}" srcOrd="0" destOrd="0" presId="urn:microsoft.com/office/officeart/2005/8/layout/chevron1"/>
    <dgm:cxn modelId="{3FC9F7A3-BA61-490F-9AA7-946397F6FBA5}" type="presOf" srcId="{9052D9BA-7ABB-479E-9818-8A252BF1700F}" destId="{F64FBF2A-C98D-493B-A730-9BBC700B24B3}" srcOrd="0" destOrd="0" presId="urn:microsoft.com/office/officeart/2005/8/layout/chevron1"/>
    <dgm:cxn modelId="{9419B50D-6694-4637-9DE8-EF226B0364AF}" type="presParOf" srcId="{3C3C571A-F94A-4C89-861B-1B07F25C5C99}" destId="{F64FBF2A-C98D-493B-A730-9BBC700B24B3}" srcOrd="0" destOrd="0" presId="urn:microsoft.com/office/officeart/2005/8/layout/chevron1"/>
    <dgm:cxn modelId="{33A7442C-A275-4935-AE07-AF7D3EFD7700}" type="presParOf" srcId="{3C3C571A-F94A-4C89-861B-1B07F25C5C99}" destId="{7CFF0EF8-62F9-4A86-92E7-9B1D48E2F35B}" srcOrd="1" destOrd="0" presId="urn:microsoft.com/office/officeart/2005/8/layout/chevron1"/>
    <dgm:cxn modelId="{B0A83323-0061-4AA8-BF97-91B22FC3A517}" type="presParOf" srcId="{3C3C571A-F94A-4C89-861B-1B07F25C5C99}" destId="{9342A444-64F1-44A6-A24A-04ACA0564DBD}" srcOrd="2" destOrd="0" presId="urn:microsoft.com/office/officeart/2005/8/layout/chevron1"/>
    <dgm:cxn modelId="{18F04AEF-7F12-4C68-A525-E5A8D502B863}" type="presParOf" srcId="{3C3C571A-F94A-4C89-861B-1B07F25C5C99}" destId="{8B74262A-8D2F-4190-9051-C438F97273C6}" srcOrd="3" destOrd="0" presId="urn:microsoft.com/office/officeart/2005/8/layout/chevron1"/>
    <dgm:cxn modelId="{FF3C61F9-FBE8-4DD5-9243-6009A10A1BD6}" type="presParOf" srcId="{3C3C571A-F94A-4C89-861B-1B07F25C5C99}" destId="{9A480556-1C5A-4517-87D0-9BC793BFFE3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FBF2A-C98D-493B-A730-9BBC700B24B3}">
      <dsp:nvSpPr>
        <dsp:cNvPr id="0" name=""/>
        <dsp:cNvSpPr/>
      </dsp:nvSpPr>
      <dsp:spPr>
        <a:xfrm>
          <a:off x="2678" y="0"/>
          <a:ext cx="3263800" cy="821248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wordArtVert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>
            <a:ln>
              <a:solidFill>
                <a:schemeClr val="tx2">
                  <a:lumMod val="50000"/>
                </a:schemeClr>
              </a:solidFill>
            </a:ln>
            <a:solidFill>
              <a:schemeClr val="tx1"/>
            </a:solidFill>
            <a:effectLst/>
          </a:endParaRPr>
        </a:p>
      </dsp:txBody>
      <dsp:txXfrm>
        <a:off x="413302" y="0"/>
        <a:ext cx="2442552" cy="821248"/>
      </dsp:txXfrm>
    </dsp:sp>
    <dsp:sp modelId="{9342A444-64F1-44A6-A24A-04ACA0564DBD}">
      <dsp:nvSpPr>
        <dsp:cNvPr id="0" name=""/>
        <dsp:cNvSpPr/>
      </dsp:nvSpPr>
      <dsp:spPr>
        <a:xfrm>
          <a:off x="2940098" y="0"/>
          <a:ext cx="3263800" cy="821248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cap="none" spc="0" dirty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350722" y="0"/>
        <a:ext cx="2442552" cy="821248"/>
      </dsp:txXfrm>
    </dsp:sp>
    <dsp:sp modelId="{9A480556-1C5A-4517-87D0-9BC793BFFE32}">
      <dsp:nvSpPr>
        <dsp:cNvPr id="0" name=""/>
        <dsp:cNvSpPr/>
      </dsp:nvSpPr>
      <dsp:spPr>
        <a:xfrm>
          <a:off x="5880197" y="0"/>
          <a:ext cx="3263800" cy="821248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cap="none" spc="0" dirty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290821" y="0"/>
        <a:ext cx="2442552" cy="8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B9FE1-2C23-4E71-81F7-6075B3BFF3ED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6A0C-58DE-480E-BF78-390E01A36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0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F6A0C-58DE-480E-BF78-390E01A362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3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microsoft.com/office/2007/relationships/hdphoto" Target="../media/hdphoto1.wdp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ukazka.ru/img/g/uk19147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7235" y="-11017"/>
            <a:ext cx="9143999" cy="8064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0004" y="4051"/>
            <a:ext cx="91840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«Центр развития ребенка – детский сад №23»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здорового образа жизни у </a:t>
            </a:r>
            <a:r>
              <a:rPr lang="ru-RU" sz="1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образовательного </a:t>
            </a:r>
            <a:r>
              <a:rPr lang="ru-RU" sz="1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концепцию бережливого производства»</a:t>
            </a:r>
          </a:p>
          <a:p>
            <a:pPr algn="ctr"/>
            <a:r>
              <a:rPr lang="ru-RU" sz="1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МСИП: Махина Любовь </a:t>
            </a:r>
            <a:r>
              <a:rPr lang="ru-RU" sz="1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Лионидовна</a:t>
            </a:r>
            <a:r>
              <a:rPr lang="ru-RU" sz="1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старший воспитатель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3321" y="2151772"/>
            <a:ext cx="4359297" cy="2957072"/>
            <a:chOff x="304712" y="1986289"/>
            <a:chExt cx="3258378" cy="304647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Полилиния 6"/>
            <p:cNvSpPr/>
            <p:nvPr/>
          </p:nvSpPr>
          <p:spPr>
            <a:xfrm>
              <a:off x="304713" y="1986290"/>
              <a:ext cx="193921" cy="499958"/>
            </a:xfrm>
            <a:custGeom>
              <a:avLst/>
              <a:gdLst>
                <a:gd name="connsiteX0" fmla="*/ 0 w 604087"/>
                <a:gd name="connsiteY0" fmla="*/ 0 h 422861"/>
                <a:gd name="connsiteX1" fmla="*/ 392657 w 604087"/>
                <a:gd name="connsiteY1" fmla="*/ 0 h 422861"/>
                <a:gd name="connsiteX2" fmla="*/ 604087 w 604087"/>
                <a:gd name="connsiteY2" fmla="*/ 211431 h 422861"/>
                <a:gd name="connsiteX3" fmla="*/ 392657 w 604087"/>
                <a:gd name="connsiteY3" fmla="*/ 422861 h 422861"/>
                <a:gd name="connsiteX4" fmla="*/ 0 w 604087"/>
                <a:gd name="connsiteY4" fmla="*/ 422861 h 422861"/>
                <a:gd name="connsiteX5" fmla="*/ 211431 w 604087"/>
                <a:gd name="connsiteY5" fmla="*/ 211431 h 422861"/>
                <a:gd name="connsiteX6" fmla="*/ 0 w 604087"/>
                <a:gd name="connsiteY6" fmla="*/ 0 h 42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87" h="422861">
                  <a:moveTo>
                    <a:pt x="604086" y="0"/>
                  </a:moveTo>
                  <a:lnTo>
                    <a:pt x="604086" y="274860"/>
                  </a:lnTo>
                  <a:lnTo>
                    <a:pt x="302043" y="422861"/>
                  </a:lnTo>
                  <a:lnTo>
                    <a:pt x="1" y="274860"/>
                  </a:lnTo>
                  <a:lnTo>
                    <a:pt x="1" y="0"/>
                  </a:lnTo>
                  <a:lnTo>
                    <a:pt x="302043" y="148002"/>
                  </a:lnTo>
                  <a:lnTo>
                    <a:pt x="604086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987" tIns="218417" rIns="6985" bIns="218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98633" y="1986289"/>
              <a:ext cx="3064457" cy="499957"/>
            </a:xfrm>
            <a:custGeom>
              <a:avLst/>
              <a:gdLst>
                <a:gd name="connsiteX0" fmla="*/ 65444 w 392657"/>
                <a:gd name="connsiteY0" fmla="*/ 0 h 3064457"/>
                <a:gd name="connsiteX1" fmla="*/ 327213 w 392657"/>
                <a:gd name="connsiteY1" fmla="*/ 0 h 3064457"/>
                <a:gd name="connsiteX2" fmla="*/ 392657 w 392657"/>
                <a:gd name="connsiteY2" fmla="*/ 65444 h 3064457"/>
                <a:gd name="connsiteX3" fmla="*/ 392657 w 392657"/>
                <a:gd name="connsiteY3" fmla="*/ 3064457 h 3064457"/>
                <a:gd name="connsiteX4" fmla="*/ 392657 w 392657"/>
                <a:gd name="connsiteY4" fmla="*/ 3064457 h 3064457"/>
                <a:gd name="connsiteX5" fmla="*/ 0 w 392657"/>
                <a:gd name="connsiteY5" fmla="*/ 3064457 h 3064457"/>
                <a:gd name="connsiteX6" fmla="*/ 0 w 392657"/>
                <a:gd name="connsiteY6" fmla="*/ 3064457 h 3064457"/>
                <a:gd name="connsiteX7" fmla="*/ 0 w 392657"/>
                <a:gd name="connsiteY7" fmla="*/ 65444 h 3064457"/>
                <a:gd name="connsiteX8" fmla="*/ 65444 w 392657"/>
                <a:gd name="connsiteY8" fmla="*/ 0 h 30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657" h="3064457">
                  <a:moveTo>
                    <a:pt x="392657" y="510755"/>
                  </a:moveTo>
                  <a:lnTo>
                    <a:pt x="392657" y="2553702"/>
                  </a:lnTo>
                  <a:cubicBezTo>
                    <a:pt x="392657" y="2835784"/>
                    <a:pt x="388903" y="3064453"/>
                    <a:pt x="384271" y="3064453"/>
                  </a:cubicBezTo>
                  <a:lnTo>
                    <a:pt x="0" y="3064453"/>
                  </a:lnTo>
                  <a:lnTo>
                    <a:pt x="0" y="30644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84271" y="4"/>
                  </a:lnTo>
                  <a:cubicBezTo>
                    <a:pt x="388903" y="4"/>
                    <a:pt x="392657" y="228673"/>
                    <a:pt x="392657" y="51075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0" tIns="25519" rIns="25518" bIns="25519" numCol="1" spcCol="1270" anchor="ctr" anchorCtr="0">
              <a:noAutofit/>
            </a:bodyPr>
            <a:lstStyle/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Работа ДОО по системе 5 </a:t>
              </a:r>
              <a:r>
                <a:rPr lang="en-US" sz="1200" kern="12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04713" y="2486249"/>
              <a:ext cx="193921" cy="499956"/>
            </a:xfrm>
            <a:custGeom>
              <a:avLst/>
              <a:gdLst>
                <a:gd name="connsiteX0" fmla="*/ 0 w 604087"/>
                <a:gd name="connsiteY0" fmla="*/ 0 h 422861"/>
                <a:gd name="connsiteX1" fmla="*/ 392657 w 604087"/>
                <a:gd name="connsiteY1" fmla="*/ 0 h 422861"/>
                <a:gd name="connsiteX2" fmla="*/ 604087 w 604087"/>
                <a:gd name="connsiteY2" fmla="*/ 211431 h 422861"/>
                <a:gd name="connsiteX3" fmla="*/ 392657 w 604087"/>
                <a:gd name="connsiteY3" fmla="*/ 422861 h 422861"/>
                <a:gd name="connsiteX4" fmla="*/ 0 w 604087"/>
                <a:gd name="connsiteY4" fmla="*/ 422861 h 422861"/>
                <a:gd name="connsiteX5" fmla="*/ 211431 w 604087"/>
                <a:gd name="connsiteY5" fmla="*/ 211431 h 422861"/>
                <a:gd name="connsiteX6" fmla="*/ 0 w 604087"/>
                <a:gd name="connsiteY6" fmla="*/ 0 h 42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87" h="422861">
                  <a:moveTo>
                    <a:pt x="604086" y="0"/>
                  </a:moveTo>
                  <a:lnTo>
                    <a:pt x="604086" y="274860"/>
                  </a:lnTo>
                  <a:lnTo>
                    <a:pt x="302043" y="422861"/>
                  </a:lnTo>
                  <a:lnTo>
                    <a:pt x="1" y="274860"/>
                  </a:lnTo>
                  <a:lnTo>
                    <a:pt x="1" y="0"/>
                  </a:lnTo>
                  <a:lnTo>
                    <a:pt x="302043" y="148002"/>
                  </a:lnTo>
                  <a:lnTo>
                    <a:pt x="604086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987" tIns="218416" rIns="6985" bIns="218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98633" y="2486246"/>
              <a:ext cx="3064457" cy="499957"/>
            </a:xfrm>
            <a:custGeom>
              <a:avLst/>
              <a:gdLst>
                <a:gd name="connsiteX0" fmla="*/ 65444 w 392657"/>
                <a:gd name="connsiteY0" fmla="*/ 0 h 3064457"/>
                <a:gd name="connsiteX1" fmla="*/ 327213 w 392657"/>
                <a:gd name="connsiteY1" fmla="*/ 0 h 3064457"/>
                <a:gd name="connsiteX2" fmla="*/ 392657 w 392657"/>
                <a:gd name="connsiteY2" fmla="*/ 65444 h 3064457"/>
                <a:gd name="connsiteX3" fmla="*/ 392657 w 392657"/>
                <a:gd name="connsiteY3" fmla="*/ 3064457 h 3064457"/>
                <a:gd name="connsiteX4" fmla="*/ 392657 w 392657"/>
                <a:gd name="connsiteY4" fmla="*/ 3064457 h 3064457"/>
                <a:gd name="connsiteX5" fmla="*/ 0 w 392657"/>
                <a:gd name="connsiteY5" fmla="*/ 3064457 h 3064457"/>
                <a:gd name="connsiteX6" fmla="*/ 0 w 392657"/>
                <a:gd name="connsiteY6" fmla="*/ 3064457 h 3064457"/>
                <a:gd name="connsiteX7" fmla="*/ 0 w 392657"/>
                <a:gd name="connsiteY7" fmla="*/ 65444 h 3064457"/>
                <a:gd name="connsiteX8" fmla="*/ 65444 w 392657"/>
                <a:gd name="connsiteY8" fmla="*/ 0 h 30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657" h="3064457">
                  <a:moveTo>
                    <a:pt x="392657" y="510755"/>
                  </a:moveTo>
                  <a:lnTo>
                    <a:pt x="392657" y="2553702"/>
                  </a:lnTo>
                  <a:cubicBezTo>
                    <a:pt x="392657" y="2835784"/>
                    <a:pt x="388903" y="3064453"/>
                    <a:pt x="384271" y="3064453"/>
                  </a:cubicBezTo>
                  <a:lnTo>
                    <a:pt x="0" y="3064453"/>
                  </a:lnTo>
                  <a:lnTo>
                    <a:pt x="0" y="30644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84271" y="4"/>
                  </a:lnTo>
                  <a:cubicBezTo>
                    <a:pt x="388903" y="4"/>
                    <a:pt x="392657" y="228673"/>
                    <a:pt x="392657" y="51075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0" tIns="25519" rIns="25518" bIns="25519" numCol="1" spcCol="1270" anchor="ctr" anchorCtr="0">
              <a:noAutofit/>
            </a:bodyPr>
            <a:lstStyle/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ru-RU" sz="1200" b="0" kern="1200" dirty="0" smtClean="0">
                  <a:latin typeface="Times New Roman" pitchFamily="18" charset="0"/>
                  <a:cs typeface="Times New Roman" pitchFamily="18" charset="0"/>
                </a:rPr>
                <a:t>Преемственность детского сада и школы в создании </a:t>
              </a:r>
              <a:r>
                <a:rPr lang="ru-RU" sz="1200" b="0" kern="1200" dirty="0" err="1" smtClean="0">
                  <a:latin typeface="Times New Roman" pitchFamily="18" charset="0"/>
                  <a:cs typeface="Times New Roman" pitchFamily="18" charset="0"/>
                </a:rPr>
                <a:t>здоровьесберегающих</a:t>
              </a:r>
              <a:r>
                <a:rPr lang="ru-RU" sz="1200" b="0" kern="1200" dirty="0" smtClean="0">
                  <a:latin typeface="Times New Roman" pitchFamily="18" charset="0"/>
                  <a:cs typeface="Times New Roman" pitchFamily="18" charset="0"/>
                </a:rPr>
                <a:t> технологий с применением инструментов бережливого производства</a:t>
              </a:r>
              <a:endParaRPr lang="ru-RU" sz="1200" b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4712" y="2986204"/>
              <a:ext cx="203575" cy="499957"/>
            </a:xfrm>
            <a:custGeom>
              <a:avLst/>
              <a:gdLst>
                <a:gd name="connsiteX0" fmla="*/ 0 w 604087"/>
                <a:gd name="connsiteY0" fmla="*/ 0 h 422861"/>
                <a:gd name="connsiteX1" fmla="*/ 392657 w 604087"/>
                <a:gd name="connsiteY1" fmla="*/ 0 h 422861"/>
                <a:gd name="connsiteX2" fmla="*/ 604087 w 604087"/>
                <a:gd name="connsiteY2" fmla="*/ 211431 h 422861"/>
                <a:gd name="connsiteX3" fmla="*/ 392657 w 604087"/>
                <a:gd name="connsiteY3" fmla="*/ 422861 h 422861"/>
                <a:gd name="connsiteX4" fmla="*/ 0 w 604087"/>
                <a:gd name="connsiteY4" fmla="*/ 422861 h 422861"/>
                <a:gd name="connsiteX5" fmla="*/ 211431 w 604087"/>
                <a:gd name="connsiteY5" fmla="*/ 211431 h 422861"/>
                <a:gd name="connsiteX6" fmla="*/ 0 w 604087"/>
                <a:gd name="connsiteY6" fmla="*/ 0 h 42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87" h="422861">
                  <a:moveTo>
                    <a:pt x="604086" y="0"/>
                  </a:moveTo>
                  <a:lnTo>
                    <a:pt x="604086" y="274860"/>
                  </a:lnTo>
                  <a:lnTo>
                    <a:pt x="302043" y="422861"/>
                  </a:lnTo>
                  <a:lnTo>
                    <a:pt x="1" y="274860"/>
                  </a:lnTo>
                  <a:lnTo>
                    <a:pt x="1" y="0"/>
                  </a:lnTo>
                  <a:lnTo>
                    <a:pt x="302043" y="148002"/>
                  </a:lnTo>
                  <a:lnTo>
                    <a:pt x="604086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987" tIns="218416" rIns="6985" bIns="218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8633" y="2986205"/>
              <a:ext cx="3064457" cy="499956"/>
            </a:xfrm>
            <a:custGeom>
              <a:avLst/>
              <a:gdLst>
                <a:gd name="connsiteX0" fmla="*/ 65444 w 392657"/>
                <a:gd name="connsiteY0" fmla="*/ 0 h 3064457"/>
                <a:gd name="connsiteX1" fmla="*/ 327213 w 392657"/>
                <a:gd name="connsiteY1" fmla="*/ 0 h 3064457"/>
                <a:gd name="connsiteX2" fmla="*/ 392657 w 392657"/>
                <a:gd name="connsiteY2" fmla="*/ 65444 h 3064457"/>
                <a:gd name="connsiteX3" fmla="*/ 392657 w 392657"/>
                <a:gd name="connsiteY3" fmla="*/ 3064457 h 3064457"/>
                <a:gd name="connsiteX4" fmla="*/ 392657 w 392657"/>
                <a:gd name="connsiteY4" fmla="*/ 3064457 h 3064457"/>
                <a:gd name="connsiteX5" fmla="*/ 0 w 392657"/>
                <a:gd name="connsiteY5" fmla="*/ 3064457 h 3064457"/>
                <a:gd name="connsiteX6" fmla="*/ 0 w 392657"/>
                <a:gd name="connsiteY6" fmla="*/ 3064457 h 3064457"/>
                <a:gd name="connsiteX7" fmla="*/ 0 w 392657"/>
                <a:gd name="connsiteY7" fmla="*/ 65444 h 3064457"/>
                <a:gd name="connsiteX8" fmla="*/ 65444 w 392657"/>
                <a:gd name="connsiteY8" fmla="*/ 0 h 30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657" h="3064457">
                  <a:moveTo>
                    <a:pt x="392657" y="510755"/>
                  </a:moveTo>
                  <a:lnTo>
                    <a:pt x="392657" y="2553702"/>
                  </a:lnTo>
                  <a:cubicBezTo>
                    <a:pt x="392657" y="2835784"/>
                    <a:pt x="388903" y="3064453"/>
                    <a:pt x="384271" y="3064453"/>
                  </a:cubicBezTo>
                  <a:lnTo>
                    <a:pt x="0" y="3064453"/>
                  </a:lnTo>
                  <a:lnTo>
                    <a:pt x="0" y="30644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84271" y="4"/>
                  </a:lnTo>
                  <a:cubicBezTo>
                    <a:pt x="388903" y="4"/>
                    <a:pt x="392657" y="228673"/>
                    <a:pt x="392657" y="51075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0" tIns="25518" rIns="25518" bIns="25519" numCol="1" spcCol="1270" anchor="ctr" anchorCtr="0">
              <a:noAutofit/>
            </a:bodyPr>
            <a:lstStyle/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Оптимизация  утреннего приема детей  в условиях 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1200" kern="1200" dirty="0" err="1" smtClean="0">
                  <a:latin typeface="Times New Roman" pitchFamily="18" charset="0"/>
                  <a:cs typeface="Times New Roman" pitchFamily="18" charset="0"/>
                </a:rPr>
                <a:t>Covid</a:t>
              </a:r>
              <a:r>
                <a:rPr lang="en-US" sz="1200" kern="1200" dirty="0" smtClean="0">
                  <a:latin typeface="Times New Roman" pitchFamily="18" charset="0"/>
                  <a:cs typeface="Times New Roman" pitchFamily="18" charset="0"/>
                </a:rPr>
                <a:t> - 19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4713" y="3486161"/>
              <a:ext cx="193921" cy="499957"/>
            </a:xfrm>
            <a:custGeom>
              <a:avLst/>
              <a:gdLst>
                <a:gd name="connsiteX0" fmla="*/ 0 w 604087"/>
                <a:gd name="connsiteY0" fmla="*/ 0 h 422861"/>
                <a:gd name="connsiteX1" fmla="*/ 392657 w 604087"/>
                <a:gd name="connsiteY1" fmla="*/ 0 h 422861"/>
                <a:gd name="connsiteX2" fmla="*/ 604087 w 604087"/>
                <a:gd name="connsiteY2" fmla="*/ 211431 h 422861"/>
                <a:gd name="connsiteX3" fmla="*/ 392657 w 604087"/>
                <a:gd name="connsiteY3" fmla="*/ 422861 h 422861"/>
                <a:gd name="connsiteX4" fmla="*/ 0 w 604087"/>
                <a:gd name="connsiteY4" fmla="*/ 422861 h 422861"/>
                <a:gd name="connsiteX5" fmla="*/ 211431 w 604087"/>
                <a:gd name="connsiteY5" fmla="*/ 211431 h 422861"/>
                <a:gd name="connsiteX6" fmla="*/ 0 w 604087"/>
                <a:gd name="connsiteY6" fmla="*/ 0 h 42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87" h="422861">
                  <a:moveTo>
                    <a:pt x="604086" y="0"/>
                  </a:moveTo>
                  <a:lnTo>
                    <a:pt x="604086" y="274860"/>
                  </a:lnTo>
                  <a:lnTo>
                    <a:pt x="302043" y="422861"/>
                  </a:lnTo>
                  <a:lnTo>
                    <a:pt x="1" y="274860"/>
                  </a:lnTo>
                  <a:lnTo>
                    <a:pt x="1" y="0"/>
                  </a:lnTo>
                  <a:lnTo>
                    <a:pt x="302043" y="148002"/>
                  </a:lnTo>
                  <a:lnTo>
                    <a:pt x="604086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987" tIns="218416" rIns="6985" bIns="218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98633" y="3486161"/>
              <a:ext cx="3064457" cy="499956"/>
            </a:xfrm>
            <a:custGeom>
              <a:avLst/>
              <a:gdLst>
                <a:gd name="connsiteX0" fmla="*/ 65444 w 392657"/>
                <a:gd name="connsiteY0" fmla="*/ 0 h 3064457"/>
                <a:gd name="connsiteX1" fmla="*/ 327213 w 392657"/>
                <a:gd name="connsiteY1" fmla="*/ 0 h 3064457"/>
                <a:gd name="connsiteX2" fmla="*/ 392657 w 392657"/>
                <a:gd name="connsiteY2" fmla="*/ 65444 h 3064457"/>
                <a:gd name="connsiteX3" fmla="*/ 392657 w 392657"/>
                <a:gd name="connsiteY3" fmla="*/ 3064457 h 3064457"/>
                <a:gd name="connsiteX4" fmla="*/ 392657 w 392657"/>
                <a:gd name="connsiteY4" fmla="*/ 3064457 h 3064457"/>
                <a:gd name="connsiteX5" fmla="*/ 0 w 392657"/>
                <a:gd name="connsiteY5" fmla="*/ 3064457 h 3064457"/>
                <a:gd name="connsiteX6" fmla="*/ 0 w 392657"/>
                <a:gd name="connsiteY6" fmla="*/ 3064457 h 3064457"/>
                <a:gd name="connsiteX7" fmla="*/ 0 w 392657"/>
                <a:gd name="connsiteY7" fmla="*/ 65444 h 3064457"/>
                <a:gd name="connsiteX8" fmla="*/ 65444 w 392657"/>
                <a:gd name="connsiteY8" fmla="*/ 0 h 30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657" h="3064457">
                  <a:moveTo>
                    <a:pt x="392657" y="510755"/>
                  </a:moveTo>
                  <a:lnTo>
                    <a:pt x="392657" y="2553702"/>
                  </a:lnTo>
                  <a:cubicBezTo>
                    <a:pt x="392657" y="2835784"/>
                    <a:pt x="388903" y="3064453"/>
                    <a:pt x="384271" y="3064453"/>
                  </a:cubicBezTo>
                  <a:lnTo>
                    <a:pt x="0" y="3064453"/>
                  </a:lnTo>
                  <a:lnTo>
                    <a:pt x="0" y="30644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84271" y="4"/>
                  </a:lnTo>
                  <a:cubicBezTo>
                    <a:pt x="388903" y="4"/>
                    <a:pt x="392657" y="228673"/>
                    <a:pt x="392657" y="51075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8232" tIns="26153" rIns="26153" bIns="26154" numCol="1" spcCol="1270" anchor="ctr" anchorCtr="0">
              <a:noAutofit/>
            </a:bodyPr>
            <a:lstStyle/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Оптимизация рабочего времени младшего воспитателя  в процессе организации пищи 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4713" y="3986119"/>
              <a:ext cx="193921" cy="499956"/>
            </a:xfrm>
            <a:custGeom>
              <a:avLst/>
              <a:gdLst>
                <a:gd name="connsiteX0" fmla="*/ 0 w 604087"/>
                <a:gd name="connsiteY0" fmla="*/ 0 h 422861"/>
                <a:gd name="connsiteX1" fmla="*/ 392657 w 604087"/>
                <a:gd name="connsiteY1" fmla="*/ 0 h 422861"/>
                <a:gd name="connsiteX2" fmla="*/ 604087 w 604087"/>
                <a:gd name="connsiteY2" fmla="*/ 211431 h 422861"/>
                <a:gd name="connsiteX3" fmla="*/ 392657 w 604087"/>
                <a:gd name="connsiteY3" fmla="*/ 422861 h 422861"/>
                <a:gd name="connsiteX4" fmla="*/ 0 w 604087"/>
                <a:gd name="connsiteY4" fmla="*/ 422861 h 422861"/>
                <a:gd name="connsiteX5" fmla="*/ 211431 w 604087"/>
                <a:gd name="connsiteY5" fmla="*/ 211431 h 422861"/>
                <a:gd name="connsiteX6" fmla="*/ 0 w 604087"/>
                <a:gd name="connsiteY6" fmla="*/ 0 h 42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87" h="422861">
                  <a:moveTo>
                    <a:pt x="604086" y="0"/>
                  </a:moveTo>
                  <a:lnTo>
                    <a:pt x="604086" y="274860"/>
                  </a:lnTo>
                  <a:lnTo>
                    <a:pt x="302043" y="422861"/>
                  </a:lnTo>
                  <a:lnTo>
                    <a:pt x="1" y="274860"/>
                  </a:lnTo>
                  <a:lnTo>
                    <a:pt x="1" y="0"/>
                  </a:lnTo>
                  <a:lnTo>
                    <a:pt x="302043" y="148002"/>
                  </a:lnTo>
                  <a:lnTo>
                    <a:pt x="604086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987" tIns="218416" rIns="6985" bIns="218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98633" y="3986117"/>
              <a:ext cx="3064457" cy="499958"/>
            </a:xfrm>
            <a:custGeom>
              <a:avLst/>
              <a:gdLst>
                <a:gd name="connsiteX0" fmla="*/ 65444 w 392657"/>
                <a:gd name="connsiteY0" fmla="*/ 0 h 3064457"/>
                <a:gd name="connsiteX1" fmla="*/ 327213 w 392657"/>
                <a:gd name="connsiteY1" fmla="*/ 0 h 3064457"/>
                <a:gd name="connsiteX2" fmla="*/ 392657 w 392657"/>
                <a:gd name="connsiteY2" fmla="*/ 65444 h 3064457"/>
                <a:gd name="connsiteX3" fmla="*/ 392657 w 392657"/>
                <a:gd name="connsiteY3" fmla="*/ 3064457 h 3064457"/>
                <a:gd name="connsiteX4" fmla="*/ 392657 w 392657"/>
                <a:gd name="connsiteY4" fmla="*/ 3064457 h 3064457"/>
                <a:gd name="connsiteX5" fmla="*/ 0 w 392657"/>
                <a:gd name="connsiteY5" fmla="*/ 3064457 h 3064457"/>
                <a:gd name="connsiteX6" fmla="*/ 0 w 392657"/>
                <a:gd name="connsiteY6" fmla="*/ 3064457 h 3064457"/>
                <a:gd name="connsiteX7" fmla="*/ 0 w 392657"/>
                <a:gd name="connsiteY7" fmla="*/ 65444 h 3064457"/>
                <a:gd name="connsiteX8" fmla="*/ 65444 w 392657"/>
                <a:gd name="connsiteY8" fmla="*/ 0 h 30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657" h="3064457">
                  <a:moveTo>
                    <a:pt x="392657" y="510755"/>
                  </a:moveTo>
                  <a:lnTo>
                    <a:pt x="392657" y="2553702"/>
                  </a:lnTo>
                  <a:cubicBezTo>
                    <a:pt x="392657" y="2835784"/>
                    <a:pt x="388903" y="3064453"/>
                    <a:pt x="384271" y="3064453"/>
                  </a:cubicBezTo>
                  <a:lnTo>
                    <a:pt x="0" y="3064453"/>
                  </a:lnTo>
                  <a:lnTo>
                    <a:pt x="0" y="30644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84271" y="4"/>
                  </a:lnTo>
                  <a:cubicBezTo>
                    <a:pt x="388903" y="4"/>
                    <a:pt x="392657" y="228673"/>
                    <a:pt x="392657" y="51075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0" tIns="25519" rIns="25518" bIns="25518" numCol="1" spcCol="1270" anchor="ctr" anchorCtr="0">
              <a:noAutofit/>
            </a:bodyPr>
            <a:lstStyle/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Улучшение условий  двигательной активности детей  на прогулке с применением уличной разметки путем визуализации 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04713" y="4486075"/>
              <a:ext cx="193920" cy="546686"/>
            </a:xfrm>
            <a:custGeom>
              <a:avLst/>
              <a:gdLst>
                <a:gd name="connsiteX0" fmla="*/ 0 w 604087"/>
                <a:gd name="connsiteY0" fmla="*/ 0 h 422861"/>
                <a:gd name="connsiteX1" fmla="*/ 392657 w 604087"/>
                <a:gd name="connsiteY1" fmla="*/ 0 h 422861"/>
                <a:gd name="connsiteX2" fmla="*/ 604087 w 604087"/>
                <a:gd name="connsiteY2" fmla="*/ 211431 h 422861"/>
                <a:gd name="connsiteX3" fmla="*/ 392657 w 604087"/>
                <a:gd name="connsiteY3" fmla="*/ 422861 h 422861"/>
                <a:gd name="connsiteX4" fmla="*/ 0 w 604087"/>
                <a:gd name="connsiteY4" fmla="*/ 422861 h 422861"/>
                <a:gd name="connsiteX5" fmla="*/ 211431 w 604087"/>
                <a:gd name="connsiteY5" fmla="*/ 211431 h 422861"/>
                <a:gd name="connsiteX6" fmla="*/ 0 w 604087"/>
                <a:gd name="connsiteY6" fmla="*/ 0 h 42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87" h="422861">
                  <a:moveTo>
                    <a:pt x="604086" y="0"/>
                  </a:moveTo>
                  <a:lnTo>
                    <a:pt x="604086" y="274860"/>
                  </a:lnTo>
                  <a:lnTo>
                    <a:pt x="302043" y="422861"/>
                  </a:lnTo>
                  <a:lnTo>
                    <a:pt x="1" y="274860"/>
                  </a:lnTo>
                  <a:lnTo>
                    <a:pt x="1" y="0"/>
                  </a:lnTo>
                  <a:lnTo>
                    <a:pt x="302043" y="148002"/>
                  </a:lnTo>
                  <a:lnTo>
                    <a:pt x="604086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987" tIns="218416" rIns="6985" bIns="218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8633" y="4486073"/>
              <a:ext cx="3064457" cy="546688"/>
            </a:xfrm>
            <a:custGeom>
              <a:avLst/>
              <a:gdLst>
                <a:gd name="connsiteX0" fmla="*/ 65444 w 392657"/>
                <a:gd name="connsiteY0" fmla="*/ 0 h 3064457"/>
                <a:gd name="connsiteX1" fmla="*/ 327213 w 392657"/>
                <a:gd name="connsiteY1" fmla="*/ 0 h 3064457"/>
                <a:gd name="connsiteX2" fmla="*/ 392657 w 392657"/>
                <a:gd name="connsiteY2" fmla="*/ 65444 h 3064457"/>
                <a:gd name="connsiteX3" fmla="*/ 392657 w 392657"/>
                <a:gd name="connsiteY3" fmla="*/ 3064457 h 3064457"/>
                <a:gd name="connsiteX4" fmla="*/ 392657 w 392657"/>
                <a:gd name="connsiteY4" fmla="*/ 3064457 h 3064457"/>
                <a:gd name="connsiteX5" fmla="*/ 0 w 392657"/>
                <a:gd name="connsiteY5" fmla="*/ 3064457 h 3064457"/>
                <a:gd name="connsiteX6" fmla="*/ 0 w 392657"/>
                <a:gd name="connsiteY6" fmla="*/ 3064457 h 3064457"/>
                <a:gd name="connsiteX7" fmla="*/ 0 w 392657"/>
                <a:gd name="connsiteY7" fmla="*/ 65444 h 3064457"/>
                <a:gd name="connsiteX8" fmla="*/ 65444 w 392657"/>
                <a:gd name="connsiteY8" fmla="*/ 0 h 30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657" h="3064457">
                  <a:moveTo>
                    <a:pt x="392657" y="510755"/>
                  </a:moveTo>
                  <a:lnTo>
                    <a:pt x="392657" y="2553702"/>
                  </a:lnTo>
                  <a:cubicBezTo>
                    <a:pt x="392657" y="2835784"/>
                    <a:pt x="388903" y="3064453"/>
                    <a:pt x="384271" y="3064453"/>
                  </a:cubicBezTo>
                  <a:lnTo>
                    <a:pt x="0" y="3064453"/>
                  </a:lnTo>
                  <a:lnTo>
                    <a:pt x="0" y="30644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84271" y="4"/>
                  </a:lnTo>
                  <a:cubicBezTo>
                    <a:pt x="388903" y="4"/>
                    <a:pt x="392657" y="228673"/>
                    <a:pt x="392657" y="51075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0" tIns="25518" rIns="25518" bIns="25518" numCol="1" spcCol="1270" anchor="ctr" anchorCtr="0">
              <a:noAutofit/>
            </a:bodyPr>
            <a:lstStyle/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ru-RU" sz="1200" b="0" kern="1200" dirty="0" smtClean="0">
                  <a:latin typeface="Times New Roman" pitchFamily="18" charset="0"/>
                  <a:cs typeface="Times New Roman" pitchFamily="18" charset="0"/>
                </a:rPr>
                <a:t>Оптимизация затрат времени на подготовку к занятию и уборку спортивного инвентаря на улице</a:t>
              </a:r>
              <a:endParaRPr lang="ru-RU" sz="1200" b="0" kern="1200" dirty="0"/>
            </a:p>
          </p:txBody>
        </p:sp>
      </p:grp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545855133"/>
              </p:ext>
            </p:extLst>
          </p:nvPr>
        </p:nvGraphicFramePr>
        <p:xfrm>
          <a:off x="-40005" y="1174438"/>
          <a:ext cx="9143998" cy="82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-1" y="707961"/>
            <a:ext cx="9069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проекта: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 здорового образа жизни всех участников образовательного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процесса с применением инструментов бережливого производства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9037" y="1163805"/>
            <a:ext cx="2784608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Организовать работу по</a:t>
            </a:r>
          </a:p>
          <a:p>
            <a:pPr algn="ctr"/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lang="ru-RU" sz="1300" dirty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технологиям</a:t>
            </a:r>
          </a:p>
          <a:p>
            <a:pPr algn="ctr"/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через средства </a:t>
            </a:r>
          </a:p>
          <a:p>
            <a:pPr algn="ctr"/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бережливого производства</a:t>
            </a:r>
            <a:endParaRPr lang="ru-RU" sz="1300" dirty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750" y="1231181"/>
            <a:ext cx="614527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1231181"/>
            <a:ext cx="3024335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300" dirty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Изучить  </a:t>
            </a:r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инструментарий по </a:t>
            </a:r>
            <a:r>
              <a:rPr lang="ru-RU" sz="1300" dirty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применению </a:t>
            </a:r>
            <a:r>
              <a:rPr lang="ru-RU" sz="1300" dirty="0" err="1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endParaRPr lang="ru-RU" sz="1300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технологий в </a:t>
            </a:r>
            <a:r>
              <a:rPr lang="ru-RU" sz="1300" dirty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дошкольниками</a:t>
            </a:r>
            <a:endParaRPr lang="ru-RU" sz="1300" dirty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18626" y="1363859"/>
            <a:ext cx="236154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Сформировать бережливую </a:t>
            </a:r>
          </a:p>
          <a:p>
            <a:pPr algn="ctr"/>
            <a:r>
              <a:rPr lang="ru-RU" sz="1300" dirty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бразовательную среду в ДОО</a:t>
            </a:r>
            <a:endParaRPr lang="ru-RU" sz="1300" cap="none" spc="0" dirty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50721" y="1929199"/>
            <a:ext cx="20368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1902468"/>
            <a:ext cx="280831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Реализованные проекты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42" y="2467380"/>
            <a:ext cx="4679037" cy="23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C:\Users\Катюша\Desktop\ксюше 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16416" y="1"/>
            <a:ext cx="827584" cy="827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1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ukazka.ru/img/g/uk19147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71" y="0"/>
            <a:ext cx="92359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3601012"/>
            <a:ext cx="1488190" cy="108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9"/>
          <a:stretch/>
        </p:blipFill>
        <p:spPr bwMode="auto">
          <a:xfrm>
            <a:off x="4540296" y="3147814"/>
            <a:ext cx="921606" cy="150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02" y="3722531"/>
            <a:ext cx="910220" cy="13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343729" y="2725238"/>
            <a:ext cx="36576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Тиражирование опыта в печатных изданиях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 bwMode="auto">
          <a:xfrm>
            <a:off x="6035222" y="3235916"/>
            <a:ext cx="1461883" cy="40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94996" y="2725239"/>
            <a:ext cx="29368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Участие в конкурсах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3304" y="535781"/>
            <a:ext cx="29368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40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Повышение квалификации</a:t>
            </a: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5439" y="3867894"/>
            <a:ext cx="1630497" cy="118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8" y="3062535"/>
            <a:ext cx="1035586" cy="14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2" y="3642882"/>
            <a:ext cx="1046391" cy="142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81" y="3115684"/>
            <a:ext cx="1446313" cy="10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-91970" y="0"/>
            <a:ext cx="9235970" cy="4832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иссеминация результатов деятельности МСИП</a:t>
            </a:r>
            <a:endParaRPr lang="ru-RU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80112" y="607789"/>
            <a:ext cx="29368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Участие  в мероприятиях 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1" y="877289"/>
            <a:ext cx="1497077" cy="106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54" y="843558"/>
            <a:ext cx="1471187" cy="10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59" y="861901"/>
            <a:ext cx="1474044" cy="10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37" y="4227934"/>
            <a:ext cx="1445822" cy="8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0" y="1525793"/>
            <a:ext cx="1521654" cy="104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7" y="1502195"/>
            <a:ext cx="1517844" cy="105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76061" y="3062535"/>
            <a:ext cx="975157" cy="134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07" y="877289"/>
            <a:ext cx="1282269" cy="179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68" y="857080"/>
            <a:ext cx="1263425" cy="182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25" y="857080"/>
            <a:ext cx="1272134" cy="18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ukazka.ru/img/g/uk19147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5" y="3125"/>
            <a:ext cx="9143998" cy="51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1820"/>
            <a:ext cx="2874426" cy="28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44008" y="746319"/>
            <a:ext cx="408443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Продукты, готовые к тиражированию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1819"/>
            <a:ext cx="1938760" cy="27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17" y="1161069"/>
            <a:ext cx="1960147" cy="274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" y="-2896"/>
            <a:ext cx="9130551" cy="6659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Диссеминация </a:t>
            </a:r>
            <a:r>
              <a:rPr lang="ru-RU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результатов деятельности МСИП в образовательных организациях на основе сетевого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4059" y="746321"/>
            <a:ext cx="280831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Сетевые партнеры </a:t>
            </a:r>
            <a:endParaRPr lang="ru-RU" sz="1400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1118" y="3907522"/>
            <a:ext cx="24945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Методическое </a:t>
            </a:r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пособие </a:t>
            </a:r>
            <a:endParaRPr lang="ru-RU" sz="14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«</a:t>
            </a:r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Формирование бережливого отношения </a:t>
            </a:r>
          </a:p>
          <a:p>
            <a:pPr algn="ctr"/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Я – Предмет</a:t>
            </a:r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»</a:t>
            </a:r>
            <a:endParaRPr lang="ru-RU" sz="1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901433"/>
            <a:ext cx="32472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Методическая разработка </a:t>
            </a:r>
            <a:endParaRPr lang="ru-RU" sz="14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«</a:t>
            </a:r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Использование </a:t>
            </a:r>
            <a:r>
              <a:rPr lang="ru-RU" sz="1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здоровьесберегающих</a:t>
            </a:r>
            <a:endParaRPr lang="ru-RU" sz="14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технологий при </a:t>
            </a:r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работе</a:t>
            </a:r>
          </a:p>
          <a:p>
            <a:pPr algn="ctr"/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 детьми дошкольного возраста</a:t>
            </a:r>
            <a:r>
              <a:rPr lang="ru-RU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»</a:t>
            </a:r>
            <a:endParaRPr lang="ru-RU" sz="1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217</Words>
  <Application>Microsoft Office PowerPoint</Application>
  <PresentationFormat>Экран (16:9)</PresentationFormat>
  <Paragraphs>41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</cp:lastModifiedBy>
  <cp:revision>139</cp:revision>
  <cp:lastPrinted>2022-08-17T07:08:41Z</cp:lastPrinted>
  <dcterms:created xsi:type="dcterms:W3CDTF">2021-11-09T05:13:04Z</dcterms:created>
  <dcterms:modified xsi:type="dcterms:W3CDTF">2022-08-29T09:15:06Z</dcterms:modified>
</cp:coreProperties>
</file>