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1" r:id="rId3"/>
    <p:sldId id="262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333333"/>
    <a:srgbClr val="EFEF75"/>
    <a:srgbClr val="FF9933"/>
    <a:srgbClr val="C0C0C0"/>
    <a:srgbClr val="FFFFCC"/>
    <a:srgbClr val="FFCCFF"/>
    <a:srgbClr val="99FF99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B9FE1-2C23-4E71-81F7-6075B3BFF3ED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F6A0C-58DE-480E-BF78-390E01A36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60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F6A0C-58DE-480E-BF78-390E01A362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15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"/>
            <a:ext cx="785818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муниципального образования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город Краснодар  средняя общеобразовательная школа №20  имени Павла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Тюляева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«ПОВЫШЕНИЕ ЭФФЕКТИВНОСТИ  ДЕЯТЕЛЬНОСТИ ПЕДАГОГОВ В УЧЕБНО-ВОСПИТАТЕЛЬНОМ  ПРОЦЕССЕ ОБЩЕОБРАЗОВАТЕЛЬНОЙ ОРГАНИЗАЦИИ ПУТЁМ ВНЕДРЕНИЯ БЕРЕЖЛИВЫХ ТЕХНОЛОГИЙ»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1357304"/>
            <a:ext cx="24837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1000114"/>
            <a:ext cx="8819813" cy="5039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потерь рабочего времени администрации и педагогических работников ОО путём внедрения бережливых технологий.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5" descr="C:\Users\User\Desktop\Бережливая Кубань\image-20-02-20-03-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0"/>
            <a:ext cx="785800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214282" y="157161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5720" y="2000246"/>
            <a:ext cx="28336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пространства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85720" y="2857502"/>
            <a:ext cx="260186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Оптимизация процессов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85720" y="3643320"/>
            <a:ext cx="24288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cs typeface="Times New Roman" pitchFamily="18" charset="0"/>
              </a:rPr>
              <a:t>Организация времени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5720" y="4429138"/>
            <a:ext cx="32900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Управление результативностью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786182" y="1643056"/>
            <a:ext cx="2924710" cy="369332"/>
          </a:xfrm>
          <a:prstGeom prst="rect">
            <a:avLst/>
          </a:prstGeom>
          <a:solidFill>
            <a:srgbClr val="EFEF7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Система 5С, визуализация </a:t>
            </a:r>
          </a:p>
        </p:txBody>
      </p:sp>
      <p:pic>
        <p:nvPicPr>
          <p:cNvPr id="51" name="Picture 3" descr="C:\Users\219user\Desktop\Бережливое образование Шк 20\фото КАБИНЕТЫ\кабинет323\IMG_0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643056"/>
            <a:ext cx="1285884" cy="964413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3787584" y="2500312"/>
            <a:ext cx="3211135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Формирование и реализация </a:t>
            </a:r>
          </a:p>
          <a:p>
            <a:pPr algn="ctr"/>
            <a:r>
              <a:rPr lang="ru-RU" b="1" dirty="0" smtClean="0"/>
              <a:t>проектов Бережливого </a:t>
            </a:r>
          </a:p>
          <a:p>
            <a:pPr algn="ctr"/>
            <a:r>
              <a:rPr lang="ru-RU" b="1" dirty="0" smtClean="0"/>
              <a:t>производства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86182" y="3702616"/>
            <a:ext cx="3467359" cy="369332"/>
          </a:xfrm>
          <a:prstGeom prst="rect">
            <a:avLst/>
          </a:prstGeom>
          <a:solidFill>
            <a:srgbClr val="EFEF75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Выявление и устранение потерь 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857620" y="4357700"/>
            <a:ext cx="2547429" cy="369332"/>
          </a:xfrm>
          <a:prstGeom prst="rect">
            <a:avLst/>
          </a:prstGeom>
          <a:solidFill>
            <a:srgbClr val="EFEF75"/>
          </a:solidFill>
          <a:ln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Стандартизация работы</a:t>
            </a:r>
            <a:endParaRPr lang="ru-RU" dirty="0"/>
          </a:p>
        </p:txBody>
      </p:sp>
      <p:pic>
        <p:nvPicPr>
          <p:cNvPr id="59" name="Picture 1" descr="C:\Users\Прохоренко\Pictures\ПРОЕКТЫ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786064"/>
            <a:ext cx="1318736" cy="987415"/>
          </a:xfrm>
          <a:prstGeom prst="rect">
            <a:avLst/>
          </a:prstGeom>
          <a:noFill/>
        </p:spPr>
      </p:pic>
      <p:pic>
        <p:nvPicPr>
          <p:cNvPr id="60" name="Picture 2" descr="F:\акция СОБЕРИ КРЫШЕЧКИ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4000510"/>
            <a:ext cx="1418168" cy="95726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614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43998" cy="714361"/>
          </a:xfrm>
          <a:solidFill>
            <a:srgbClr val="FFCC99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РЕАЛИЗОВАННЫЕ ПРОЕКТЫ МАОУ СОШ № 20 в 2021-2022 г.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 descr="C:\Users\User\Desktop\Бережливая Кубань\image-20-02-20-03-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285720" y="714362"/>
            <a:ext cx="2678925" cy="1047507"/>
            <a:chOff x="0" y="0"/>
            <a:chExt cx="8501121" cy="123775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8501121" cy="12377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6696" y="0"/>
              <a:ext cx="8274425" cy="1237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ОПТИМИЗАЦИЯ ПРОЦЕССА ОРГАНИЗАЦИИ ПИТАНИЯ УЧАЩИХСЯ В ШКОЛЬНОЙ СТОЛОВОЙ В МБОУ СОШ № 20 . ДОКУМЕНТООБОРОТ ПРИ ОРГАНИЗАЦИИ ПИТАНИЯ.</a:t>
              </a:r>
              <a:endParaRPr lang="ru-RU" sz="12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43636" y="714362"/>
            <a:ext cx="2714644" cy="1071570"/>
            <a:chOff x="1" y="2723067"/>
            <a:chExt cx="8501120" cy="123775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" y="2723067"/>
              <a:ext cx="8501120" cy="12377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85869" y="2723067"/>
              <a:ext cx="8415252" cy="1155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ОПТИМИЗАЦИЯ ПРОЦЕССА МОНИТОРИНГА АКТУАЛЬНЫХ ЛОКАЛЬНЫХ АКТОВ (ПОЛОЖЕНИЙ) МАОУ СОШ №20</a:t>
              </a:r>
              <a:endParaRPr lang="ru-RU" sz="1200" b="1" kern="1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4282" y="1714494"/>
            <a:ext cx="2857520" cy="293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Стандартизация заявки</a:t>
            </a:r>
          </a:p>
          <a:p>
            <a:r>
              <a:rPr lang="ru-RU" dirty="0" smtClean="0"/>
              <a:t>на питание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Внедрение алгоритма подачи заявки в столовую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Быстрая и своевременная сдача ведомости по питанию учителем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28" name="Picture 2" descr="F:\Бережливая кубань. Шк 20\фото СТОЛОВАЯ\4e576f24-c964-4d97-ac06-537565976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11" y="4071503"/>
            <a:ext cx="1114317" cy="857701"/>
          </a:xfrm>
          <a:prstGeom prst="rect">
            <a:avLst/>
          </a:prstGeom>
          <a:noFill/>
          <a:ln w="19050">
            <a:solidFill>
              <a:srgbClr val="FF9933"/>
            </a:solidFill>
          </a:ln>
        </p:spPr>
      </p:pic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1643042" y="3857634"/>
            <a:ext cx="785818" cy="1092607"/>
          </a:xfrm>
          <a:prstGeom prst="rect">
            <a:avLst/>
          </a:prstGeom>
          <a:solidFill>
            <a:srgbClr val="FFCC99"/>
          </a:solidFill>
          <a:ln w="28575">
            <a:solidFill>
              <a:srgbClr val="FF9933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</a:rPr>
              <a:t>ЗАЯВКА НА ПИТАНИЕ</a:t>
            </a:r>
          </a:p>
          <a:p>
            <a:r>
              <a:rPr lang="ru-RU" sz="600" b="1" dirty="0" smtClean="0">
                <a:solidFill>
                  <a:srgbClr val="002060"/>
                </a:solidFill>
              </a:rPr>
              <a:t>Класс ____</a:t>
            </a:r>
          </a:p>
          <a:p>
            <a:r>
              <a:rPr lang="ru-RU" sz="600" b="1" dirty="0" smtClean="0">
                <a:solidFill>
                  <a:srgbClr val="002060"/>
                </a:solidFill>
              </a:rPr>
              <a:t>Дата _____</a:t>
            </a:r>
          </a:p>
          <a:p>
            <a:r>
              <a:rPr lang="ru-RU" sz="600" b="1" dirty="0" smtClean="0">
                <a:solidFill>
                  <a:srgbClr val="002060"/>
                </a:solidFill>
              </a:rPr>
              <a:t>Питаются </a:t>
            </a:r>
            <a:r>
              <a:rPr lang="ru-RU" sz="600" b="1" dirty="0" err="1" smtClean="0">
                <a:solidFill>
                  <a:srgbClr val="002060"/>
                </a:solidFill>
              </a:rPr>
              <a:t>__чел</a:t>
            </a:r>
            <a:r>
              <a:rPr lang="ru-RU" sz="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600" dirty="0" smtClean="0">
                <a:solidFill>
                  <a:srgbClr val="002060"/>
                </a:solidFill>
              </a:rPr>
              <a:t>                    </a:t>
            </a:r>
            <a:endParaRPr lang="ru-RU" sz="500" dirty="0" smtClean="0">
              <a:solidFill>
                <a:srgbClr val="002060"/>
              </a:solidFill>
            </a:endParaRPr>
          </a:p>
          <a:p>
            <a:r>
              <a:rPr lang="ru-RU" sz="600" b="1" dirty="0" smtClean="0">
                <a:solidFill>
                  <a:srgbClr val="002060"/>
                </a:solidFill>
              </a:rPr>
              <a:t>ОВЗ __________</a:t>
            </a:r>
          </a:p>
          <a:p>
            <a:r>
              <a:rPr lang="ru-RU" sz="600" b="1" dirty="0" smtClean="0">
                <a:solidFill>
                  <a:srgbClr val="002060"/>
                </a:solidFill>
              </a:rPr>
              <a:t>             </a:t>
            </a:r>
            <a:r>
              <a:rPr lang="ru-RU" sz="400" dirty="0" smtClean="0">
                <a:solidFill>
                  <a:srgbClr val="002060"/>
                </a:solidFill>
              </a:rPr>
              <a:t>Ф.И. ученика</a:t>
            </a:r>
          </a:p>
          <a:p>
            <a:r>
              <a:rPr lang="ru-RU" sz="600" b="1" dirty="0" smtClean="0">
                <a:solidFill>
                  <a:srgbClr val="002060"/>
                </a:solidFill>
              </a:rPr>
              <a:t>Всего</a:t>
            </a:r>
            <a:r>
              <a:rPr lang="ru-RU" sz="700" b="1" dirty="0" smtClean="0">
                <a:solidFill>
                  <a:srgbClr val="002060"/>
                </a:solidFill>
              </a:rPr>
              <a:t>: </a:t>
            </a:r>
            <a:r>
              <a:rPr lang="ru-RU" sz="700" b="1" dirty="0" err="1" smtClean="0">
                <a:solidFill>
                  <a:srgbClr val="002060"/>
                </a:solidFill>
              </a:rPr>
              <a:t>____</a:t>
            </a:r>
            <a:r>
              <a:rPr lang="ru-RU" sz="600" b="1" dirty="0" err="1" smtClean="0">
                <a:solidFill>
                  <a:srgbClr val="002060"/>
                </a:solidFill>
              </a:rPr>
              <a:t>чел</a:t>
            </a:r>
            <a:r>
              <a:rPr lang="ru-RU" sz="600" b="1" dirty="0" smtClean="0">
                <a:solidFill>
                  <a:srgbClr val="002060"/>
                </a:solidFill>
              </a:rPr>
              <a:t>.</a:t>
            </a:r>
            <a:endParaRPr lang="ru-RU" sz="700" b="1" dirty="0" smtClean="0">
              <a:solidFill>
                <a:srgbClr val="002060"/>
              </a:solidFill>
            </a:endParaRPr>
          </a:p>
          <a:p>
            <a:r>
              <a:rPr lang="ru-RU" sz="500" b="1" dirty="0" smtClean="0">
                <a:solidFill>
                  <a:srgbClr val="002060"/>
                </a:solidFill>
              </a:rPr>
              <a:t>Подпись: </a:t>
            </a:r>
            <a:r>
              <a:rPr lang="ru-RU" sz="600" b="1" dirty="0" smtClean="0">
                <a:solidFill>
                  <a:srgbClr val="002060"/>
                </a:solidFill>
              </a:rPr>
              <a:t>______</a:t>
            </a:r>
            <a:r>
              <a:rPr lang="ru-RU" sz="1000" b="1" dirty="0" smtClean="0">
                <a:solidFill>
                  <a:srgbClr val="002060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 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14678" y="714362"/>
            <a:ext cx="2678925" cy="10475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TextBox 31"/>
          <p:cNvSpPr txBox="1"/>
          <p:nvPr/>
        </p:nvSpPr>
        <p:spPr>
          <a:xfrm>
            <a:off x="3214677" y="714362"/>
            <a:ext cx="2714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</a:rPr>
              <a:t>ОПТИМИЗАЦИЯ ПРОЦЕССА ОРГАНИЗАЦИИ ПИТАНИЯ В ШКОЛЬНОЙ СТОЛОВОЙ УЧАЩИХСЯ 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</a:rPr>
              <a:t>1-Х КЛАССОВ МБОУ СОШ № 20 . 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143240" y="1714494"/>
            <a:ext cx="2857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Сокращение времени </a:t>
            </a:r>
          </a:p>
          <a:p>
            <a:pPr lvl="0"/>
            <a:r>
              <a:rPr lang="ru-RU" dirty="0" smtClean="0"/>
              <a:t>на процессы:</a:t>
            </a:r>
          </a:p>
          <a:p>
            <a:pPr lvl="0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МЫТЬЁ РУК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/>
              <a:t>(с 9мин до </a:t>
            </a:r>
            <a:r>
              <a:rPr lang="ru-RU" dirty="0" smtClean="0">
                <a:solidFill>
                  <a:srgbClr val="C00000"/>
                </a:solidFill>
              </a:rPr>
              <a:t>3мин</a:t>
            </a:r>
            <a:r>
              <a:rPr lang="ru-RU" sz="1400" dirty="0" smtClean="0"/>
              <a:t>)</a:t>
            </a:r>
          </a:p>
          <a:p>
            <a:pPr lvl="0">
              <a:buFontTx/>
              <a:buChar char="-"/>
            </a:pPr>
            <a:r>
              <a:rPr lang="ru-RU" sz="1400" b="1" dirty="0" smtClean="0">
                <a:solidFill>
                  <a:schemeClr val="tx2"/>
                </a:solidFill>
              </a:rPr>
              <a:t>РАССАДКА В СТОЛОВОЙ</a:t>
            </a:r>
            <a:r>
              <a:rPr lang="ru-RU" sz="1600" b="1" dirty="0" smtClean="0">
                <a:solidFill>
                  <a:schemeClr val="tx2"/>
                </a:solidFill>
              </a:rPr>
              <a:t>  </a:t>
            </a:r>
          </a:p>
          <a:p>
            <a:pPr lvl="0"/>
            <a:r>
              <a:rPr lang="ru-RU" sz="1600" dirty="0" smtClean="0"/>
              <a:t>(с 10 мин до </a:t>
            </a:r>
            <a:r>
              <a:rPr lang="ru-RU" dirty="0" smtClean="0">
                <a:solidFill>
                  <a:srgbClr val="C00000"/>
                </a:solidFill>
              </a:rPr>
              <a:t>2 мин</a:t>
            </a:r>
            <a:r>
              <a:rPr lang="ru-RU" sz="1600" dirty="0" smtClean="0"/>
              <a:t>)</a:t>
            </a:r>
            <a:endParaRPr lang="ru-RU" sz="1400" dirty="0"/>
          </a:p>
        </p:txBody>
      </p:sp>
      <p:pic>
        <p:nvPicPr>
          <p:cNvPr id="36" name="Picture 3" descr="F:\Бережливая кубань. Шк 20\фото СТОЛОВАЯ\9fbb394b-5e27-41e5-8bac-3e71d62c7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14692"/>
            <a:ext cx="1016618" cy="132160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3286116" y="4500576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Порционное </a:t>
            </a:r>
          </a:p>
          <a:p>
            <a:r>
              <a:rPr lang="ru-RU" sz="1200" b="1" dirty="0" smtClean="0"/>
              <a:t>накрывание</a:t>
            </a:r>
            <a:endParaRPr lang="ru-RU" sz="1200" b="1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017" y="2928940"/>
            <a:ext cx="804867" cy="146166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4643438" y="442913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Расширение </a:t>
            </a:r>
          </a:p>
          <a:p>
            <a:pPr algn="ctr"/>
            <a:r>
              <a:rPr lang="ru-RU" sz="1200" b="1" dirty="0" smtClean="0"/>
              <a:t>дверного прохода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43636" y="1714494"/>
            <a:ext cx="3000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Выявление устаревших положений, корректировка.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Создание новых Положений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Сокращение  времени на поиск документов (систематизация):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072198" y="3643320"/>
            <a:ext cx="3071802" cy="1384995"/>
          </a:xfrm>
          <a:prstGeom prst="rect">
            <a:avLst/>
          </a:prstGeom>
          <a:solidFill>
            <a:srgbClr val="FFCC99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400" dirty="0" smtClean="0"/>
              <a:t>1.Ведение школьной документации </a:t>
            </a:r>
          </a:p>
          <a:p>
            <a:pPr marL="342900" indent="-342900"/>
            <a:r>
              <a:rPr lang="ru-RU" sz="1400" dirty="0" smtClean="0"/>
              <a:t>2.Охрана труда и здоровья</a:t>
            </a:r>
          </a:p>
          <a:p>
            <a:pPr marL="342900" indent="-342900"/>
            <a:r>
              <a:rPr lang="ru-RU" sz="1400" dirty="0" smtClean="0"/>
              <a:t>3.Организация условий для ведения образовательной деятельности</a:t>
            </a:r>
          </a:p>
          <a:p>
            <a:pPr marL="342900" indent="-342900"/>
            <a:r>
              <a:rPr lang="ru-RU" sz="1400" dirty="0" smtClean="0"/>
              <a:t>4.Кадровое обеспечение</a:t>
            </a:r>
          </a:p>
          <a:p>
            <a:pPr marL="342900" indent="-342900"/>
            <a:r>
              <a:rPr lang="ru-RU" sz="1400" dirty="0" smtClean="0"/>
              <a:t>5.Финансово-хозяйственная </a:t>
            </a:r>
            <a:r>
              <a:rPr lang="ru-RU" sz="1400" dirty="0" err="1" smtClean="0"/>
              <a:t>деят-ть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Анатолик\Desktop\Сканы\тест эл. жу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643306" y="3571882"/>
            <a:ext cx="1285884" cy="12858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86742" cy="714362"/>
          </a:xfrm>
          <a:solidFill>
            <a:srgbClr val="FFCC99"/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РЕЗУЛЬТАТЫ СЕТЕВОГО ВЗАИМОДЕЙСТВИЯ</a:t>
            </a:r>
            <a:br>
              <a:rPr lang="ru-RU" sz="2400" b="1" dirty="0" smtClean="0"/>
            </a:br>
            <a:r>
              <a:rPr lang="ru-RU" sz="2400" dirty="0" smtClean="0"/>
              <a:t>МАОУ СОШ №20 и МАОУ СОШ №73</a:t>
            </a:r>
            <a:endParaRPr lang="ru-RU" sz="2400" b="1" dirty="0"/>
          </a:p>
        </p:txBody>
      </p:sp>
      <p:pic>
        <p:nvPicPr>
          <p:cNvPr id="3" name="Picture 5" descr="C:\Users\User\Desktop\Бережливая Кубань\image-20-02-20-03-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785800"/>
            <a:ext cx="2786082" cy="181588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Инновационный проект «Модель методического сопровождения педагогических работников  в ОО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«Школа профессионального роста»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9" name="Picture 5" descr="C:\Users\Анатолик\Desktop\Сканы\сай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928676"/>
            <a:ext cx="2643206" cy="10798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00364" y="2071684"/>
            <a:ext cx="28575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Нормативные документы</a:t>
            </a:r>
          </a:p>
          <a:p>
            <a:pPr>
              <a:buFontTx/>
              <a:buChar char="-"/>
            </a:pPr>
            <a:r>
              <a:rPr lang="ru-RU" sz="1600" dirty="0" smtClean="0"/>
              <a:t>Инструкции</a:t>
            </a:r>
          </a:p>
          <a:p>
            <a:pPr>
              <a:buFontTx/>
              <a:buChar char="-"/>
            </a:pPr>
            <a:r>
              <a:rPr lang="ru-RU" sz="1600" dirty="0" smtClean="0"/>
              <a:t> Тесты</a:t>
            </a:r>
            <a:endParaRPr lang="ru-RU" sz="1600" dirty="0"/>
          </a:p>
        </p:txBody>
      </p:sp>
      <p:pic>
        <p:nvPicPr>
          <p:cNvPr id="1030" name="Picture 6" descr="C:\Users\Анатолик\Desktop\Сканы\приложение ZipGra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714626"/>
            <a:ext cx="1714513" cy="91897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032" name="Picture 8" descr="C:\Users\Анатолик\Desktop\Сканы\стр эл.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000378"/>
            <a:ext cx="872216" cy="9143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4" name="Picture 10" descr="C:\Users\Анатолик\Desktop\распечатааать\4e6092d0-6350-47bd-a52a-fbe666da76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785800"/>
            <a:ext cx="2286016" cy="17145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244119" y="2500312"/>
            <a:ext cx="275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Стенд «Рейтинг активности </a:t>
            </a:r>
          </a:p>
          <a:p>
            <a:r>
              <a:rPr lang="ru-RU" sz="1600" dirty="0" smtClean="0"/>
              <a:t>методических объединений»</a:t>
            </a:r>
            <a:endParaRPr lang="ru-RU" sz="1600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929322" y="3276247"/>
            <a:ext cx="31432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Модульное обучение по теме: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«Основы бережливого управления в образовании»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РЦК Краснодарского края)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28-29 июня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baseline="0" dirty="0" smtClean="0">
                <a:latin typeface="Arial" pitchFamily="34" charset="0"/>
                <a:cs typeface="Arial" pitchFamily="34" charset="0"/>
              </a:rPr>
              <a:t>-заместитель директора МАО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У СОШ  №20 </a:t>
            </a:r>
            <a:r>
              <a:rPr lang="ru-RU" sz="800" b="1" baseline="0" dirty="0" err="1" smtClean="0">
                <a:latin typeface="Arial" pitchFamily="34" charset="0"/>
                <a:cs typeface="Arial" pitchFamily="34" charset="0"/>
              </a:rPr>
              <a:t>МН.Кошелева</a:t>
            </a:r>
            <a:endParaRPr lang="ru-RU" sz="800" b="1" baseline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-заместитель директора  МАОУ СОШ №73 В.Г. </a:t>
            </a:r>
            <a:r>
              <a:rPr kumimoji="0" lang="ru-RU" sz="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Науменко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AutoShape 13" descr="blob:https://web.whatsapp.com/cb884826-4a93-48bc-825c-8b8f1c515c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C:\Users\Анатолик\Desktop\распечатааать\cb884826-4a93-48bc-825c-8b8f1c515c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286262"/>
            <a:ext cx="1341453" cy="604492"/>
          </a:xfrm>
          <a:prstGeom prst="rect">
            <a:avLst/>
          </a:prstGeom>
          <a:noFill/>
        </p:spPr>
      </p:pic>
      <p:pic>
        <p:nvPicPr>
          <p:cNvPr id="1026" name="Picture 2" descr="C:\Users\Анатолик\Desktop\Методическая работа 2021-2022 — копия\Новые идеи новой школе 2022\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2285998"/>
            <a:ext cx="1040498" cy="142876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322414"/>
            <a:ext cx="307180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84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Направления работы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84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Наставничество.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84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Профессиональные педагогические конкурсы.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84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компетентности и профессионального мастерства.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84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результативности.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330</Words>
  <Application>Microsoft Office PowerPoint</Application>
  <PresentationFormat>Экран (16:9)</PresentationFormat>
  <Paragraphs>69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РЕАЛИЗОВАННЫЕ ПРОЕКТЫ МАОУ СОШ № 20 в 2021-2022 г.</vt:lpstr>
      <vt:lpstr>РЕЗУЛЬТАТЫ СЕТЕВОГО ВЗАИМОДЕЙСТВИЯ МАОУ СОШ №20 и МАОУ СОШ №73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Анатолик</cp:lastModifiedBy>
  <cp:revision>163</cp:revision>
  <dcterms:created xsi:type="dcterms:W3CDTF">2021-11-09T05:13:04Z</dcterms:created>
  <dcterms:modified xsi:type="dcterms:W3CDTF">2022-08-29T04:57:56Z</dcterms:modified>
</cp:coreProperties>
</file>