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75" r:id="rId3"/>
    <p:sldId id="260" r:id="rId4"/>
    <p:sldId id="261" r:id="rId5"/>
    <p:sldId id="276" r:id="rId6"/>
    <p:sldId id="277" r:id="rId7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38" d="100"/>
          <a:sy n="138" d="100"/>
        </p:scale>
        <p:origin x="468" y="-714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2" cstate="print"/>
          <a:stretch/>
        </p:blipFill>
        <p:spPr>
          <a:xfrm>
            <a:off x="2979000" y="1326240"/>
            <a:ext cx="4121640" cy="3288600"/>
          </a:xfrm>
          <a:prstGeom prst="rect">
            <a:avLst/>
          </a:prstGeom>
          <a:ln>
            <a:noFill/>
          </a:ln>
        </p:spPr>
      </p:pic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979000" y="1326240"/>
            <a:ext cx="4121640" cy="328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Рисунок 72"/>
          <p:cNvPicPr/>
          <p:nvPr/>
        </p:nvPicPr>
        <p:blipFill>
          <a:blip r:embed="rId2" cstate="print"/>
          <a:stretch/>
        </p:blipFill>
        <p:spPr>
          <a:xfrm>
            <a:off x="2979000" y="1326240"/>
            <a:ext cx="4121640" cy="3288600"/>
          </a:xfrm>
          <a:prstGeom prst="rect">
            <a:avLst/>
          </a:prstGeom>
          <a:ln>
            <a:noFill/>
          </a:ln>
        </p:spPr>
      </p:pic>
      <p:pic>
        <p:nvPicPr>
          <p:cNvPr id="74" name="Рисунок 73"/>
          <p:cNvPicPr/>
          <p:nvPr/>
        </p:nvPicPr>
        <p:blipFill>
          <a:blip r:embed="rId2" cstate="print"/>
          <a:stretch/>
        </p:blipFill>
        <p:spPr>
          <a:xfrm>
            <a:off x="2979000" y="1326240"/>
            <a:ext cx="4121640" cy="328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294967295"/>
          <p:cNvPicPr/>
          <p:nvPr/>
        </p:nvPicPr>
        <p:blipFill>
          <a:blip r:embed="rId14" cstate="print"/>
          <a:stretch/>
        </p:blipFill>
        <p:spPr>
          <a:xfrm>
            <a:off x="0" y="0"/>
            <a:ext cx="10077120" cy="566712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294967295"/>
          <p:cNvPicPr/>
          <p:nvPr/>
        </p:nvPicPr>
        <p:blipFill>
          <a:blip r:embed="rId15" cstate="print"/>
          <a:stretch/>
        </p:blipFill>
        <p:spPr>
          <a:xfrm>
            <a:off x="0" y="0"/>
            <a:ext cx="10077120" cy="566712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2920" y="225000"/>
            <a:ext cx="907056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9"/>
          <p:cNvPicPr/>
          <p:nvPr/>
        </p:nvPicPr>
        <p:blipFill>
          <a:blip r:embed="rId14" cstate="print"/>
          <a:stretch/>
        </p:blipFill>
        <p:spPr>
          <a:xfrm>
            <a:off x="0" y="0"/>
            <a:ext cx="10077120" cy="566712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Муниципальное автономное общеобразовательное учреждение</a:t>
            </a:r>
            <a:b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</a:b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средняя общеобразовательная школа № 105</a:t>
            </a:r>
            <a:b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504000" y="226080"/>
            <a:ext cx="9072000" cy="6649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-1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/>
          <a:stretch/>
        </p:blipFill>
        <p:spPr bwMode="auto">
          <a:xfrm>
            <a:off x="369788" y="1470571"/>
            <a:ext cx="4886548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00552" y="4923507"/>
            <a:ext cx="2519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spc="-1" dirty="0">
                <a:solidFill>
                  <a:srgbClr val="1F497D">
                    <a:lumMod val="75000"/>
                  </a:srgb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Никитина Инна Алексеевна, </a:t>
            </a:r>
          </a:p>
          <a:p>
            <a:pPr lvl="0"/>
            <a:r>
              <a:rPr lang="ru-RU" sz="1200" b="1" spc="-1" dirty="0">
                <a:solidFill>
                  <a:srgbClr val="1F497D">
                    <a:lumMod val="75000"/>
                  </a:srgb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заместитель директора по УВ</a:t>
            </a:r>
            <a:r>
              <a:rPr lang="ru-RU" sz="1200" b="1" spc="-1" dirty="0">
                <a:solidFill>
                  <a:srgbClr val="47627F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lvl="0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233" y="98971"/>
            <a:ext cx="1365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92337" y="1755155"/>
            <a:ext cx="3248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spc="-1" dirty="0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О СОСТАВЛЕНИИ УЧЕБНЫХ ПЛАНОВ  для классов, реализующих ФГОС СОО В 2022-2023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177354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16" y="226080"/>
            <a:ext cx="9000184" cy="664979"/>
          </a:xfrm>
        </p:spPr>
        <p:txBody>
          <a:bodyPr/>
          <a:lstStyle/>
          <a:p>
            <a:pPr lvl="0" algn="ctr" rtl="0"/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Наименование профилей и направленностей </a:t>
            </a:r>
            <a:b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уровне среднего общего образования:</a:t>
            </a:r>
            <a:b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Главн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736" y="98971"/>
            <a:ext cx="1068608" cy="107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465021"/>
              </p:ext>
            </p:extLst>
          </p:nvPr>
        </p:nvGraphicFramePr>
        <p:xfrm>
          <a:off x="1295896" y="747043"/>
          <a:ext cx="7848872" cy="3997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 обучения ФГОС СОО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604" marR="536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направленность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604" marR="5360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Естественнонаучный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604" marR="536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физико-химическая,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химико-биологическая,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медико-биологическая,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биолого-географическая, естественно-математическая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604" marR="5360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Гуманитарный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604" marR="536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гуманитарная, социально-гуманитарная, социально-педагогическая, психолого-педагогическая,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филологическая/лингвистическая,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историко-правовая,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гражданско-правовая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604" marR="5360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Социально-экономический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604" marR="536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социально-экономическая,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экономико-математическая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604" marR="5360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604" marR="536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Агротехнологическая, технологическая, техническая, индустриально-технологическая,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информационно-математическая, информационно-технологическая, инженерно-математическая, физико-математическая, оборонно-спортивная, кадетская, туризм и сервис, кадетская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604" marR="5360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Универсальный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604" marR="536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04" marR="5360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76016" y="4851499"/>
            <a:ext cx="48947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профиля обучения (кроме универсального) должен содержать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 (4) учебных предметов на углубленном уровне </a:t>
            </a:r>
          </a:p>
        </p:txBody>
      </p:sp>
    </p:spTree>
    <p:extLst>
      <p:ext uri="{BB962C8B-B14F-4D97-AF65-F5344CB8AC3E}">
        <p14:creationId xmlns:p14="http://schemas.microsoft.com/office/powerpoint/2010/main" val="126912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учебного плана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20" y="-117053"/>
            <a:ext cx="1586930" cy="1591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800" y="1755155"/>
            <a:ext cx="2952328" cy="25853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Астрономия 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1800" y="959998"/>
            <a:ext cx="2808312" cy="64633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предметы для всех учебных планов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6156" y="1012767"/>
            <a:ext cx="2808312" cy="92333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области, изучаемые на базовом и углубленном уровне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8144" y="1945004"/>
            <a:ext cx="3096344" cy="369331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и литература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язык и родная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науки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и информатика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науки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культура, экология  и основы безопасности жизнедеятельности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4444" y="874267"/>
            <a:ext cx="2016224" cy="120032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предметы, курсы по выбору обучающихся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2560" y="2124486"/>
            <a:ext cx="252028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Кубановедение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Элективные курсы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68257" y="3411339"/>
            <a:ext cx="3168599" cy="206210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базовом уровне изучаются:</a:t>
            </a:r>
          </a:p>
          <a:p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«Обществознание», </a:t>
            </a:r>
          </a:p>
          <a:p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в мире», </a:t>
            </a:r>
          </a:p>
          <a:p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«Астрономия», «Естествознание», </a:t>
            </a:r>
          </a:p>
          <a:p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культура, «Экология», </a:t>
            </a:r>
          </a:p>
          <a:p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«ОБЖ»</a:t>
            </a: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2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04312" y="98971"/>
            <a:ext cx="9072000" cy="94644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учебного плана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20" y="-117053"/>
            <a:ext cx="1586930" cy="1591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66A448A-E4C7-4903-802B-21D67A293975}"/>
              </a:ext>
            </a:extLst>
          </p:cNvPr>
          <p:cNvCxnSpPr/>
          <p:nvPr/>
        </p:nvCxnSpPr>
        <p:spPr>
          <a:xfrm>
            <a:off x="3456136" y="11725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F9F5EFFA-09F6-4302-BCDE-5761A2598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548385"/>
              </p:ext>
            </p:extLst>
          </p:nvPr>
        </p:nvGraphicFramePr>
        <p:xfrm>
          <a:off x="537210" y="843158"/>
          <a:ext cx="4215070" cy="4817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82870919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55501477"/>
                    </a:ext>
                  </a:extLst>
                </a:gridCol>
                <a:gridCol w="1262742">
                  <a:extLst>
                    <a:ext uri="{9D8B030D-6E8A-4147-A177-3AD203B41FA5}">
                      <a16:colId xmlns:a16="http://schemas.microsoft.com/office/drawing/2014/main" val="3858511649"/>
                    </a:ext>
                  </a:extLst>
                </a:gridCol>
              </a:tblGrid>
              <a:tr h="623965">
                <a:tc>
                  <a:txBody>
                    <a:bodyPr/>
                    <a:lstStyle/>
                    <a:p>
                      <a:r>
                        <a:rPr lang="ru-RU" sz="1400" dirty="0"/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Базовый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Углубленный 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335895"/>
                  </a:ext>
                </a:extLst>
              </a:tr>
              <a:tr h="3568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29941"/>
                  </a:ext>
                </a:extLst>
              </a:tr>
              <a:tr h="3568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744780"/>
                  </a:ext>
                </a:extLst>
              </a:tr>
              <a:tr h="624508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16541"/>
                  </a:ext>
                </a:extLst>
              </a:tr>
              <a:tr h="3568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247507"/>
                  </a:ext>
                </a:extLst>
              </a:tr>
              <a:tr h="3568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540086"/>
                  </a:ext>
                </a:extLst>
              </a:tr>
              <a:tr h="3568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899060"/>
                  </a:ext>
                </a:extLst>
              </a:tr>
              <a:tr h="3568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1444"/>
                  </a:ext>
                </a:extLst>
              </a:tr>
              <a:tr h="3568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710289"/>
                  </a:ext>
                </a:extLst>
              </a:tr>
              <a:tr h="3568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342340"/>
                  </a:ext>
                </a:extLst>
              </a:tr>
              <a:tr h="3568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38921"/>
                  </a:ext>
                </a:extLst>
              </a:tr>
              <a:tr h="3568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562704"/>
                  </a:ext>
                </a:extLst>
              </a:tr>
            </a:tbl>
          </a:graphicData>
        </a:graphic>
      </p:graphicFrame>
      <p:graphicFrame>
        <p:nvGraphicFramePr>
          <p:cNvPr id="15" name="Таблица 15">
            <a:extLst>
              <a:ext uri="{FF2B5EF4-FFF2-40B4-BE49-F238E27FC236}">
                <a16:creationId xmlns:a16="http://schemas.microsoft.com/office/drawing/2014/main" id="{A1A3499E-F9F6-42E1-99DD-DAB76294F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74894"/>
              </p:ext>
            </p:extLst>
          </p:nvPr>
        </p:nvGraphicFramePr>
        <p:xfrm>
          <a:off x="4734067" y="820617"/>
          <a:ext cx="4698733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429">
                  <a:extLst>
                    <a:ext uri="{9D8B030D-6E8A-4147-A177-3AD203B41FA5}">
                      <a16:colId xmlns:a16="http://schemas.microsoft.com/office/drawing/2014/main" val="50078691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34799326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416929916"/>
                    </a:ext>
                  </a:extLst>
                </a:gridCol>
              </a:tblGrid>
              <a:tr h="3649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предмет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Базовый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Углубленный 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78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63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008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9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96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71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16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162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95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Муниципальное автономное общеобразовательное учреждение</a:t>
            </a:r>
            <a:b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</a:b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средняя общеобразовательная школа № 105</a:t>
            </a:r>
            <a:b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504000" y="226080"/>
            <a:ext cx="9072000" cy="6649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-1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/>
          <a:stretch/>
        </p:blipFill>
        <p:spPr bwMode="auto">
          <a:xfrm>
            <a:off x="369788" y="1470571"/>
            <a:ext cx="4886548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28544" y="4408666"/>
            <a:ext cx="2678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Никитина Инна Алексеевна, </a:t>
            </a:r>
          </a:p>
          <a:p>
            <a:pPr lvl="0"/>
            <a:r>
              <a:rPr lang="ru-RU" sz="1200" b="1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заместитель директора по УВР</a:t>
            </a:r>
          </a:p>
          <a:p>
            <a:pPr lvl="0"/>
            <a:r>
              <a:rPr lang="ru-RU" sz="1200" b="1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Тел: 89881877443</a:t>
            </a:r>
          </a:p>
          <a:p>
            <a:pPr lvl="0"/>
            <a:r>
              <a:rPr lang="en-US" sz="1200" b="1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e-mail:inna.nikitina1609@yandex.ru</a:t>
            </a:r>
            <a:endParaRPr lang="ru-RU" sz="1200" b="1" spc="-1" dirty="0">
              <a:solidFill>
                <a:srgbClr val="000099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233" y="98971"/>
            <a:ext cx="1365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92337" y="1755155"/>
            <a:ext cx="3248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spc="-1" dirty="0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95432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</TotalTime>
  <Words>327</Words>
  <Application>Microsoft Office PowerPoint</Application>
  <PresentationFormat>Произвольный</PresentationFormat>
  <Paragraphs>116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Муниципальное автономное общеобразовательное учреждение средняя общеобразовательная школа № 105 </vt:lpstr>
      <vt:lpstr>Наименование профилей и направленностей  на уровне среднего общего образования: </vt:lpstr>
      <vt:lpstr>Презентация PowerPoint</vt:lpstr>
      <vt:lpstr>Презентация PowerPoint</vt:lpstr>
      <vt:lpstr>Муниципальное автономное общеобразовательное учреждение средняя общеобразовательная школа № 105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210A</cp:lastModifiedBy>
  <cp:revision>209</cp:revision>
  <dcterms:created xsi:type="dcterms:W3CDTF">2018-09-04T15:10:47Z</dcterms:created>
  <dcterms:modified xsi:type="dcterms:W3CDTF">2022-08-24T06:34:52Z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