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1" r:id="rId3"/>
    <p:sldId id="257" r:id="rId4"/>
    <p:sldId id="259" r:id="rId5"/>
    <p:sldId id="260" r:id="rId6"/>
    <p:sldId id="262" r:id="rId7"/>
    <p:sldId id="263" r:id="rId8"/>
    <p:sldId id="265" r:id="rId9"/>
    <p:sldId id="267" r:id="rId10"/>
    <p:sldId id="270" r:id="rId11"/>
    <p:sldId id="269" r:id="rId12"/>
    <p:sldId id="271" r:id="rId13"/>
    <p:sldId id="272" r:id="rId14"/>
    <p:sldId id="274" r:id="rId15"/>
    <p:sldId id="275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62" autoAdjust="0"/>
  </p:normalViewPr>
  <p:slideViewPr>
    <p:cSldViewPr>
      <p:cViewPr>
        <p:scale>
          <a:sx n="66" d="100"/>
          <a:sy n="66" d="100"/>
        </p:scale>
        <p:origin x="-118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AB16B-30A4-4D11-BFB8-C9A89CD9314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A8BCA-77FF-4A16-80DF-38F00D61F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0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A8BCA-77FF-4A16-80DF-38F00D61F0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6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августа 2022 г.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– ПРИОРИТЕТНОЕ НАПРАВЛЕНИЕ ВНЕДРЕНИЯ ОБНОВЛЁННОГО ФГОС ООО и СОО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632848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POP1\Desktop\Ehh6QDYWkAAYoR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44" y="2564904"/>
            <a:ext cx="3261454" cy="407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2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1E23C850-9296-55E6-E86E-A02AE86046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054721"/>
              </p:ext>
            </p:extLst>
          </p:nvPr>
        </p:nvGraphicFramePr>
        <p:xfrm>
          <a:off x="323528" y="2674938"/>
          <a:ext cx="8496948" cy="341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7">
                  <a:extLst>
                    <a:ext uri="{9D8B030D-6E8A-4147-A177-3AD203B41FA5}">
                      <a16:colId xmlns:a16="http://schemas.microsoft.com/office/drawing/2014/main" xmlns="" val="1545765938"/>
                    </a:ext>
                  </a:extLst>
                </a:gridCol>
                <a:gridCol w="2124237">
                  <a:extLst>
                    <a:ext uri="{9D8B030D-6E8A-4147-A177-3AD203B41FA5}">
                      <a16:colId xmlns:a16="http://schemas.microsoft.com/office/drawing/2014/main" xmlns="" val="2637481961"/>
                    </a:ext>
                  </a:extLst>
                </a:gridCol>
                <a:gridCol w="2124237">
                  <a:extLst>
                    <a:ext uri="{9D8B030D-6E8A-4147-A177-3AD203B41FA5}">
                      <a16:colId xmlns:a16="http://schemas.microsoft.com/office/drawing/2014/main" xmlns="" val="1637495515"/>
                    </a:ext>
                  </a:extLst>
                </a:gridCol>
                <a:gridCol w="2124237">
                  <a:extLst>
                    <a:ext uri="{9D8B030D-6E8A-4147-A177-3AD203B41FA5}">
                      <a16:colId xmlns:a16="http://schemas.microsoft.com/office/drawing/2014/main" xmlns="" val="3067219054"/>
                    </a:ext>
                  </a:extLst>
                </a:gridCol>
              </a:tblGrid>
              <a:tr h="67457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0018801"/>
                  </a:ext>
                </a:extLst>
              </a:tr>
              <a:tr h="67457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ГК1 (соблюдение орфографических норм)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(35, 7 %)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(35, 0 %)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(29, 3 %)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2953580"/>
                  </a:ext>
                </a:extLst>
              </a:tr>
              <a:tr h="67457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ГК2 (соблюдение пунктуационных норм)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(31, 3 %)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(27, 3 %)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(41, 4 %)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5114002"/>
                  </a:ext>
                </a:extLst>
              </a:tr>
              <a:tr h="67457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ГК3 (соблюдение грамматических норм)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(42, 7 %)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(34, 3 %)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(23.0 0 %)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4609075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914AD0E-CA7C-D3CE-3034-D478DF86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1427338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980728"/>
            <a:ext cx="8424935" cy="5472608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выполнения заданий экзаменационной работы нужно также уметь доказывать свои утверждения, выстраивать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тезисно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-доказательную часть рассуждения. </a:t>
            </a:r>
          </a:p>
          <a:p>
            <a:pPr algn="just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типичным недостаткам ответов в этой сфере относятся следующие: 1) голословные утверждения, не подкрепленные аргументами и не связанные с текстом произведения; 2) подмена рассуждения пересказом текста или общими отвлечёнными высказываниями о его содержании; 3) искажение авторской позиции; 4) фактические ошибки; 5) скудность литературоведческого словаря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20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56B480A7-869A-44EE-5E25-F8EBAB4F12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687118"/>
              </p:ext>
            </p:extLst>
          </p:nvPr>
        </p:nvGraphicFramePr>
        <p:xfrm>
          <a:off x="457200" y="1628800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996">
                  <a:extLst>
                    <a:ext uri="{9D8B030D-6E8A-4147-A177-3AD203B41FA5}">
                      <a16:colId xmlns:a16="http://schemas.microsoft.com/office/drawing/2014/main" xmlns="" val="3133517012"/>
                    </a:ext>
                  </a:extLst>
                </a:gridCol>
                <a:gridCol w="1187580">
                  <a:extLst>
                    <a:ext uri="{9D8B030D-6E8A-4147-A177-3AD203B41FA5}">
                      <a16:colId xmlns:a16="http://schemas.microsoft.com/office/drawing/2014/main" xmlns="" val="30853307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815068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3382358165"/>
                    </a:ext>
                  </a:extLst>
                </a:gridCol>
                <a:gridCol w="1043406">
                  <a:extLst>
                    <a:ext uri="{9D8B030D-6E8A-4147-A177-3AD203B41FA5}">
                      <a16:colId xmlns:a16="http://schemas.microsoft.com/office/drawing/2014/main" xmlns="" val="149222332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4209242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3956539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сдающих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</a:t>
                      </a:r>
                    </a:p>
                    <a:p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не преодолевших порога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порога до 60 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61 до 80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81 до 100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2882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73, 8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327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6354*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71, 4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8853314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5BCBD14-2B06-BCD0-BE1D-2F618C486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РУССКОМУ ЯЗЫКУ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20E970-9EAB-F6DA-C649-D1AF9862D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99942"/>
            <a:ext cx="2020069" cy="26680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CFEF6C4-144F-303A-51D5-DF1B50E6B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97" y="3607755"/>
            <a:ext cx="2660203" cy="26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9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3C3F43CF-34D1-9492-B9F4-D2239E866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599" cy="5466936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100-б –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человека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№ 3, 4, 20, 23, 43, 47, 54, 64, 68, 71, 72, 78, 87, 89, 92, 96, КПКУ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BB64DE8-50DA-0E9D-AD63-D46C6571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результаты</a:t>
            </a:r>
          </a:p>
        </p:txBody>
      </p:sp>
      <p:pic>
        <p:nvPicPr>
          <p:cNvPr id="1026" name="Picture 2" descr="C:\Users\APOP1\Desktop\LrF3Gccq6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59"/>
            <a:ext cx="4320480" cy="342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4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7F7A2E31-9722-A483-BC3A-8D02E252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712967" cy="5322920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б. 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3673 чел. (57 %)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 б. – 2780 чел. (43 %);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– 83, 4 %</a:t>
            </a:r>
          </a:p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ЗАДАНИЕ ИЗМЕНЯЕТСЯ, СРАЗУ ЕГО ОТРАБАТЫВАТЬ!!!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8.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б. – 3041 чел. (47, 1 %), 0 б. – 388 чел. (6 %);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11.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б. – 4178 чел. (64, 7 %), 2275 чел. (35, 3 %);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12.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1б. – 3094 чел. (48 %), 0 б. – 3359 чел. (52 %);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21.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б. – 2166 чел. (33, 6 %); 0 б. – 4287 чел.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– 66, 4 %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0CFAF9D-4A29-2818-0CCF-5CF533A1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6453 чел.</a:t>
            </a:r>
          </a:p>
        </p:txBody>
      </p:sp>
    </p:spTree>
    <p:extLst>
      <p:ext uri="{BB962C8B-B14F-4D97-AF65-F5344CB8AC3E}">
        <p14:creationId xmlns:p14="http://schemas.microsoft.com/office/powerpoint/2010/main" val="198368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509435"/>
              </p:ext>
            </p:extLst>
          </p:nvPr>
        </p:nvGraphicFramePr>
        <p:xfrm>
          <a:off x="250825" y="1484313"/>
          <a:ext cx="8642347" cy="268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807"/>
                <a:gridCol w="1296144"/>
                <a:gridCol w="1398912"/>
                <a:gridCol w="1234621"/>
                <a:gridCol w="1234621"/>
                <a:gridCol w="1234621"/>
                <a:gridCol w="1234621"/>
              </a:tblGrid>
              <a:tr h="84025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писав-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%, ниже порога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порога до 60 б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61 б до 80 б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81   б д о 100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025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63, 2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2, 6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39, 3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43, 2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14, 8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025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60, 9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5, 3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54, 2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21, 1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19, 5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ЕГЭ-2022 по литературе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POP1\Desktop\5bbb35bdc887e0318078f032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3986014" cy="22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4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640959" cy="48245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№ 3, 23, 25, 30, 36, 52, 69, 72, 84, 92, 98, 100, 102, 103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баллов. ЕГЭ по литературе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POP1\Desktop\LrF3Gccq6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2924944"/>
            <a:ext cx="42195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81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496943" cy="4608512"/>
          </a:xfrm>
        </p:spPr>
        <p:txBody>
          <a:bodyPr>
            <a:normAutofit fontScale="925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Составьте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плейлист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 песен по стихам классиков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Посмотрите экранизации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Расклейте дома цитаты из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Нарисуйте график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Распечатайте портрет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(кроме шуток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у вас появится полноценный справочник с произведениями, возьмите набор разноцветных самоклеящихся закладок и определите, как цвета закладок будут связаны с темами произведений. Например, все розовые закладки относятся к произведениям про любовь, а голубые — к произведениям про родину.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выпускникам для подготовки к ЕГЭ по литературе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2881883" cy="109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180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4824536"/>
          </a:xfrm>
        </p:spPr>
        <p:txBody>
          <a:bodyPr>
            <a:normAutofit/>
          </a:bodyPr>
          <a:lstStyle/>
          <a:p>
            <a:pPr algn="just"/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1.Внедрение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5-х классах ФГОС;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2.Подготовка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итоговому сочинению и собеседованию;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3.Функциональная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грамотность;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4.Вовлекать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в проектную деятельность (конкурсы);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Курсы по ФГОС.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новый учебный год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8280919" cy="45365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ГИА-2022.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новый учебный год.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143006" cy="204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37" y="3933056"/>
            <a:ext cx="3446747" cy="22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27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698371"/>
              </p:ext>
            </p:extLst>
          </p:nvPr>
        </p:nvGraphicFramePr>
        <p:xfrm>
          <a:off x="1259632" y="2132856"/>
          <a:ext cx="6840760" cy="4393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1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2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62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79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64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писавших учеников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Зачёт, чел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Зачёт, 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з, чел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98, 7 %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2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95, 8 %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2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ПВО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99, 0 %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2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3523 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3486 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 9 %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9-х классах (09.02.2022)</a:t>
            </a:r>
          </a:p>
        </p:txBody>
      </p:sp>
    </p:spTree>
    <p:extLst>
      <p:ext uri="{BB962C8B-B14F-4D97-AF65-F5344CB8AC3E}">
        <p14:creationId xmlns:p14="http://schemas.microsoft.com/office/powerpoint/2010/main" val="276992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рекомендации. Советы учителю.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4031303" cy="43536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Ознакомьте учащихся с критериями оценивания;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Вызывайте детей к доске;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Проводите дискуссии;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Анализируйте выступления (засекайте время ответов);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Организуйте конкурсы ораторского мастерства;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читать выразительно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(пересказ!)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822192" cy="4353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26" y="1916832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139702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85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5" cy="4896544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01.12. 2021 писали 6343 учащихся. Н</a:t>
            </a:r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 - 115 (1, 8 %)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Комплекты тем ИС 2022 – 2023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формируются из закрытого банка тем итогового сочинения. Он включает более полутора тысяч тем сочинений прошлых лет.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Ниже перечислены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разделов банка тем ИС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Духовно-нравственные ориентиры в жизни человека;</a:t>
            </a:r>
          </a:p>
          <a:p>
            <a:pPr marL="457200" indent="-457200"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Семья, общество, Отечество в жизни человека;</a:t>
            </a:r>
          </a:p>
          <a:p>
            <a:pPr marL="457200" indent="-457200"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культура в жизни человека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2022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комплекты тем ИС будут собираться только из тех тем, которые использовались в прошлые годы.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в 11-х классах</a:t>
            </a:r>
          </a:p>
        </p:txBody>
      </p:sp>
    </p:spTree>
    <p:extLst>
      <p:ext uri="{BB962C8B-B14F-4D97-AF65-F5344CB8AC3E}">
        <p14:creationId xmlns:p14="http://schemas.microsoft.com/office/powerpoint/2010/main" val="391402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48245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1.Считать количество слов. 250 – опасно, 500 – много;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2.Использовать прямое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косвенное цитирование с ссылкой на источник;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3.Отвечать на поставленный вопрос сочинения. Неоднократно  обращаться к теме сочинения;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4.Приводить хотя бы 1 литературный аргумент;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5.Составлять план сочинения (введение, основная часть, заключение).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6.Перечитывать текст сочинения до того, как текст будет </a:t>
            </a:r>
            <a:r>
              <a:rPr lang="ru-RU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перенесён  на беловик.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ЧИТАТЕЛЬСКИЙ ДНЕВНИК! ПРАВИЛА ЗАПОЛНЕНИЯ БЛАНКОВ! ПРОВОДИТЬ ТРЕНИРОВОЧНЫЕ РАБОТЫ!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порекомендовать ученику?</a:t>
            </a:r>
          </a:p>
        </p:txBody>
      </p:sp>
    </p:spTree>
    <p:extLst>
      <p:ext uri="{BB962C8B-B14F-4D97-AF65-F5344CB8AC3E}">
        <p14:creationId xmlns:p14="http://schemas.microsoft.com/office/powerpoint/2010/main" val="176595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76607"/>
              </p:ext>
            </p:extLst>
          </p:nvPr>
        </p:nvGraphicFramePr>
        <p:xfrm>
          <a:off x="323528" y="1412776"/>
          <a:ext cx="8424937" cy="1454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5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3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33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33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41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41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сдававших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Ср.балл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13039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26, 1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21, 4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42, 2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34, 2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13949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27, 5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0, 7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19, 7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34, 7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44, 9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ОГЭ-2022 по русскому языку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2BE2079-FFD8-8E60-6DD0-27809159F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89" y="3109330"/>
            <a:ext cx="2120453" cy="31014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6492C3-4AD9-30CE-D0F8-E48AF02B0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624" y="3163839"/>
            <a:ext cx="2120453" cy="32359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B229FF3-D58E-C046-18AA-A7C0DC4A7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1" y="3124477"/>
            <a:ext cx="2342760" cy="32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7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836712"/>
            <a:ext cx="8229599" cy="57606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Тестовая часть: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 2 – 9318 – 66, 9 % (Г.О.);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 3 – 10207 – 73, 2 % (пунктуационный анализ);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 4 – 13128 – 94, 2 % (синтаксический анализ);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 5 – 7972 – 57, 2 % (орфографический анализ);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 6 – 5954 – 42, 7 % (содержание текста);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 7 – 9739 – 69, 9 % (средства выразительности);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 8 – 12565 – 90, 2 % (лексический анализ)</a:t>
            </a:r>
          </a:p>
          <a:p>
            <a:pPr algn="just"/>
            <a:r>
              <a:rPr lang="ru-RU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и сочинение (в сумме 12 критериев):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8 (орфографические нормы) – 46 % (2 балла); 32, 1 % (1 балл); 22 % (0 баллов);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9 (пунктуационные нормы) – 41, 6 % (2 балла); 29, 2 % (1 балл); 29, 1 % (0 баллов);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10 </a:t>
            </a:r>
            <a:r>
              <a:rPr lang="ru-RU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(грамматические нормы)–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64, 3 % (2 балла); 29, 1 % (1 балл); 6, 5 % (0 баллов)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23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819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D2F82CD2-7F58-F8E9-BFE5-BA7222CE2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01954"/>
              </p:ext>
            </p:extLst>
          </p:nvPr>
        </p:nvGraphicFramePr>
        <p:xfrm>
          <a:off x="1115616" y="1484785"/>
          <a:ext cx="7272807" cy="2144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3063">
                  <a:extLst>
                    <a:ext uri="{9D8B030D-6E8A-4147-A177-3AD203B41FA5}">
                      <a16:colId xmlns:a16="http://schemas.microsoft.com/office/drawing/2014/main" xmlns="" val="2997086263"/>
                    </a:ext>
                  </a:extLst>
                </a:gridCol>
                <a:gridCol w="1475011">
                  <a:extLst>
                    <a:ext uri="{9D8B030D-6E8A-4147-A177-3AD203B41FA5}">
                      <a16:colId xmlns:a16="http://schemas.microsoft.com/office/drawing/2014/main" xmlns="" val="189433187"/>
                    </a:ext>
                  </a:extLst>
                </a:gridCol>
                <a:gridCol w="1667860">
                  <a:extLst>
                    <a:ext uri="{9D8B030D-6E8A-4147-A177-3AD203B41FA5}">
                      <a16:colId xmlns:a16="http://schemas.microsoft.com/office/drawing/2014/main" xmlns="" val="494582265"/>
                    </a:ext>
                  </a:extLst>
                </a:gridCol>
                <a:gridCol w="714797">
                  <a:extLst>
                    <a:ext uri="{9D8B030D-6E8A-4147-A177-3AD203B41FA5}">
                      <a16:colId xmlns:a16="http://schemas.microsoft.com/office/drawing/2014/main" xmlns="" val="1958184845"/>
                    </a:ext>
                  </a:extLst>
                </a:gridCol>
                <a:gridCol w="873641">
                  <a:extLst>
                    <a:ext uri="{9D8B030D-6E8A-4147-A177-3AD203B41FA5}">
                      <a16:colId xmlns:a16="http://schemas.microsoft.com/office/drawing/2014/main" xmlns="" val="3888011"/>
                    </a:ext>
                  </a:extLst>
                </a:gridCol>
                <a:gridCol w="873641">
                  <a:extLst>
                    <a:ext uri="{9D8B030D-6E8A-4147-A177-3AD203B41FA5}">
                      <a16:colId xmlns:a16="http://schemas.microsoft.com/office/drawing/2014/main" xmlns="" val="2800533486"/>
                    </a:ext>
                  </a:extLst>
                </a:gridCol>
                <a:gridCol w="714794">
                  <a:extLst>
                    <a:ext uri="{9D8B030D-6E8A-4147-A177-3AD203B41FA5}">
                      <a16:colId xmlns:a16="http://schemas.microsoft.com/office/drawing/2014/main" xmlns="" val="241771818"/>
                    </a:ext>
                  </a:extLst>
                </a:gridCol>
              </a:tblGrid>
              <a:tr h="726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Ср.балл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учащихся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85289666"/>
                  </a:ext>
                </a:extLst>
              </a:tr>
              <a:tr h="638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30, 4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95726709"/>
                  </a:ext>
                </a:extLst>
              </a:tr>
              <a:tr h="723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31, 1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6194105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84D6AB8-358A-E793-5E0F-39353FB8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ОГЭ-2022 по литературе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3E21AEF-1432-D613-10DA-FAC93D9A58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64" y="3789040"/>
            <a:ext cx="1830710" cy="2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39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1143</TotalTime>
  <Words>1032</Words>
  <Application>Microsoft Office PowerPoint</Application>
  <PresentationFormat>Экран (4:3)</PresentationFormat>
  <Paragraphs>204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23 августа 2022 г.  ФУНКЦИОНАЛЬНАЯ ГРАМОТНОСТЬ – ПРИОРИТЕТНОЕ НАПРАВЛЕНИЕ ВНЕДРЕНИЯ ОБНОВЛЁННОГО ФГОС ООО и СОО</vt:lpstr>
      <vt:lpstr>Итоги ГИА-2022.  Задачи на новый учебный год.</vt:lpstr>
      <vt:lpstr>Итоговое собеседование  в 9-х классах (09.02.2022)</vt:lpstr>
      <vt:lpstr>Методические рекомендации. Советы учителю.</vt:lpstr>
      <vt:lpstr>Итоговое сочинение в 11-х классах</vt:lpstr>
      <vt:lpstr>Что порекомендовать ученику?</vt:lpstr>
      <vt:lpstr>ОГЭ-2022 по русскому языку</vt:lpstr>
      <vt:lpstr>Презентация PowerPoint</vt:lpstr>
      <vt:lpstr>ОГЭ-2022 по литературе</vt:lpstr>
      <vt:lpstr>Грамотность</vt:lpstr>
      <vt:lpstr>Презентация PowerPoint</vt:lpstr>
      <vt:lpstr>ЕГЭ по РУССКОМУ ЯЗЫКУ</vt:lpstr>
      <vt:lpstr>Лучшие результаты</vt:lpstr>
      <vt:lpstr>6453 чел.</vt:lpstr>
      <vt:lpstr>ЕГЭ-2022 по литературе</vt:lpstr>
      <vt:lpstr>100 баллов. ЕГЭ по литературе</vt:lpstr>
      <vt:lpstr>Лайфхаки выпускникам для подготовки к ЕГЭ по литературе</vt:lpstr>
      <vt:lpstr>Задачи на новый учебный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Kutsel M.P.</dc:creator>
  <cp:lastModifiedBy>APOP1</cp:lastModifiedBy>
  <cp:revision>103</cp:revision>
  <dcterms:created xsi:type="dcterms:W3CDTF">2022-08-18T06:04:59Z</dcterms:created>
  <dcterms:modified xsi:type="dcterms:W3CDTF">2022-09-06T08:04:32Z</dcterms:modified>
</cp:coreProperties>
</file>