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57" r:id="rId4"/>
    <p:sldId id="262" r:id="rId5"/>
    <p:sldId id="258" r:id="rId6"/>
    <p:sldId id="263" r:id="rId7"/>
    <p:sldId id="264" r:id="rId8"/>
    <p:sldId id="266" r:id="rId9"/>
    <p:sldId id="265" r:id="rId10"/>
  </p:sldIdLst>
  <p:sldSz cx="18288000" cy="10287000"/>
  <p:notesSz cx="6797675" cy="9928225"/>
  <p:embeddedFontLst>
    <p:embeddedFont>
      <p:font typeface="Bahnschrift SemiBold" pitchFamily="34" charset="0"/>
      <p:bold r:id="rId11"/>
    </p:embeddedFon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Source Sans Pro Bold Italics" charset="0"/>
      <p:regular r:id="rId16"/>
    </p:embeddedFont>
    <p:embeddedFont>
      <p:font typeface="Source Sans Pro Bold" charset="0"/>
      <p:regular r:id="rId17"/>
    </p:embeddedFont>
    <p:embeddedFont>
      <p:font typeface="Source Sans Pro" charset="0"/>
      <p:regular r:id="rId18"/>
    </p:embeddedFont>
    <p:embeddedFont>
      <p:font typeface="CAT Neuzeit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-702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BF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6250" r="57565"/>
          <a:stretch>
            <a:fillRect/>
          </a:stretch>
        </p:blipFill>
        <p:spPr>
          <a:xfrm>
            <a:off x="1586169" y="-653329"/>
            <a:ext cx="6516473" cy="1159365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006199" y="2121132"/>
            <a:ext cx="9678567" cy="6044735"/>
            <a:chOff x="0" y="0"/>
            <a:chExt cx="12904755" cy="8059647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2904755" cy="8059647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5601" y="2810624"/>
              <a:ext cx="12699999" cy="39554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964"/>
                </a:lnSpc>
              </a:pPr>
              <a:r>
                <a:rPr lang="ru-RU" sz="5500" dirty="0" smtClean="0">
                  <a:solidFill>
                    <a:srgbClr val="92D050"/>
                  </a:solidFill>
                  <a:latin typeface="Bahnschrift SemiBold" pitchFamily="34" charset="0"/>
                </a:rPr>
                <a:t>Организация аттестации </a:t>
              </a:r>
            </a:p>
            <a:p>
              <a:pPr algn="ctr">
                <a:lnSpc>
                  <a:spcPts val="7964"/>
                </a:lnSpc>
              </a:pPr>
              <a:r>
                <a:rPr lang="ru-RU" sz="5500" dirty="0" smtClean="0">
                  <a:solidFill>
                    <a:srgbClr val="92D050"/>
                  </a:solidFill>
                  <a:latin typeface="Bahnschrift SemiBold" pitchFamily="34" charset="0"/>
                </a:rPr>
                <a:t>в ОО: </a:t>
              </a:r>
            </a:p>
            <a:p>
              <a:pPr algn="ctr">
                <a:lnSpc>
                  <a:spcPts val="7964"/>
                </a:lnSpc>
              </a:pPr>
              <a:r>
                <a:rPr lang="ru-RU" sz="5500" dirty="0" smtClean="0">
                  <a:solidFill>
                    <a:srgbClr val="92D050"/>
                  </a:solidFill>
                  <a:latin typeface="Bahnschrift SemiBold" pitchFamily="34" charset="0"/>
                </a:rPr>
                <a:t>риски и возможности</a:t>
              </a:r>
              <a:endParaRPr lang="en-US" sz="5500" dirty="0">
                <a:solidFill>
                  <a:srgbClr val="92D050"/>
                </a:solidFill>
                <a:latin typeface="Bahnschrift SemiBold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485877" y="6575036"/>
              <a:ext cx="8870915" cy="433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57"/>
                </a:lnSpc>
              </a:pPr>
              <a:endParaRPr lang="en-US" sz="1968" spc="196" dirty="0">
                <a:solidFill>
                  <a:srgbClr val="93BF83"/>
                </a:solidFill>
                <a:latin typeface="Veleka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10401" y="270624"/>
              <a:ext cx="10871199" cy="20581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149"/>
                </a:lnSpc>
              </a:pPr>
              <a:r>
                <a:rPr lang="ru-RU" sz="2000" dirty="0" smtClean="0">
                  <a:solidFill>
                    <a:srgbClr val="92D050"/>
                  </a:solidFill>
                  <a:latin typeface="Bahnschrift SemiBold" pitchFamily="34" charset="0"/>
                </a:rPr>
                <a:t>практический семинар</a:t>
              </a:r>
            </a:p>
            <a:p>
              <a:pPr>
                <a:lnSpc>
                  <a:spcPts val="3149"/>
                </a:lnSpc>
              </a:pPr>
              <a:r>
                <a:rPr lang="ru-RU" sz="2000" dirty="0" smtClean="0">
                  <a:latin typeface="Bahnschrift SemiBold" pitchFamily="34" charset="0"/>
                </a:rPr>
                <a:t>для заместителей директоров из общеобразовательных организаций города Краснодара, ответственные за организацию аттестации педагогических работников</a:t>
              </a:r>
              <a:endParaRPr lang="en-US" sz="2000" spc="450" dirty="0">
                <a:solidFill>
                  <a:srgbClr val="92D050"/>
                </a:solidFill>
                <a:latin typeface="Bahnschrift SemiBold" pitchFamily="34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19999"/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519422" y="8060799"/>
            <a:ext cx="2992744" cy="23380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alphaModFix amt="19999"/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2771815" y="-376853"/>
            <a:ext cx="2992744" cy="233808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200400" y="3086100"/>
            <a:ext cx="11430000" cy="3892330"/>
            <a:chOff x="-1292244" y="-298515"/>
            <a:chExt cx="15240000" cy="5189773"/>
          </a:xfrm>
        </p:grpSpPr>
        <p:sp>
          <p:nvSpPr>
            <p:cNvPr id="5" name="TextBox 5"/>
            <p:cNvSpPr txBox="1"/>
            <p:nvPr/>
          </p:nvSpPr>
          <p:spPr>
            <a:xfrm>
              <a:off x="-987444" y="-298515"/>
              <a:ext cx="14935200" cy="9848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4800" b="1" dirty="0" smtClean="0"/>
                <a:t>Голосование 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292244" y="-95315"/>
              <a:ext cx="10291269" cy="461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4"/>
                </a:lnSpc>
              </a:pPr>
              <a:endParaRPr lang="en-US" sz="2249" dirty="0">
                <a:solidFill>
                  <a:srgbClr val="93BF83"/>
                </a:solidFill>
                <a:latin typeface="Bahnschrift SemiBold" pitchFamily="34" charset="0"/>
              </a:endParaRPr>
            </a:p>
          </p:txBody>
        </p:sp>
        <p:sp>
          <p:nvSpPr>
            <p:cNvPr id="7" name="AutoShape 7"/>
            <p:cNvSpPr/>
            <p:nvPr/>
          </p:nvSpPr>
          <p:spPr>
            <a:xfrm>
              <a:off x="1591237" y="4114492"/>
              <a:ext cx="10082639" cy="776766"/>
            </a:xfrm>
            <a:prstGeom prst="rect">
              <a:avLst/>
            </a:prstGeom>
            <a:solidFill>
              <a:srgbClr val="93BF83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2033139" y="4328895"/>
              <a:ext cx="9198836" cy="3444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9"/>
                </a:lnSpc>
              </a:pPr>
              <a:endParaRPr lang="en-US" sz="1687" dirty="0">
                <a:solidFill>
                  <a:srgbClr val="FFFFFF"/>
                </a:solidFill>
                <a:latin typeface="Source Sans Pro Bold Italics"/>
              </a:endParaRPr>
            </a:p>
          </p:txBody>
        </p:sp>
      </p:grpSp>
      <p:pic>
        <p:nvPicPr>
          <p:cNvPr id="10" name="Рисунок 9" descr="06d70e7e-a506-4add-8ed0-bb67d7bc699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7667625" y="1438275"/>
            <a:ext cx="5172075" cy="4505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72000" y="800100"/>
            <a:ext cx="11704118" cy="8698058"/>
          </a:xfrm>
          <a:prstGeom prst="rect">
            <a:avLst/>
          </a:prstGeom>
          <a:solidFill>
            <a:srgbClr val="93BF83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 l="77095" t="1202" b="1202"/>
          <a:stretch>
            <a:fillRect/>
          </a:stretch>
        </p:blipFill>
        <p:spPr>
          <a:xfrm>
            <a:off x="1600200" y="800100"/>
            <a:ext cx="3169491" cy="869378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5334000" y="2400300"/>
            <a:ext cx="11430000" cy="2986650"/>
            <a:chOff x="-1076801" y="-2328263"/>
            <a:chExt cx="12180075" cy="3982200"/>
          </a:xfrm>
        </p:grpSpPr>
        <p:sp>
          <p:nvSpPr>
            <p:cNvPr id="6" name="TextBox 6"/>
            <p:cNvSpPr txBox="1"/>
            <p:nvPr/>
          </p:nvSpPr>
          <p:spPr>
            <a:xfrm>
              <a:off x="-1076801" y="-397863"/>
              <a:ext cx="12180075" cy="9332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5309"/>
                </a:lnSpc>
              </a:pPr>
              <a:r>
                <a:rPr lang="ru-RU" sz="6600" dirty="0" smtClean="0">
                  <a:solidFill>
                    <a:srgbClr val="FFFFFF"/>
                  </a:solidFill>
                  <a:latin typeface="Bahnschrift SemiBold" pitchFamily="34" charset="0"/>
                </a:rPr>
                <a:t>Проблемы и пути решения</a:t>
              </a:r>
              <a:endParaRPr lang="en-US" sz="6600" dirty="0">
                <a:solidFill>
                  <a:srgbClr val="FFFFFF"/>
                </a:solidFill>
                <a:latin typeface="Bahnschrift SemiBold" pitchFamily="34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192271"/>
              <a:ext cx="10291269" cy="4616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54"/>
                </a:lnSpc>
                <a:buFontTx/>
                <a:buChar char="-"/>
              </a:pPr>
              <a:endParaRPr lang="en-US" sz="2800" dirty="0">
                <a:solidFill>
                  <a:srgbClr val="FFFFFF"/>
                </a:solidFill>
                <a:latin typeface="Bahnschrift SemiBold" pitchFamily="34" charset="0"/>
              </a:endParaRPr>
            </a:p>
          </p:txBody>
        </p:sp>
        <p:sp>
          <p:nvSpPr>
            <p:cNvPr id="9" name="AutoShape 9"/>
            <p:cNvSpPr/>
            <p:nvPr/>
          </p:nvSpPr>
          <p:spPr>
            <a:xfrm>
              <a:off x="-508398" y="-2328263"/>
              <a:ext cx="1403871" cy="139241"/>
            </a:xfrm>
            <a:prstGeom prst="rect">
              <a:avLst/>
            </a:prstGeom>
            <a:solidFill>
              <a:srgbClr val="444440"/>
            </a:solid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BF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934200" y="800100"/>
            <a:ext cx="10043196" cy="867126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696200" y="4581436"/>
            <a:ext cx="8382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SemiBold" pitchFamily="34" charset="0"/>
                <a:cs typeface="Arial" pitchFamily="34" charset="0"/>
              </a:rPr>
              <a:t>Отсутствие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SemiBold" pitchFamily="34" charset="0"/>
                <a:cs typeface="Arial" pitchFamily="34" charset="0"/>
              </a:rPr>
              <a:t>выступлений у учителей;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400" dirty="0" smtClean="0">
                <a:latin typeface="Bahnschrift SemiBold" pitchFamily="34" charset="0"/>
                <a:cs typeface="Arial" pitchFamily="34" charset="0"/>
              </a:rPr>
              <a:t>Не умели оформлять проекты;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SemiBold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400" dirty="0" smtClean="0">
                <a:latin typeface="Bahnschrift SemiBold" pitchFamily="34" charset="0"/>
                <a:cs typeface="Arial" pitchFamily="34" charset="0"/>
              </a:rPr>
              <a:t>Нет победителей в конкурсах и олимпиадах;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400" dirty="0" smtClean="0">
                <a:latin typeface="Bahnschrift SemiBold" pitchFamily="34" charset="0"/>
                <a:cs typeface="Arial" pitchFamily="34" charset="0"/>
              </a:rPr>
              <a:t>Опытные учителя не хотят </a:t>
            </a:r>
            <a:r>
              <a:rPr lang="ru-RU" sz="2400" dirty="0" err="1" smtClean="0">
                <a:latin typeface="Bahnschrift SemiBold" pitchFamily="34" charset="0"/>
                <a:cs typeface="Arial" pitchFamily="34" charset="0"/>
              </a:rPr>
              <a:t>аттестовываться</a:t>
            </a:r>
            <a:r>
              <a:rPr lang="ru-RU" sz="2400" dirty="0" smtClean="0">
                <a:latin typeface="Bahnschrift SemiBold" pitchFamily="34" charset="0"/>
                <a:cs typeface="Arial" pitchFamily="34" charset="0"/>
              </a:rPr>
              <a:t> из-за возраста;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SemiBold" pitchFamily="34" charset="0"/>
                <a:cs typeface="Arial" pitchFamily="34" charset="0"/>
              </a:rPr>
              <a:t>Не было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SemiBold" pitchFamily="34" charset="0"/>
                <a:cs typeface="Arial" pitchFamily="34" charset="0"/>
              </a:rPr>
              <a:t> рецензий на программы.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SemiBold" pitchFamily="34" charset="0"/>
              <a:cs typeface="Arial" pitchFamily="34" charset="0"/>
            </a:endParaRPr>
          </a:p>
        </p:txBody>
      </p:sp>
      <p:sp>
        <p:nvSpPr>
          <p:cNvPr id="14" name="TextBox 7"/>
          <p:cNvSpPr txBox="1"/>
          <p:nvPr/>
        </p:nvSpPr>
        <p:spPr>
          <a:xfrm>
            <a:off x="1524000" y="3771900"/>
            <a:ext cx="436246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06"/>
              </a:lnSpc>
            </a:pPr>
            <a:r>
              <a:rPr lang="ru-RU" sz="4073" dirty="0" smtClean="0">
                <a:latin typeface="Bahnschrift SemiBold" pitchFamily="34" charset="0"/>
              </a:rPr>
              <a:t>Проблемы в нашей школе</a:t>
            </a:r>
            <a:endParaRPr lang="en-US" sz="4073" dirty="0">
              <a:latin typeface="Bahnschrift SemiBold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983495" y="9904474"/>
            <a:ext cx="10677122" cy="1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327"/>
              </a:lnSpc>
            </a:pPr>
            <a:r>
              <a:rPr lang="en-US" sz="1124" spc="281">
                <a:solidFill>
                  <a:srgbClr val="FFFFFF"/>
                </a:solidFill>
                <a:latin typeface="Source Sans Pro Bold"/>
              </a:rPr>
              <a:t>ВЕБ-СТУДИЯ «ВЕРНИСАЖ» | 2020 ГОД</a:t>
            </a:r>
          </a:p>
        </p:txBody>
      </p:sp>
      <p:sp>
        <p:nvSpPr>
          <p:cNvPr id="3" name="AutoShape 3"/>
          <p:cNvSpPr/>
          <p:nvPr/>
        </p:nvSpPr>
        <p:spPr>
          <a:xfrm>
            <a:off x="1600200" y="723900"/>
            <a:ext cx="11704118" cy="8698058"/>
          </a:xfrm>
          <a:prstGeom prst="rect">
            <a:avLst/>
          </a:prstGeom>
          <a:solidFill>
            <a:srgbClr val="93BF83"/>
          </a:solidFill>
        </p:spPr>
      </p:sp>
      <p:grpSp>
        <p:nvGrpSpPr>
          <p:cNvPr id="4" name="Group 4"/>
          <p:cNvGrpSpPr/>
          <p:nvPr/>
        </p:nvGrpSpPr>
        <p:grpSpPr>
          <a:xfrm>
            <a:off x="2952000" y="2173364"/>
            <a:ext cx="7263271" cy="5164030"/>
            <a:chOff x="0" y="1015032"/>
            <a:chExt cx="9684362" cy="6885374"/>
          </a:xfrm>
        </p:grpSpPr>
        <p:sp>
          <p:nvSpPr>
            <p:cNvPr id="6" name="TextBox 6"/>
            <p:cNvSpPr txBox="1"/>
            <p:nvPr/>
          </p:nvSpPr>
          <p:spPr>
            <a:xfrm>
              <a:off x="0" y="1015032"/>
              <a:ext cx="9654017" cy="632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50"/>
                </a:lnSpc>
              </a:pPr>
              <a:r>
                <a:rPr lang="ru-RU" sz="3093" dirty="0" smtClean="0">
                  <a:solidFill>
                    <a:srgbClr val="FFFFFF"/>
                  </a:solidFill>
                  <a:latin typeface="Source Sans Pro Bold"/>
                </a:rPr>
                <a:t>Типичные ошибки</a:t>
              </a:r>
              <a:endParaRPr lang="en-US" sz="3093" dirty="0">
                <a:solidFill>
                  <a:srgbClr val="FFFFFF"/>
                </a:solidFill>
                <a:latin typeface="Source Sans Pro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0345" y="2729759"/>
              <a:ext cx="9654017" cy="51706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1600" dirty="0" smtClean="0"/>
                <a:t> </a:t>
              </a:r>
            </a:p>
            <a:p>
              <a:r>
                <a:rPr lang="ru-RU" sz="1600" dirty="0" smtClean="0"/>
                <a:t> </a:t>
              </a:r>
            </a:p>
            <a:p>
              <a:endParaRPr lang="ru-RU" sz="2000" dirty="0" smtClean="0">
                <a:latin typeface="Bahnschrift SemiBold" pitchFamily="34" charset="0"/>
              </a:endParaRPr>
            </a:p>
            <a:p>
              <a:endParaRPr lang="ru-RU" sz="2000" dirty="0" smtClean="0">
                <a:latin typeface="Bahnschrift SemiBold" pitchFamily="34" charset="0"/>
              </a:endParaRPr>
            </a:p>
            <a:p>
              <a:endParaRPr lang="ru-RU" sz="2000" dirty="0" smtClean="0">
                <a:latin typeface="Bahnschrift SemiBold" pitchFamily="34" charset="0"/>
              </a:endParaRPr>
            </a:p>
            <a:p>
              <a:endParaRPr lang="ru-RU" sz="2000" dirty="0" smtClean="0">
                <a:latin typeface="Bahnschrift SemiBold" pitchFamily="34" charset="0"/>
              </a:endParaRPr>
            </a:p>
            <a:p>
              <a:endParaRPr lang="ru-RU" sz="2000" dirty="0" smtClean="0">
                <a:latin typeface="Bahnschrift SemiBold" pitchFamily="34" charset="0"/>
              </a:endParaRPr>
            </a:p>
            <a:p>
              <a:endParaRPr lang="ru-RU" sz="2000" dirty="0" smtClean="0">
                <a:latin typeface="Bahnschrift SemiBold" pitchFamily="34" charset="0"/>
              </a:endParaRPr>
            </a:p>
            <a:p>
              <a:endParaRPr lang="ru-RU" sz="2000" dirty="0" smtClean="0">
                <a:latin typeface="Bahnschrift SemiBold" pitchFamily="34" charset="0"/>
              </a:endParaRPr>
            </a:p>
            <a:p>
              <a:endParaRPr lang="ru-RU" sz="2000" dirty="0" smtClean="0">
                <a:latin typeface="Bahnschrift SemiBold" pitchFamily="34" charset="0"/>
              </a:endParaRPr>
            </a:p>
            <a:p>
              <a:endParaRPr lang="ru-RU" sz="2000" dirty="0" smtClean="0">
                <a:latin typeface="Bahnschrift SemiBold" pitchFamily="34" charset="0"/>
              </a:endParaRPr>
            </a:p>
            <a:p>
              <a:r>
                <a:rPr lang="ru-RU" sz="2000" dirty="0" smtClean="0">
                  <a:latin typeface="Bahnschrift SemiBold" pitchFamily="34" charset="0"/>
                </a:rPr>
                <a:t>                 </a:t>
              </a:r>
            </a:p>
            <a:p>
              <a:endParaRPr lang="ru-RU" sz="2000" dirty="0">
                <a:latin typeface="Bahnschrift SemiBold" pitchFamily="34" charset="0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/>
          <a:srcRect l="33138" t="1201" r="23617" b="1261"/>
          <a:stretch>
            <a:fillRect/>
          </a:stretch>
        </p:blipFill>
        <p:spPr>
          <a:xfrm>
            <a:off x="10896255" y="796608"/>
            <a:ext cx="5788511" cy="86987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57400" y="2781300"/>
            <a:ext cx="8686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3200" b="1" dirty="0" smtClean="0">
                <a:latin typeface="Bahnschrift SemiBold" pitchFamily="34" charset="0"/>
              </a:rPr>
              <a:t>не </a:t>
            </a:r>
            <a:r>
              <a:rPr lang="ru-RU" sz="3200" b="1" dirty="0" smtClean="0">
                <a:latin typeface="Bahnschrift SemiBold" pitchFamily="34" charset="0"/>
              </a:rPr>
              <a:t>соблюдение сроков подачи заявления;</a:t>
            </a:r>
          </a:p>
          <a:p>
            <a:pPr>
              <a:buFontTx/>
              <a:buChar char="-"/>
            </a:pPr>
            <a:r>
              <a:rPr lang="ru-RU" sz="3200" b="1" dirty="0" smtClean="0">
                <a:latin typeface="Bahnschrift SemiBold" pitchFamily="34" charset="0"/>
              </a:rPr>
              <a:t>  при подготовки документов учитывают достижения не всего аттестационного периода;</a:t>
            </a:r>
          </a:p>
          <a:p>
            <a:pPr>
              <a:buFontTx/>
              <a:buChar char="-"/>
            </a:pPr>
            <a:r>
              <a:rPr lang="ru-RU" sz="3200" b="1" dirty="0" smtClean="0">
                <a:latin typeface="Bahnschrift SemiBold" pitchFamily="34" charset="0"/>
              </a:rPr>
              <a:t>интернет- конкурсы и олимпиады для высшей категории;</a:t>
            </a:r>
          </a:p>
          <a:p>
            <a:pPr>
              <a:buFontTx/>
              <a:buChar char="-"/>
            </a:pPr>
            <a:r>
              <a:rPr lang="ru-RU" sz="3200" b="1" dirty="0" smtClean="0">
                <a:latin typeface="Bahnschrift SemiBold" pitchFamily="34" charset="0"/>
              </a:rPr>
              <a:t>для тематического контроля выбраны разные предметы, классы и группы;</a:t>
            </a:r>
          </a:p>
          <a:p>
            <a:pPr>
              <a:buFontTx/>
              <a:buChar char="-"/>
            </a:pPr>
            <a:r>
              <a:rPr lang="ru-RU" sz="3200" b="1" dirty="0" smtClean="0">
                <a:latin typeface="Bahnschrift SemiBold" pitchFamily="34" charset="0"/>
              </a:rPr>
              <a:t>  рецензент не соответствует профилю программы;</a:t>
            </a:r>
            <a:endParaRPr lang="ru-RU" sz="3200" b="1" dirty="0">
              <a:latin typeface="Bahnschrift SemiBold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372600" y="2247900"/>
            <a:ext cx="7304163" cy="8698058"/>
          </a:xfrm>
          <a:prstGeom prst="rect">
            <a:avLst/>
          </a:prstGeom>
          <a:solidFill>
            <a:srgbClr val="93BF83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AutoShape 3"/>
          <p:cNvSpPr/>
          <p:nvPr/>
        </p:nvSpPr>
        <p:spPr>
          <a:xfrm>
            <a:off x="3048000" y="-571500"/>
            <a:ext cx="5901928" cy="8861173"/>
          </a:xfrm>
          <a:prstGeom prst="rect">
            <a:avLst/>
          </a:prstGeom>
          <a:solidFill>
            <a:srgbClr val="93BF83"/>
          </a:solidFill>
        </p:spPr>
        <p:txBody>
          <a:bodyPr/>
          <a:lstStyle/>
          <a:p>
            <a:endParaRPr lang="ru-RU" dirty="0"/>
          </a:p>
        </p:txBody>
      </p:sp>
      <p:grpSp>
        <p:nvGrpSpPr>
          <p:cNvPr id="4" name="Group 4"/>
          <p:cNvGrpSpPr/>
          <p:nvPr/>
        </p:nvGrpSpPr>
        <p:grpSpPr>
          <a:xfrm>
            <a:off x="3429000" y="419100"/>
            <a:ext cx="5334000" cy="2195393"/>
            <a:chOff x="-508000" y="9949"/>
            <a:chExt cx="7112000" cy="2927189"/>
          </a:xfrm>
        </p:grpSpPr>
        <p:sp>
          <p:nvSpPr>
            <p:cNvPr id="5" name="TextBox 5"/>
            <p:cNvSpPr txBox="1"/>
            <p:nvPr/>
          </p:nvSpPr>
          <p:spPr>
            <a:xfrm>
              <a:off x="0" y="9949"/>
              <a:ext cx="6040737" cy="1727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09"/>
                </a:lnSpc>
              </a:pPr>
              <a:r>
                <a:rPr lang="ru-RU" sz="3500" dirty="0" smtClean="0">
                  <a:solidFill>
                    <a:srgbClr val="444440"/>
                  </a:solidFill>
                  <a:latin typeface="Bahnschrift SemiBold" pitchFamily="34" charset="0"/>
                </a:rPr>
                <a:t>Обязательные критерии</a:t>
              </a:r>
              <a:endParaRPr lang="en-US" sz="3500" dirty="0">
                <a:solidFill>
                  <a:srgbClr val="444440"/>
                </a:solidFill>
                <a:latin typeface="Bahnschrift SemiBold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508000" y="721149"/>
              <a:ext cx="7112000" cy="22159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dirty="0" smtClean="0"/>
                <a:t>                 </a:t>
              </a:r>
              <a:endParaRPr lang="ru-RU" dirty="0" smtClean="0">
                <a:latin typeface="Bahnschrift SemiBold" pitchFamily="34" charset="0"/>
              </a:endParaRPr>
            </a:p>
            <a:p>
              <a:endParaRPr lang="ru-RU" dirty="0" smtClean="0">
                <a:latin typeface="Bahnschrift SemiBold" pitchFamily="34" charset="0"/>
              </a:endParaRPr>
            </a:p>
            <a:p>
              <a:r>
                <a:rPr lang="ru-RU" sz="2000" dirty="0" smtClean="0"/>
                <a:t>  </a:t>
              </a:r>
              <a:endParaRPr lang="ru-RU" sz="1600" dirty="0" smtClean="0">
                <a:solidFill>
                  <a:schemeClr val="bg1"/>
                </a:solidFill>
                <a:latin typeface="Bahnschrift SemiBold" pitchFamily="34" charset="0"/>
              </a:endParaRPr>
            </a:p>
            <a:p>
              <a:endParaRPr lang="ru-RU" sz="1600" dirty="0" smtClean="0">
                <a:solidFill>
                  <a:schemeClr val="bg1"/>
                </a:solidFill>
                <a:latin typeface="Bahnschrift SemiBold" pitchFamily="34" charset="0"/>
              </a:endParaRPr>
            </a:p>
            <a:p>
              <a:endParaRPr lang="ru-RU" sz="1600" dirty="0" smtClean="0">
                <a:solidFill>
                  <a:schemeClr val="bg1"/>
                </a:solidFill>
                <a:latin typeface="Bahnschrift SemiBold" pitchFamily="34" charset="0"/>
              </a:endParaRPr>
            </a:p>
            <a:p>
              <a:r>
                <a:rPr lang="ru-RU" sz="2000" dirty="0" smtClean="0"/>
                <a:t>              </a:t>
              </a:r>
              <a:endParaRPr lang="en-US" sz="1828" dirty="0">
                <a:solidFill>
                  <a:srgbClr val="FFFFFF"/>
                </a:solidFill>
                <a:latin typeface="Source Sans Pro"/>
              </a:endParaRPr>
            </a:p>
          </p:txBody>
        </p:sp>
      </p:grpSp>
      <p:pic>
        <p:nvPicPr>
          <p:cNvPr id="10" name="Picture 2"/>
          <p:cNvPicPr>
            <a:picLocks noChangeAspect="1"/>
          </p:cNvPicPr>
          <p:nvPr/>
        </p:nvPicPr>
        <p:blipFill>
          <a:blip r:embed="rId2" cstate="print"/>
          <a:srcRect l="27643" r="27643"/>
          <a:stretch>
            <a:fillRect/>
          </a:stretch>
        </p:blipFill>
        <p:spPr>
          <a:xfrm>
            <a:off x="2971800" y="8648700"/>
            <a:ext cx="5867400" cy="8742664"/>
          </a:xfrm>
          <a:prstGeom prst="rect">
            <a:avLst/>
          </a:prstGeom>
        </p:spPr>
      </p:pic>
      <p:grpSp>
        <p:nvGrpSpPr>
          <p:cNvPr id="11" name="Group 4"/>
          <p:cNvGrpSpPr/>
          <p:nvPr/>
        </p:nvGrpSpPr>
        <p:grpSpPr>
          <a:xfrm>
            <a:off x="9601200" y="2781300"/>
            <a:ext cx="5334000" cy="2472392"/>
            <a:chOff x="-508000" y="9949"/>
            <a:chExt cx="7112000" cy="3296520"/>
          </a:xfrm>
        </p:grpSpPr>
        <p:sp>
          <p:nvSpPr>
            <p:cNvPr id="12" name="TextBox 5"/>
            <p:cNvSpPr txBox="1"/>
            <p:nvPr/>
          </p:nvSpPr>
          <p:spPr>
            <a:xfrm>
              <a:off x="0" y="9949"/>
              <a:ext cx="6040737" cy="8213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09"/>
                </a:lnSpc>
              </a:pPr>
              <a:r>
                <a:rPr lang="ru-RU" sz="3500" dirty="0" smtClean="0">
                  <a:solidFill>
                    <a:srgbClr val="444440"/>
                  </a:solidFill>
                  <a:latin typeface="CAT Neuzeit"/>
                </a:rPr>
                <a:t>Пути решения</a:t>
              </a:r>
              <a:endParaRPr lang="en-US" sz="3500" dirty="0">
                <a:solidFill>
                  <a:srgbClr val="444440"/>
                </a:solidFill>
                <a:latin typeface="CAT Neuzeit"/>
              </a:endParaRPr>
            </a:p>
          </p:txBody>
        </p:sp>
        <p:sp>
          <p:nvSpPr>
            <p:cNvPr id="13" name="TextBox 6"/>
            <p:cNvSpPr txBox="1"/>
            <p:nvPr/>
          </p:nvSpPr>
          <p:spPr>
            <a:xfrm>
              <a:off x="-508000" y="721148"/>
              <a:ext cx="7112000" cy="25853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endParaRPr lang="ru-RU" dirty="0" smtClean="0">
                <a:solidFill>
                  <a:schemeClr val="bg1"/>
                </a:solidFill>
                <a:latin typeface="Bahnschrift SemiBold" pitchFamily="34" charset="0"/>
              </a:endParaRPr>
            </a:p>
            <a:p>
              <a:r>
                <a:rPr lang="ru-RU" dirty="0" smtClean="0"/>
                <a:t>                 </a:t>
              </a:r>
              <a:endParaRPr lang="ru-RU" dirty="0" smtClean="0">
                <a:latin typeface="Bahnschrift SemiBold" pitchFamily="34" charset="0"/>
              </a:endParaRPr>
            </a:p>
            <a:p>
              <a:endParaRPr lang="ru-RU" dirty="0" smtClean="0">
                <a:latin typeface="Bahnschrift SemiBold" pitchFamily="34" charset="0"/>
              </a:endParaRPr>
            </a:p>
            <a:p>
              <a:r>
                <a:rPr lang="ru-RU" sz="2000" dirty="0" smtClean="0"/>
                <a:t>  </a:t>
              </a:r>
              <a:endParaRPr lang="ru-RU" sz="1600" dirty="0" smtClean="0">
                <a:solidFill>
                  <a:schemeClr val="bg1"/>
                </a:solidFill>
                <a:latin typeface="Bahnschrift SemiBold" pitchFamily="34" charset="0"/>
              </a:endParaRPr>
            </a:p>
            <a:p>
              <a:endParaRPr lang="ru-RU" sz="1600" dirty="0" smtClean="0">
                <a:solidFill>
                  <a:schemeClr val="bg1"/>
                </a:solidFill>
                <a:latin typeface="Bahnschrift SemiBold" pitchFamily="34" charset="0"/>
              </a:endParaRPr>
            </a:p>
            <a:p>
              <a:endParaRPr lang="ru-RU" sz="1600" dirty="0" smtClean="0">
                <a:solidFill>
                  <a:schemeClr val="bg1"/>
                </a:solidFill>
                <a:latin typeface="Bahnschrift SemiBold" pitchFamily="34" charset="0"/>
              </a:endParaRPr>
            </a:p>
            <a:p>
              <a:r>
                <a:rPr lang="ru-RU" sz="2000" dirty="0" smtClean="0"/>
                <a:t>              </a:t>
              </a:r>
              <a:endParaRPr lang="en-US" sz="1828" dirty="0">
                <a:solidFill>
                  <a:srgbClr val="FFFFFF"/>
                </a:solidFill>
                <a:latin typeface="Source Sans Pro"/>
              </a:endParaRPr>
            </a:p>
          </p:txBody>
        </p:sp>
      </p:grpSp>
      <p:pic>
        <p:nvPicPr>
          <p:cNvPr id="17" name="Picture 2"/>
          <p:cNvPicPr>
            <a:picLocks noChangeAspect="1"/>
          </p:cNvPicPr>
          <p:nvPr/>
        </p:nvPicPr>
        <p:blipFill>
          <a:blip r:embed="rId2" cstate="print"/>
          <a:srcRect l="27643" r="27643" b="11098"/>
          <a:stretch>
            <a:fillRect/>
          </a:stretch>
        </p:blipFill>
        <p:spPr>
          <a:xfrm>
            <a:off x="9448800" y="-7810500"/>
            <a:ext cx="7391400" cy="97912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62400" y="25527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Bahnschrift SemiBold" pitchFamily="34" charset="0"/>
              </a:rPr>
              <a:t>-Выступления</a:t>
            </a:r>
            <a:r>
              <a:rPr lang="ru-RU" sz="3600" dirty="0" smtClean="0">
                <a:latin typeface="Bahnschrift SemiBold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ru-RU" sz="3600" dirty="0" smtClean="0">
                <a:latin typeface="Bahnschrift SemiBold" pitchFamily="34" charset="0"/>
              </a:rPr>
              <a:t>Рецензии;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25000" y="4076700"/>
            <a:ext cx="6858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3200" dirty="0" smtClean="0">
                <a:latin typeface="Bahnschrift SemiBold" pitchFamily="34" charset="0"/>
              </a:rPr>
              <a:t>Выступления в рамках МИП;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Bahnschrift SemiBold" pitchFamily="34" charset="0"/>
              </a:rPr>
              <a:t>Устраивать свои мероприятия;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Bahnschrift SemiBold" pitchFamily="34" charset="0"/>
              </a:rPr>
              <a:t>Выступления с </a:t>
            </a:r>
            <a:r>
              <a:rPr lang="ru-RU" sz="3200" dirty="0" smtClean="0">
                <a:latin typeface="Bahnschrift SemiBold" pitchFamily="34" charset="0"/>
              </a:rPr>
              <a:t>мастер-классами </a:t>
            </a:r>
            <a:r>
              <a:rPr lang="ru-RU" sz="3200" dirty="0" smtClean="0">
                <a:latin typeface="Bahnschrift SemiBold" pitchFamily="34" charset="0"/>
              </a:rPr>
              <a:t>в </a:t>
            </a:r>
            <a:r>
              <a:rPr lang="ru-RU" sz="3200" dirty="0" smtClean="0">
                <a:latin typeface="Bahnschrift SemiBold" pitchFamily="34" charset="0"/>
              </a:rPr>
              <a:t>ИРО, КНМЦ;</a:t>
            </a:r>
            <a:endParaRPr lang="ru-RU" sz="3200" dirty="0" smtClean="0">
              <a:latin typeface="Bahnschrift SemiBold" pitchFamily="34" charset="0"/>
            </a:endParaRPr>
          </a:p>
          <a:p>
            <a:r>
              <a:rPr lang="ru-RU" sz="3200" dirty="0" smtClean="0">
                <a:latin typeface="Bahnschrift SemiBold" pitchFamily="34" charset="0"/>
              </a:rPr>
              <a:t>-Участие в </a:t>
            </a:r>
            <a:r>
              <a:rPr lang="ru-RU" sz="3200" dirty="0" err="1" smtClean="0">
                <a:latin typeface="Bahnschrift SemiBold" pitchFamily="34" charset="0"/>
              </a:rPr>
              <a:t>учительско-ученической</a:t>
            </a:r>
            <a:r>
              <a:rPr lang="ru-RU" sz="3200" dirty="0" smtClean="0">
                <a:latin typeface="Bahnschrift SemiBold" pitchFamily="34" charset="0"/>
              </a:rPr>
              <a:t> конференции на портале «</a:t>
            </a:r>
            <a:r>
              <a:rPr lang="ru-RU" sz="3200" dirty="0" err="1" smtClean="0">
                <a:latin typeface="Bahnschrift SemiBold" pitchFamily="34" charset="0"/>
              </a:rPr>
              <a:t>Просфера</a:t>
            </a:r>
            <a:r>
              <a:rPr lang="ru-RU" sz="3200" dirty="0" smtClean="0">
                <a:latin typeface="Bahnschrift SemiBold" pitchFamily="34" charset="0"/>
              </a:rPr>
              <a:t>»</a:t>
            </a:r>
            <a:endParaRPr lang="ru-RU" sz="3200" dirty="0">
              <a:latin typeface="Bahnschrift SemiBold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0"/>
          <p:cNvSpPr/>
          <p:nvPr/>
        </p:nvSpPr>
        <p:spPr>
          <a:xfrm>
            <a:off x="3200400" y="1028700"/>
            <a:ext cx="12138861" cy="3715292"/>
          </a:xfrm>
          <a:prstGeom prst="rect">
            <a:avLst/>
          </a:prstGeom>
          <a:solidFill>
            <a:srgbClr val="93BF83"/>
          </a:solidFill>
        </p:spPr>
      </p:sp>
      <p:grpSp>
        <p:nvGrpSpPr>
          <p:cNvPr id="11" name="Group 11"/>
          <p:cNvGrpSpPr/>
          <p:nvPr/>
        </p:nvGrpSpPr>
        <p:grpSpPr>
          <a:xfrm>
            <a:off x="5181600" y="2400300"/>
            <a:ext cx="7821625" cy="779725"/>
            <a:chOff x="-137565" y="890768"/>
            <a:chExt cx="10428834" cy="1039633"/>
          </a:xfrm>
        </p:grpSpPr>
        <p:sp>
          <p:nvSpPr>
            <p:cNvPr id="12" name="TextBox 12"/>
            <p:cNvSpPr txBox="1"/>
            <p:nvPr/>
          </p:nvSpPr>
          <p:spPr>
            <a:xfrm>
              <a:off x="0" y="890768"/>
              <a:ext cx="10291269" cy="3444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9"/>
                </a:lnSpc>
              </a:pPr>
              <a:endParaRPr lang="en-US" sz="1687" dirty="0">
                <a:solidFill>
                  <a:srgbClr val="FFFFFF"/>
                </a:solidFill>
                <a:latin typeface="Source Sans Pro Bold Itali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-137565" y="1244572"/>
              <a:ext cx="10291269" cy="6858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50"/>
                </a:lnSpc>
              </a:pPr>
              <a:r>
                <a:rPr lang="ru-RU" sz="6000" dirty="0" smtClean="0">
                  <a:solidFill>
                    <a:srgbClr val="FFFFFF"/>
                  </a:solidFill>
                  <a:latin typeface="Bahnschrift SemiBold" pitchFamily="34" charset="0"/>
                </a:rPr>
                <a:t>Формы</a:t>
              </a:r>
              <a:endParaRPr lang="en-US" sz="6000" dirty="0">
                <a:solidFill>
                  <a:srgbClr val="FFFFFF"/>
                </a:solidFill>
                <a:latin typeface="Bahnschrift SemiBold" pitchFamily="34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19999"/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478000" y="7948919"/>
            <a:ext cx="2992744" cy="23380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alphaModFix amt="19999"/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914400" y="0"/>
            <a:ext cx="2992744" cy="233808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352800" y="571500"/>
            <a:ext cx="11201400" cy="6014897"/>
            <a:chOff x="-987444" y="-3346515"/>
            <a:chExt cx="14935200" cy="8019863"/>
          </a:xfrm>
        </p:grpSpPr>
        <p:sp>
          <p:nvSpPr>
            <p:cNvPr id="7" name="AutoShape 7"/>
            <p:cNvSpPr/>
            <p:nvPr/>
          </p:nvSpPr>
          <p:spPr>
            <a:xfrm>
              <a:off x="1450957" y="-3346515"/>
              <a:ext cx="10058400" cy="1016000"/>
            </a:xfrm>
            <a:prstGeom prst="rect">
              <a:avLst/>
            </a:prstGeom>
            <a:solidFill>
              <a:srgbClr val="93BF8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-987444" y="-3346515"/>
              <a:ext cx="14935200" cy="9848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ru-RU" sz="4800" dirty="0" smtClean="0"/>
                <a:t>Кейс задания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486923" y="-51435"/>
              <a:ext cx="10291269" cy="461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4"/>
                </a:lnSpc>
              </a:pPr>
              <a:endParaRPr lang="en-US" sz="2249" dirty="0">
                <a:solidFill>
                  <a:srgbClr val="93BF83"/>
                </a:solidFill>
                <a:latin typeface="Crimson Roman Italic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033139" y="4328895"/>
              <a:ext cx="9198836" cy="3444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9"/>
                </a:lnSpc>
              </a:pPr>
              <a:endParaRPr lang="en-US" sz="1687" dirty="0">
                <a:solidFill>
                  <a:srgbClr val="FFFFFF"/>
                </a:solidFill>
                <a:latin typeface="Source Sans Pro Bold Italics"/>
              </a:endParaRPr>
            </a:p>
          </p:txBody>
        </p:sp>
      </p:grpSp>
      <p:sp>
        <p:nvSpPr>
          <p:cNvPr id="9" name="Скругленный прямоугольник 8"/>
          <p:cNvSpPr/>
          <p:nvPr/>
        </p:nvSpPr>
        <p:spPr>
          <a:xfrm>
            <a:off x="2133600" y="2019300"/>
            <a:ext cx="4267200" cy="2590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4600" y="5905500"/>
            <a:ext cx="4267200" cy="2590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125200" y="1866900"/>
            <a:ext cx="4267200" cy="2590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277600" y="6057900"/>
            <a:ext cx="4267200" cy="2590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2400300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Bahnschrift SemiBold" pitchFamily="34" charset="0"/>
              </a:rPr>
              <a:t>Что делать, если  опытный педагог хочет аттестоваться на соответствие занимаемой должности</a:t>
            </a:r>
            <a:endParaRPr lang="ru-RU" sz="2400" b="1" dirty="0">
              <a:latin typeface="Bahnschrift Semi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353800" y="27813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Bahnschrift SemiBold" pitchFamily="34" charset="0"/>
              </a:rPr>
              <a:t>Активный учитель, но нет выступлений</a:t>
            </a:r>
            <a:endParaRPr lang="ru-RU" sz="2400" b="1" dirty="0">
              <a:latin typeface="Bahnschrift SemiBol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200" y="66675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Bahnschrift SemiBold" pitchFamily="34" charset="0"/>
              </a:rPr>
              <a:t>Что сделать, если не хватает баллов на высшую категорию</a:t>
            </a:r>
            <a:endParaRPr lang="ru-RU" sz="2400" b="1" dirty="0">
              <a:latin typeface="Bahnschrift SemiBol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506200" y="67437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Bahnschrift SemiBold" pitchFamily="34" charset="0"/>
              </a:rPr>
              <a:t>Что делать, если  категория «сгорела»</a:t>
            </a:r>
            <a:endParaRPr lang="ru-RU" sz="2400" b="1" dirty="0">
              <a:latin typeface="Bahnschrift SemiBold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29400" y="3467100"/>
            <a:ext cx="4267200" cy="2590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1800" y="39243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705600" y="41529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Bahnschrift SemiBold" pitchFamily="34" charset="0"/>
              </a:rPr>
              <a:t>Где «найти» детей-победителей конкурсов, олимпиад  и   проектов?</a:t>
            </a:r>
            <a:endParaRPr lang="ru-RU" sz="2400" b="1" dirty="0">
              <a:latin typeface="Bahnschrift SemiBold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54826" y="807866"/>
            <a:ext cx="8462641" cy="8671269"/>
          </a:xfrm>
          <a:prstGeom prst="rect">
            <a:avLst/>
          </a:prstGeom>
          <a:solidFill>
            <a:srgbClr val="93BF83"/>
          </a:solidFill>
        </p:spPr>
      </p:sp>
      <p:sp>
        <p:nvSpPr>
          <p:cNvPr id="3" name="AutoShape 3"/>
          <p:cNvSpPr/>
          <p:nvPr/>
        </p:nvSpPr>
        <p:spPr>
          <a:xfrm>
            <a:off x="6304359" y="-9151144"/>
            <a:ext cx="688759" cy="8229600"/>
          </a:xfrm>
          <a:prstGeom prst="rect">
            <a:avLst/>
          </a:prstGeom>
          <a:solidFill>
            <a:srgbClr val="444440">
              <a:alpha val="49804"/>
            </a:srgb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 l="35596" t="12593" r="26205" b="12593"/>
          <a:stretch>
            <a:fillRect/>
          </a:stretch>
        </p:blipFill>
        <p:spPr>
          <a:xfrm>
            <a:off x="10185358" y="806674"/>
            <a:ext cx="6647103" cy="86736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895600" y="1333500"/>
            <a:ext cx="6271842" cy="682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09"/>
              </a:lnSpc>
            </a:pPr>
            <a:r>
              <a:rPr lang="en-US" sz="4500" dirty="0">
                <a:latin typeface="Bahnschrift SemiBold" pitchFamily="34" charset="0"/>
              </a:rPr>
              <a:t>СВЯЖИТЕСЬ С НАМИ</a:t>
            </a:r>
          </a:p>
        </p:txBody>
      </p:sp>
      <p:pic>
        <p:nvPicPr>
          <p:cNvPr id="1025" name="Picture 1" descr="C:\Users\user\Downloads\frame (16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628900"/>
            <a:ext cx="1143000" cy="1421130"/>
          </a:xfrm>
          <a:prstGeom prst="rect">
            <a:avLst/>
          </a:prstGeom>
          <a:noFill/>
        </p:spPr>
      </p:pic>
      <p:pic>
        <p:nvPicPr>
          <p:cNvPr id="1026" name="Picture 2" descr="C:\Users\user\Desktop\KNMC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476500"/>
            <a:ext cx="1676400" cy="1599027"/>
          </a:xfrm>
          <a:prstGeom prst="rect">
            <a:avLst/>
          </a:prstGeom>
          <a:noFill/>
        </p:spPr>
      </p:pic>
      <p:pic>
        <p:nvPicPr>
          <p:cNvPr id="15" name="Picture 4" descr="C:\Users\user\Desktop\d0bb4bc1-4475-40d9-8a1e-642be37a35c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4686300"/>
            <a:ext cx="1600200" cy="1600200"/>
          </a:xfrm>
          <a:prstGeom prst="rect">
            <a:avLst/>
          </a:prstGeom>
          <a:noFill/>
        </p:spPr>
      </p:pic>
      <p:pic>
        <p:nvPicPr>
          <p:cNvPr id="16" name="Picture 8" descr="C:\Users\Пользователь\Downloads\frame (6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399" y="4762500"/>
            <a:ext cx="1225737" cy="1524000"/>
          </a:xfrm>
          <a:prstGeom prst="rect">
            <a:avLst/>
          </a:prstGeom>
          <a:noFill/>
        </p:spPr>
      </p:pic>
      <p:pic>
        <p:nvPicPr>
          <p:cNvPr id="17" name="Picture 2" descr="C:\Users\user\Desktop\_7zAji2f3zt6F77bEj1S3VXrnivGbzoJmMY2MJagfxLw3waStJsY_kNvugv3hV93Vcduuq22odBEaA9DNXU_mJ1H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7124700"/>
            <a:ext cx="1637042" cy="1537760"/>
          </a:xfrm>
          <a:prstGeom prst="rect">
            <a:avLst/>
          </a:prstGeom>
          <a:noFill/>
        </p:spPr>
      </p:pic>
      <p:pic>
        <p:nvPicPr>
          <p:cNvPr id="18" name="Picture 11" descr="C:\Users\Пользователь\Downloads\frame (7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6600" y="7048500"/>
            <a:ext cx="1219200" cy="1515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212</Words>
  <Application>Microsoft Office PowerPoint</Application>
  <PresentationFormat>Произвольный</PresentationFormat>
  <Paragraphs>61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Bahnschrift SemiBold</vt:lpstr>
      <vt:lpstr>Veleka</vt:lpstr>
      <vt:lpstr>Calibri</vt:lpstr>
      <vt:lpstr>Source Sans Pro Bold Italics</vt:lpstr>
      <vt:lpstr>Source Sans Pro Bold</vt:lpstr>
      <vt:lpstr>Source Sans Pro</vt:lpstr>
      <vt:lpstr>CAT Neuzeit</vt:lpstr>
      <vt:lpstr>Crimson Roman Italics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Черно-Зеленая Профессиональная Презентация с Советами</dc:title>
  <dc:creator>user</dc:creator>
  <cp:lastModifiedBy>user</cp:lastModifiedBy>
  <cp:revision>12</cp:revision>
  <dcterms:created xsi:type="dcterms:W3CDTF">2006-08-16T00:00:00Z</dcterms:created>
  <dcterms:modified xsi:type="dcterms:W3CDTF">2023-03-30T09:56:02Z</dcterms:modified>
  <dc:identifier>DAFeYWx5rMQ</dc:identifier>
</cp:coreProperties>
</file>