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0" r:id="rId6"/>
    <p:sldId id="258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9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6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4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0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6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82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7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8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7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01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0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78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33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67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3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57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96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63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55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8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44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16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72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94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1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58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89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46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38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01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5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8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8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5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6116-72EC-4F0E-8C5A-F749BEAB5E2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68CF-6FAD-4906-9ECE-96BEF8859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61AE6-46E7-45E5-84AC-6976EC9B5CF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14.09.2023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863C0F-4CB8-434D-81CE-1410332635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UEeSmioU_NV_fg" TargetMode="Externa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Об аттестации педагогических работников в соответствии с новым Порядком аттестации, вступающего в силу 1 сентября 2023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157192"/>
            <a:ext cx="6400800" cy="1054968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Palatino Linotype" pitchFamily="18" charset="0"/>
                <a:ea typeface="Calibri"/>
              </a:rPr>
              <a:t>Хапасеж Фатима </a:t>
            </a:r>
            <a:r>
              <a:rPr lang="ru-RU" sz="2000" b="1" dirty="0" err="1">
                <a:solidFill>
                  <a:schemeClr val="tx1"/>
                </a:solidFill>
                <a:latin typeface="Palatino Linotype" pitchFamily="18" charset="0"/>
                <a:ea typeface="Calibri"/>
              </a:rPr>
              <a:t>Асфаровна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  <a:ea typeface="Calibri"/>
              </a:rPr>
              <a:t>, </a:t>
            </a:r>
          </a:p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Calibri"/>
              </a:rPr>
              <a:t>главный специалист отдела профессионального развития педагогических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Calibri"/>
              </a:rPr>
              <a:t>работников МКУ КНМЦ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5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47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effectLst/>
              </a:rPr>
              <a:t>Технологическая схема организации и проведения аттестации педагогических работников</a:t>
            </a:r>
            <a:endParaRPr lang="ru-RU" sz="2400" b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63367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Приказ государственного бюджетного учреждения Краснодарского края «Центр сопровождения образования» от 07.09.2023 г. № 98 «Об утверждении Технологической схемы организации и проведения аттестации педагогических работников организаций, осуществляющих образовательную деятельность, в целях установления квалификационной категории»</a:t>
            </a:r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документа </a:t>
            </a:r>
            <a:r>
              <a:rPr lang="ru-RU" dirty="0" smtClean="0"/>
              <a:t>– обеспечение качества проведения и единообразия подходов к организации аттестации педагогов. Схема конкретизирует процедуру аттестации педагогов в электронной форме, нацелена на обеспечение качества, а также на сокращение избыточной </a:t>
            </a:r>
            <a:r>
              <a:rPr lang="ru-RU" dirty="0" err="1" smtClean="0"/>
              <a:t>отчетности</a:t>
            </a:r>
            <a:r>
              <a:rPr lang="ru-RU" dirty="0" smtClean="0"/>
              <a:t> при организации и проведении аттестации, которая состоит из 3-х этапов: подготовительный, экспертный и заключительный.</a:t>
            </a:r>
            <a:endParaRPr lang="ru-RU" dirty="0"/>
          </a:p>
        </p:txBody>
      </p:sp>
      <p:pic>
        <p:nvPicPr>
          <p:cNvPr id="1026" name="Picture 2" descr="C:\Users\Волкова\Desktop\13.09.2023\Обрезанные док-ты\Приказ о Тех схем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87" y="1476140"/>
            <a:ext cx="267810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5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2F5897"/>
                </a:solidFill>
                <a:effectLst/>
              </a:rPr>
              <a:t>Технологическая схема организации и проведения аттестации педагогических работников</a:t>
            </a:r>
            <a:endParaRPr lang="ru-RU" dirty="0"/>
          </a:p>
        </p:txBody>
      </p:sp>
      <p:pic>
        <p:nvPicPr>
          <p:cNvPr id="2051" name="Picture 3" descr="C:\Users\Волкова\Desktop\13.09.2023\Обрезанные док-ты\Для ответственных в О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62" y="4365104"/>
            <a:ext cx="3736876" cy="22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39880"/>
            <a:ext cx="39604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Подготовительный этап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за что отвечает педагог</a:t>
            </a:r>
          </a:p>
          <a:p>
            <a:endParaRPr lang="ru-RU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 что отвечает ответственный в ОО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162548" cy="354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3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63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2F5897"/>
                </a:solidFill>
                <a:effectLst/>
              </a:rPr>
              <a:t>Технологическая схема организации и проведения аттестации педагогических работников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253" y="1988840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1. Инструкция </a:t>
            </a:r>
            <a:r>
              <a:rPr lang="ru-RU" b="1" dirty="0">
                <a:solidFill>
                  <a:schemeClr val="tx2"/>
                </a:solidFill>
              </a:rPr>
              <a:t>для 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педагогического работника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Волкова\Desktop\13.09.2023\Обрезанные док-ты\Инструкция для педагог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4" y="2852936"/>
            <a:ext cx="38635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178" y="1052736"/>
            <a:ext cx="514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ПРИЛОЖЕНИЯ к  Технологической схеме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83277" y="1922047"/>
            <a:ext cx="273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897"/>
                </a:solidFill>
              </a:rPr>
              <a:t>2. Заявление педагога </a:t>
            </a:r>
          </a:p>
          <a:p>
            <a:r>
              <a:rPr lang="ru-RU" b="1" dirty="0" smtClean="0">
                <a:solidFill>
                  <a:srgbClr val="2F5897"/>
                </a:solidFill>
              </a:rPr>
              <a:t>(текстовый вариант)</a:t>
            </a:r>
            <a:endParaRPr lang="ru-RU" dirty="0"/>
          </a:p>
        </p:txBody>
      </p:sp>
      <p:pic>
        <p:nvPicPr>
          <p:cNvPr id="3076" name="Picture 4" descr="C:\Users\Волкова\Desktop\imag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28" y="2708919"/>
            <a:ext cx="3074188" cy="38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2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2F5897"/>
                </a:solidFill>
                <a:effectLst/>
              </a:rPr>
              <a:t>Технологическая схема организации и проведения аттестации педагогических работников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ПРИЛОЖЕНИЯ к  Технологической схеме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Волкова\Desktop\imag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240360" cy="41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595" y="1927135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897"/>
                </a:solidFill>
              </a:rPr>
              <a:t>3. Сведения (примерная форма)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871646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897"/>
                </a:solidFill>
              </a:rPr>
              <a:t>4. Ходатайство (примерная форма) </a:t>
            </a:r>
            <a:endParaRPr lang="ru-RU" dirty="0"/>
          </a:p>
        </p:txBody>
      </p:sp>
      <p:pic>
        <p:nvPicPr>
          <p:cNvPr id="4099" name="Picture 3" descr="C:\Users\Волкова\Desktop\13.09.2023\Обрезанные док-ты\Ходатайство к новым кв. категория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68" y="2240978"/>
            <a:ext cx="2066321" cy="30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олкова\Desktop\13.09.2023\Обрезанные док-ты\Продолжение ходатайст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047925" cy="28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олкова\Desktop\13.09.2023\Обрезанные док-ты\Конец хадатайств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821954" cy="1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9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800" u="sng" dirty="0">
                <a:solidFill>
                  <a:srgbClr val="179BD7"/>
                </a:solidFill>
                <a:latin typeface="Roboto"/>
                <a:hlinkClick r:id="rId2"/>
              </a:rPr>
              <a:t>Письмо министерства образования, науки и </a:t>
            </a:r>
            <a:r>
              <a:rPr lang="ru-RU" sz="2800" u="sng" dirty="0" err="1">
                <a:solidFill>
                  <a:srgbClr val="179BD7"/>
                </a:solidFill>
                <a:latin typeface="Roboto"/>
                <a:hlinkClick r:id="rId2"/>
              </a:rPr>
              <a:t>молодежной</a:t>
            </a:r>
            <a:r>
              <a:rPr lang="ru-RU" sz="2800" u="sng" dirty="0">
                <a:solidFill>
                  <a:srgbClr val="179BD7"/>
                </a:solidFill>
                <a:latin typeface="Roboto"/>
                <a:hlinkClick r:id="rId2"/>
              </a:rPr>
              <a:t> политики Краснодарского края </a:t>
            </a:r>
            <a:br>
              <a:rPr lang="ru-RU" sz="2800" u="sng" dirty="0">
                <a:solidFill>
                  <a:srgbClr val="179BD7"/>
                </a:solidFill>
                <a:latin typeface="Roboto"/>
                <a:hlinkClick r:id="rId2"/>
              </a:rPr>
            </a:br>
            <a:r>
              <a:rPr lang="ru-RU" sz="2800" u="sng" dirty="0" smtClean="0">
                <a:solidFill>
                  <a:srgbClr val="179BD7"/>
                </a:solidFill>
                <a:latin typeface="Roboto"/>
                <a:hlinkClick r:id="rId2"/>
              </a:rPr>
              <a:t>от </a:t>
            </a:r>
            <a:r>
              <a:rPr lang="ru-RU" sz="2800" u="sng" dirty="0">
                <a:solidFill>
                  <a:srgbClr val="179BD7"/>
                </a:solidFill>
                <a:latin typeface="Roboto"/>
                <a:hlinkClick r:id="rId2"/>
              </a:rPr>
              <a:t>11.09.2023 № 47-01-13-17455/23 </a:t>
            </a:r>
            <a:r>
              <a:rPr lang="ru-RU" sz="2800" u="sng" dirty="0" smtClean="0">
                <a:solidFill>
                  <a:srgbClr val="179BD7"/>
                </a:solidFill>
                <a:latin typeface="Roboto"/>
                <a:hlinkClick r:id="rId2"/>
              </a:rPr>
              <a:t/>
            </a:r>
            <a:br>
              <a:rPr lang="ru-RU" sz="2800" u="sng" dirty="0" smtClean="0">
                <a:solidFill>
                  <a:srgbClr val="179BD7"/>
                </a:solidFill>
                <a:latin typeface="Roboto"/>
                <a:hlinkClick r:id="rId2"/>
              </a:rPr>
            </a:br>
            <a:r>
              <a:rPr lang="ru-RU" sz="2800" u="sng" dirty="0" smtClean="0">
                <a:solidFill>
                  <a:srgbClr val="179BD7"/>
                </a:solidFill>
                <a:latin typeface="Roboto"/>
                <a:hlinkClick r:id="rId2"/>
              </a:rPr>
              <a:t>«</a:t>
            </a:r>
            <a:r>
              <a:rPr lang="ru-RU" sz="2800" u="sng" dirty="0">
                <a:solidFill>
                  <a:srgbClr val="179BD7"/>
                </a:solidFill>
                <a:latin typeface="Roboto"/>
                <a:hlinkClick r:id="rId2"/>
              </a:rPr>
              <a:t>О направлении измерительных материалов по аттестации педагогических работников»</a:t>
            </a:r>
            <a:br>
              <a:rPr lang="ru-RU" sz="2800" u="sng" dirty="0">
                <a:solidFill>
                  <a:srgbClr val="179BD7"/>
                </a:solidFill>
                <a:latin typeface="Roboto"/>
                <a:hlinkClick r:id="rId2"/>
              </a:rPr>
            </a:br>
            <a:r>
              <a:rPr lang="ru-RU" sz="2800" u="sng" dirty="0">
                <a:solidFill>
                  <a:srgbClr val="179BD7"/>
                </a:solidFill>
                <a:latin typeface="Roboto"/>
                <a:hlinkClick r:id="rId2"/>
              </a:rPr>
              <a:t>Измерительные материалы для оценки профессиональной деятельности педагогических работников образовательных организаций Краснодарского края при проведении аттестации в целях установления квалификационной категории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5775" y="404664"/>
            <a:ext cx="5606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ОЗНАКОМИТЬСЯ !!!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9472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432" y="1484784"/>
            <a:ext cx="8352927" cy="511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учреждение «Краснодарский научно-методический центр» </a:t>
            </a: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</a:t>
            </a: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Дунайская, 62, </a:t>
            </a: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ПРПР - 1 этаж, кабинет №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КНМЦ – </a:t>
            </a:r>
            <a:r>
              <a:rPr lang="en-U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knmc.centerstart.ru </a:t>
            </a: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Хапасеж </a:t>
            </a: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Фатима </a:t>
            </a:r>
            <a:r>
              <a:rPr lang="ru-RU" alt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Асфаровна</a:t>
            </a: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ru-RU" altLang="ru-RU" sz="2400" dirty="0">
              <a:solidFill>
                <a:srgbClr val="0F49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рабочий – 8 (861)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235-15-61;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hapasezh@knmc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kubannet.ru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 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marR="54381" lvl="0" defTabSz="654137">
              <a:spcBef>
                <a:spcPts val="75"/>
              </a:spcBef>
              <a:defRPr/>
            </a:pPr>
            <a:r>
              <a:rPr lang="ru-RU" sz="2400" b="1" dirty="0" smtClean="0">
                <a:solidFill>
                  <a:srgbClr val="2F5897"/>
                </a:solidFill>
                <a:latin typeface="Book Antiqua" panose="02040602050305030304" pitchFamily="18" charset="0"/>
                <a:ea typeface="+mn-ea"/>
                <a:cs typeface="+mn-cs"/>
              </a:rPr>
              <a:t>ИНФОРМАЦИЯ</a:t>
            </a:r>
            <a:endParaRPr lang="ru-RU" dirty="0"/>
          </a:p>
        </p:txBody>
      </p:sp>
      <p:pic>
        <p:nvPicPr>
          <p:cNvPr id="4" name="Объект 3" descr="C:\Users\Волкова\Downloads\2023-09-07_15-18-0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3077" r="13594" b="1318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2204864"/>
            <a:ext cx="204998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http://rcdpo.ru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2F5897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79" y="2967038"/>
            <a:ext cx="2047875" cy="38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1726" y="5885498"/>
            <a:ext cx="225558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Roboto"/>
              </a:rPr>
              <a:t>https://attest-kk.ru/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2F5897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35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8929" y="260648"/>
            <a:ext cx="2766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4381" algn="ctr" defTabSz="654137">
              <a:spcBef>
                <a:spcPts val="75"/>
              </a:spcBef>
              <a:defRPr/>
            </a:pPr>
            <a:r>
              <a:rPr lang="ru-RU" sz="2400" b="1" dirty="0">
                <a:solidFill>
                  <a:srgbClr val="2F5897"/>
                </a:solidFill>
                <a:latin typeface="Book Antiqua" panose="02040602050305030304" pitchFamily="18" charset="0"/>
              </a:rPr>
              <a:t>ИНФОРМАЦИЯ</a:t>
            </a:r>
            <a:endParaRPr lang="ru-RU" sz="2400" dirty="0">
              <a:solidFill>
                <a:srgbClr val="2F5897"/>
              </a:solidFill>
              <a:latin typeface="Calibri Light"/>
            </a:endParaRPr>
          </a:p>
        </p:txBody>
      </p:sp>
      <p:pic>
        <p:nvPicPr>
          <p:cNvPr id="7" name="Рисунок 6" descr="C:\Users\Волкова\Downloads\2022-10-05_10-01-2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2015" r="7795" b="15201"/>
          <a:stretch/>
        </p:blipFill>
        <p:spPr bwMode="auto">
          <a:xfrm>
            <a:off x="107504" y="3205704"/>
            <a:ext cx="5544616" cy="34290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26" y="4710865"/>
            <a:ext cx="1944216" cy="31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1632597" y="4748946"/>
            <a:ext cx="638253" cy="242316"/>
          </a:xfrm>
          <a:prstGeom prst="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 descr="C:\Users\Волкова\Downloads\2022-10-05_13-18-57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4762" r="22013" b="38827"/>
          <a:stretch/>
        </p:blipFill>
        <p:spPr bwMode="auto">
          <a:xfrm>
            <a:off x="4895528" y="3795497"/>
            <a:ext cx="4248472" cy="25053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76421" y="1894639"/>
            <a:ext cx="36583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>
                <a:solidFill>
                  <a:srgbClr val="0070C0"/>
                </a:solidFill>
              </a:rPr>
              <a:t>https://knmc.centerstart.ru/</a:t>
            </a:r>
            <a:endParaRPr lang="ru-RU" sz="2200" b="1" u="sng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4940643"/>
            <a:ext cx="2088232" cy="1053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2012"/>
            <a:ext cx="5078413" cy="2927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364">
            <a:off x="2778491" y="3774967"/>
            <a:ext cx="4445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Н о в о е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Приказ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Министерства просвещения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Российской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Федерации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</a:br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от </a:t>
            </a:r>
            <a:r>
              <a:rPr lang="ru-RU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24 марта 2023 г. № 196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Об утверждении Порядка проведения аттестации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педагогических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работников организаций,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осуществляющих образовательную деятельность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" name="Рисунок 3" descr="C:\Users\Волкова\Desktop\08-09-2023_10-51-31\IMG_20230908_1048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0" t="9799" r="8690" b="6081"/>
          <a:stretch/>
        </p:blipFill>
        <p:spPr bwMode="auto">
          <a:xfrm rot="5400000">
            <a:off x="5248594" y="2824413"/>
            <a:ext cx="4623474" cy="2952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2780928"/>
            <a:ext cx="6084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      ПРИКАЗ:</a:t>
            </a:r>
          </a:p>
          <a:p>
            <a:pPr lvl="0"/>
            <a:endParaRPr lang="ru-RU" dirty="0" smtClean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утверждает  Порядок  проведения 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аттестации;</a:t>
            </a:r>
          </a:p>
          <a:p>
            <a:pPr lvl="0"/>
            <a:endParaRPr lang="ru-RU" dirty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устанавливает, что квалификационные категории, установленные до 1 сентября 2024 года, сохраняются в течение срока, на который они были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установлены;</a:t>
            </a:r>
          </a:p>
          <a:p>
            <a:pPr lvl="0"/>
            <a:endParaRPr lang="ru-RU" dirty="0" smtClean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действует до 31 августа 2029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года.</a:t>
            </a:r>
            <a:endParaRPr lang="ru-RU" dirty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6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2" y="418654"/>
            <a:ext cx="9036496" cy="92211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i="1" dirty="0">
                <a:solidFill>
                  <a:srgbClr val="FF0000"/>
                </a:solidFill>
                <a:latin typeface="Century Schoolbook" pitchFamily="18" charset="0"/>
              </a:rPr>
              <a:t>Н о в о </a:t>
            </a:r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е</a:t>
            </a:r>
            <a:b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1900" b="1" i="1" dirty="0">
                <a:latin typeface="Century Schoolbook" pitchFamily="18" charset="0"/>
                <a:ea typeface="+mn-ea"/>
                <a:cs typeface="+mn-cs"/>
              </a:rPr>
              <a:t>Аттестация в целях подтверждения </a:t>
            </a:r>
            <a:r>
              <a:rPr lang="ru-RU" sz="1900" b="1" i="1" dirty="0" smtClean="0"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1900" b="1" i="1" dirty="0" smtClean="0">
                <a:latin typeface="Century Schoolbook" pitchFamily="18" charset="0"/>
                <a:ea typeface="+mn-ea"/>
                <a:cs typeface="+mn-cs"/>
              </a:rPr>
            </a:br>
            <a:r>
              <a:rPr lang="ru-RU" sz="1900" b="1" i="1" dirty="0" smtClean="0">
                <a:latin typeface="Century Schoolbook" pitchFamily="18" charset="0"/>
                <a:ea typeface="+mn-ea"/>
                <a:cs typeface="+mn-cs"/>
              </a:rPr>
              <a:t>соответствия занимаемой </a:t>
            </a:r>
            <a:r>
              <a:rPr lang="ru-RU" sz="1900" b="1" i="1" dirty="0">
                <a:latin typeface="Century Schoolbook" pitchFamily="18" charset="0"/>
                <a:ea typeface="+mn-ea"/>
                <a:cs typeface="+mn-cs"/>
              </a:rPr>
              <a:t>должности:</a:t>
            </a:r>
            <a:r>
              <a:rPr lang="ru-RU" sz="1800" b="1" i="1" dirty="0"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1800" b="1" i="1" dirty="0">
                <a:latin typeface="Century Schoolbook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5622334" y="1217689"/>
            <a:ext cx="3637019" cy="48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40768"/>
            <a:ext cx="54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i="1" dirty="0" smtClean="0">
              <a:solidFill>
                <a:schemeClr val="accent1"/>
              </a:solidFill>
              <a:latin typeface="Century Schoolbook" pitchFamily="18" charset="0"/>
            </a:endParaRPr>
          </a:p>
          <a:p>
            <a:pPr lvl="0"/>
            <a:endParaRPr lang="ru-RU" i="1" dirty="0" smtClean="0">
              <a:solidFill>
                <a:schemeClr val="accent1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Century Schoolbook" pitchFamily="18" charset="0"/>
              </a:rPr>
              <a:t>п.6 - состав аттестационной комиссии – не менее 5 человек;</a:t>
            </a:r>
          </a:p>
          <a:p>
            <a:pPr lvl="0"/>
            <a:endParaRPr lang="ru-RU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 lvl="0"/>
            <a:endParaRPr lang="ru-RU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 lvl="0"/>
            <a:endParaRPr lang="ru-RU" dirty="0">
              <a:solidFill>
                <a:schemeClr val="tx2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п.7 - </a:t>
            </a:r>
            <a:r>
              <a:rPr lang="ru-RU" dirty="0" smtClean="0">
                <a:solidFill>
                  <a:srgbClr val="C00000"/>
                </a:solidFill>
                <a:latin typeface="Century Schoolbook" pitchFamily="18" charset="0"/>
              </a:rPr>
              <a:t>руководитель не входит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в состав аттестационной комиссии;</a:t>
            </a:r>
          </a:p>
          <a:p>
            <a:pPr lvl="0"/>
            <a:endParaRPr lang="ru-RU" dirty="0" smtClean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  <a:p>
            <a:pPr lvl="0"/>
            <a:endParaRPr lang="ru-RU" dirty="0" smtClean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  <a:p>
            <a:pPr lvl="0"/>
            <a:endParaRPr lang="ru-RU" dirty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п. 20 - прописано – сведения об аттестации педагога не вносятся в трудовую книжку и (или) в сведения о трудовой деятельности</a:t>
            </a:r>
            <a:endParaRPr lang="ru-RU" dirty="0">
              <a:solidFill>
                <a:srgbClr val="1F497D">
                  <a:lumMod val="75000"/>
                </a:srgb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7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2211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i="1" dirty="0">
                <a:solidFill>
                  <a:srgbClr val="FF0000"/>
                </a:solidFill>
                <a:latin typeface="Century Schoolbook" pitchFamily="18" charset="0"/>
              </a:rPr>
              <a:t>Н о в о </a:t>
            </a:r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е</a:t>
            </a:r>
            <a:b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1900" b="1" i="1" dirty="0">
                <a:latin typeface="Century Schoolbook" pitchFamily="18" charset="0"/>
                <a:ea typeface="+mn-ea"/>
                <a:cs typeface="+mn-cs"/>
              </a:rPr>
              <a:t>Аттестация в целях установления первой и высшей </a:t>
            </a:r>
            <a:r>
              <a:rPr lang="ru-RU" sz="1900" b="1" i="1" dirty="0" smtClean="0"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1900" b="1" i="1" dirty="0" smtClean="0">
                <a:latin typeface="Century Schoolbook" pitchFamily="18" charset="0"/>
                <a:ea typeface="+mn-ea"/>
                <a:cs typeface="+mn-cs"/>
              </a:rPr>
            </a:br>
            <a:r>
              <a:rPr lang="ru-RU" sz="1900" b="1" i="1" dirty="0" smtClean="0">
                <a:latin typeface="Century Schoolbook" pitchFamily="18" charset="0"/>
                <a:ea typeface="+mn-ea"/>
                <a:cs typeface="+mn-cs"/>
              </a:rPr>
              <a:t>квалификационной </a:t>
            </a:r>
            <a:r>
              <a:rPr lang="ru-RU" sz="1900" b="1" i="1" dirty="0">
                <a:latin typeface="Century Schoolbook" pitchFamily="18" charset="0"/>
                <a:ea typeface="+mn-ea"/>
                <a:cs typeface="+mn-cs"/>
              </a:rPr>
              <a:t>категории</a:t>
            </a:r>
            <a:r>
              <a:rPr lang="ru-RU" sz="1900" b="1" i="1" dirty="0" smtClean="0">
                <a:latin typeface="Century Schoolbook" pitchFamily="18" charset="0"/>
                <a:ea typeface="+mn-ea"/>
                <a:cs typeface="+mn-cs"/>
              </a:rPr>
              <a:t>:</a:t>
            </a:r>
            <a:r>
              <a:rPr lang="ru-RU" sz="1900" b="1" i="1" dirty="0"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1900" b="1" i="1" dirty="0">
                <a:latin typeface="Century Schoolbook" pitchFamily="18" charset="0"/>
                <a:ea typeface="+mn-ea"/>
                <a:cs typeface="+mn-cs"/>
              </a:rPr>
            </a:b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975" y="1196752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не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установлен срок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действия квалификационной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категории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(бессрочный)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;</a:t>
            </a:r>
          </a:p>
          <a:p>
            <a:pPr lvl="0"/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п.24 – отсутствует указание срока действия квалификационной категории;</a:t>
            </a:r>
          </a:p>
          <a:p>
            <a:pPr lvl="0"/>
            <a:endParaRPr lang="ru-RU" dirty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п.26 </a:t>
            </a:r>
            <a:r>
              <a:rPr lang="ru-RU" dirty="0">
                <a:solidFill>
                  <a:srgbClr val="1F497D"/>
                </a:solidFill>
                <a:latin typeface="Century Schoolbook" pitchFamily="18" charset="0"/>
              </a:rPr>
              <a:t>- состав аттестационной комиссии – не менее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7 </a:t>
            </a:r>
            <a:r>
              <a:rPr lang="ru-RU" dirty="0">
                <a:solidFill>
                  <a:srgbClr val="1F497D"/>
                </a:solidFill>
                <a:latin typeface="Century Schoolbook" pitchFamily="18" charset="0"/>
              </a:rPr>
              <a:t>человек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;</a:t>
            </a:r>
          </a:p>
          <a:p>
            <a:pPr marL="285750" lvl="0" indent="-285750">
              <a:buFontTx/>
              <a:buChar char="-"/>
            </a:pPr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п. 27 – дополнен – заявление можно подать посредством федеральной   системы ЕПГУ (</a:t>
            </a:r>
            <a:r>
              <a:rPr lang="ru-RU" dirty="0" err="1" smtClean="0">
                <a:solidFill>
                  <a:srgbClr val="1F497D"/>
                </a:solidFill>
                <a:latin typeface="Century Schoolbook" pitchFamily="18" charset="0"/>
              </a:rPr>
              <a:t>Госуслуги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), либо интегрированных с </a:t>
            </a:r>
            <a:r>
              <a:rPr lang="ru-RU" dirty="0" err="1" smtClean="0">
                <a:solidFill>
                  <a:srgbClr val="1F497D"/>
                </a:solidFill>
                <a:latin typeface="Century Schoolbook" pitchFamily="18" charset="0"/>
              </a:rPr>
              <a:t>Госуслугами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 региональных порталов;</a:t>
            </a:r>
          </a:p>
          <a:p>
            <a:pPr lvl="0"/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п. 30 –изменён – снято ограничение на прохождение аттестации на высшую категорию для педагогов, не имевших двух лет аттестации на первую категорию; теперь подать на высшую можно лицам, имеющим (имевшим)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по одной из должностей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первую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или высшую категорию;</a:t>
            </a:r>
          </a:p>
          <a:p>
            <a:pPr marL="285750" lvl="0" indent="-285750">
              <a:buFontTx/>
              <a:buChar char="-"/>
            </a:pPr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п.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31 (</a:t>
            </a:r>
            <a:r>
              <a:rPr lang="ru-RU" dirty="0" err="1" smtClean="0">
                <a:solidFill>
                  <a:srgbClr val="1F497D"/>
                </a:solidFill>
                <a:latin typeface="Century Schoolbook" pitchFamily="18" charset="0"/>
              </a:rPr>
              <a:t>абз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. 4 и 5)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– указаны льготные категории педагогических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работников, аттестация которых осуществляется на основании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сведений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, подтверждающих наличие наград, званий, знаков отличия, сведений о награждениях за участие в профессиональных конкурсах;</a:t>
            </a:r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.</a:t>
            </a:r>
            <a:endParaRPr lang="ru-RU" dirty="0">
              <a:solidFill>
                <a:srgbClr val="1F497D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1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Century Schoolbook" pitchFamily="18" charset="0"/>
              </a:rPr>
              <a:t>Н о в о е</a:t>
            </a:r>
            <a:br>
              <a:rPr lang="ru-RU" sz="4000" b="1" i="1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1900" b="1" i="1" dirty="0">
                <a:solidFill>
                  <a:prstClr val="black"/>
                </a:solidFill>
                <a:latin typeface="Century Schoolbook" pitchFamily="18" charset="0"/>
              </a:rPr>
              <a:t>Аттестация в целях установления первой и высшей </a:t>
            </a:r>
            <a:br>
              <a:rPr lang="ru-RU" sz="1900" b="1" i="1" dirty="0">
                <a:solidFill>
                  <a:prstClr val="black"/>
                </a:solidFill>
                <a:latin typeface="Century Schoolbook" pitchFamily="18" charset="0"/>
              </a:rPr>
            </a:br>
            <a:r>
              <a:rPr lang="ru-RU" sz="1900" b="1" i="1" dirty="0">
                <a:solidFill>
                  <a:prstClr val="black"/>
                </a:solidFill>
                <a:latin typeface="Century Schoolbook" pitchFamily="18" charset="0"/>
              </a:rPr>
              <a:t>квалификационной категории:</a:t>
            </a:r>
            <a:br>
              <a:rPr lang="ru-RU" sz="1900" b="1" i="1" dirty="0">
                <a:solidFill>
                  <a:prstClr val="black"/>
                </a:solidFill>
                <a:latin typeface="Century Schoolbook" pitchFamily="18" charset="0"/>
              </a:rPr>
            </a:b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833" y="1772816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dirty="0">
                <a:solidFill>
                  <a:srgbClr val="1F497D"/>
                </a:solidFill>
                <a:latin typeface="Century Schoolbook" pitchFamily="18" charset="0"/>
              </a:rPr>
              <a:t>пп. 35, 36 – это показатели профессиональной деятельности для прохождения аттестации на первую и высшую категории соответственно, которые раннее обозначались пунктами 36 и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37;</a:t>
            </a:r>
          </a:p>
          <a:p>
            <a:pPr lvl="0"/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п</a:t>
            </a:r>
            <a:r>
              <a:rPr lang="ru-RU" dirty="0">
                <a:solidFill>
                  <a:srgbClr val="1F497D"/>
                </a:solidFill>
                <a:latin typeface="Century Schoolbook" pitchFamily="18" charset="0"/>
              </a:rPr>
              <a:t>. 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42 </a:t>
            </a:r>
            <a:r>
              <a:rPr lang="ru-RU" dirty="0">
                <a:solidFill>
                  <a:srgbClr val="1F497D"/>
                </a:solidFill>
                <a:latin typeface="Century Schoolbook" pitchFamily="18" charset="0"/>
              </a:rPr>
              <a:t>–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прописано –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на основании распорядительных актов работодатель вносит соответствующие записи в трудовые книжки педагогов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и (или) в сведения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об их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</a:rPr>
              <a:t>трудовой деятельности</a:t>
            </a: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; </a:t>
            </a:r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lvl="0"/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установленные категории сохраняются при переходе в другую организацию, в том числе расположенную в другом субъекте РФ, и являются основанием для дифференциации оплаты труда педагогов.</a:t>
            </a:r>
          </a:p>
          <a:p>
            <a:pPr lvl="0"/>
            <a:r>
              <a:rPr lang="ru-RU" dirty="0">
                <a:solidFill>
                  <a:srgbClr val="1F497D"/>
                </a:solidFill>
                <a:latin typeface="Century Schoolbook" pitchFamily="18" charset="0"/>
              </a:rPr>
              <a:t> </a:t>
            </a:r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lvl="0"/>
            <a:r>
              <a:rPr lang="ru-RU" dirty="0" smtClean="0">
                <a:solidFill>
                  <a:srgbClr val="1F497D"/>
                </a:solidFill>
                <a:latin typeface="Century Schoolbook" pitchFamily="18" charset="0"/>
              </a:rPr>
              <a:t>Кроме того, в п. 39 - прописано - решение аттестационной комиссии является основанием для </a:t>
            </a:r>
            <a:r>
              <a:rPr lang="ru-RU" dirty="0">
                <a:solidFill>
                  <a:srgbClr val="1F497D"/>
                </a:solidFill>
                <a:latin typeface="Century Schoolbook" pitchFamily="18" charset="0"/>
              </a:rPr>
              <a:t>дифференциации оплаты труда </a:t>
            </a:r>
            <a:endParaRPr lang="ru-RU" dirty="0" smtClean="0">
              <a:solidFill>
                <a:srgbClr val="1F497D"/>
              </a:solidFill>
              <a:latin typeface="Century Schoolbook" pitchFamily="18" charset="0"/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srgbClr val="1F497D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7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91480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effectLst/>
                <a:latin typeface="Century Schoolbook" pitchFamily="18" charset="0"/>
              </a:rPr>
              <a:t>Н о в о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Century Schoolbook" pitchFamily="18" charset="0"/>
              </a:rPr>
              <a:t>е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7809" y="1196752"/>
            <a:ext cx="37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E68422">
                    <a:lumMod val="75000"/>
                  </a:srgbClr>
                </a:solidFill>
              </a:rPr>
              <a:t>Квалификационные категории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902371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6076B4">
                    <a:lumMod val="75000"/>
                  </a:srgbClr>
                </a:solidFill>
              </a:rPr>
              <a:t>Педагог - методист</a:t>
            </a:r>
            <a:endParaRPr lang="ru-RU" dirty="0">
              <a:solidFill>
                <a:srgbClr val="6076B4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3094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6076B4">
                    <a:lumMod val="75000"/>
                  </a:srgbClr>
                </a:solidFill>
              </a:rPr>
              <a:t>Педагог - наставник</a:t>
            </a:r>
            <a:endParaRPr lang="ru-RU" dirty="0">
              <a:solidFill>
                <a:srgbClr val="6076B4">
                  <a:lumMod val="75000"/>
                </a:srgb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76176">
            <a:off x="2917341" y="1514503"/>
            <a:ext cx="87428" cy="5612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963" flipH="1">
            <a:off x="5550707" y="1519254"/>
            <a:ext cx="90040" cy="52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790" y="365431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 заявление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педагогического работника, к которому прилагается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ходатайство работодателя,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характеризующее деятельность педагога в совершенствовании методической работы или наставничества в соответствии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 показаниями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к ним, указанных в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пп. 50 и 51;</a:t>
            </a:r>
          </a:p>
          <a:p>
            <a:pPr algn="just"/>
            <a:endParaRPr lang="ru-RU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just"/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 ходатайство формируется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 учётом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решения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педагогического совета ОО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(или иного коллегиального органа управления в соответствии с Уставом), а также </a:t>
            </a:r>
          </a:p>
          <a:p>
            <a:pPr algn="just"/>
            <a:endParaRPr lang="ru-RU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just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должно быть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согласовано с первичной профсоюзной организацией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, а если отсутствует, то иным представительным органом (представителем) работников </a:t>
            </a:r>
          </a:p>
          <a:p>
            <a:pPr algn="just"/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ОО (при наличии)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567" y="3284984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Основание для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аттестации: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628" y="1166503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6076B4">
                    <a:lumMod val="75000"/>
                  </a:srgbClr>
                </a:solidFill>
              </a:rPr>
              <a:t>Отдельный раздел</a:t>
            </a:r>
            <a:endParaRPr lang="ru-RU" dirty="0">
              <a:solidFill>
                <a:srgbClr val="6076B4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628" y="2708920"/>
            <a:ext cx="8507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К аттестации допускаются </a:t>
            </a:r>
            <a:r>
              <a:rPr lang="ru-RU" sz="1600" b="1" dirty="0" smtClean="0">
                <a:solidFill>
                  <a:srgbClr val="FF0000"/>
                </a:solidFill>
              </a:rPr>
              <a:t>только имеющие высшую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квалификационную категорию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170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2" y="0"/>
            <a:ext cx="9036496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Квалификационные категории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«педагог- методист» и «педагог-наставник»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Сроки аттестации: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lvl="0" algn="just"/>
            <a:r>
              <a:rPr lang="ru-RU" b="1" dirty="0" smtClean="0">
                <a:solidFill>
                  <a:srgbClr val="6076B4">
                    <a:lumMod val="75000"/>
                  </a:srgbClr>
                </a:solidFill>
              </a:rPr>
              <a:t>заявление </a:t>
            </a:r>
            <a:r>
              <a:rPr lang="ru-RU" b="1" dirty="0" smtClean="0">
                <a:solidFill>
                  <a:srgbClr val="6076B4">
                    <a:lumMod val="75000"/>
                  </a:srgbClr>
                </a:solidFill>
              </a:rPr>
              <a:t>рассматривается не более 30 дней со дня получения;</a:t>
            </a:r>
          </a:p>
          <a:p>
            <a:pPr lvl="0" algn="just"/>
            <a:endParaRPr lang="ru-RU" b="1" dirty="0" smtClean="0">
              <a:solidFill>
                <a:srgbClr val="6076B4">
                  <a:lumMod val="75000"/>
                </a:srgbClr>
              </a:solidFill>
            </a:endParaRPr>
          </a:p>
          <a:p>
            <a:pPr lvl="0" algn="just"/>
            <a:r>
              <a:rPr lang="ru-RU" b="1" dirty="0" smtClean="0">
                <a:solidFill>
                  <a:srgbClr val="6076B4">
                    <a:lumMod val="75000"/>
                  </a:srgbClr>
                </a:solidFill>
              </a:rPr>
              <a:t>продолжительность аттестации – не более 60 календарных дней.</a:t>
            </a:r>
            <a:endParaRPr lang="ru-RU" dirty="0">
              <a:solidFill>
                <a:srgbClr val="6076B4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04" y="3925675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FF0000"/>
                </a:solidFill>
              </a:rPr>
              <a:t>ВАЖНО 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6704" y="3212976"/>
            <a:ext cx="738031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 smtClean="0"/>
              <a:t>Данные квалификационные категории </a:t>
            </a:r>
            <a:r>
              <a:rPr lang="ru-RU" sz="2500" b="1" dirty="0" smtClean="0"/>
              <a:t>устанавливаются</a:t>
            </a:r>
            <a:r>
              <a:rPr lang="ru-RU" sz="2500" dirty="0" smtClean="0"/>
              <a:t> педагогическим работникам </a:t>
            </a:r>
            <a:r>
              <a:rPr lang="ru-RU" sz="2500" b="1" dirty="0" smtClean="0"/>
              <a:t>на основе показаний </a:t>
            </a:r>
            <a:r>
              <a:rPr lang="ru-RU" sz="2500" dirty="0" smtClean="0"/>
              <a:t>пунктов 50 и 51, </a:t>
            </a:r>
            <a:r>
              <a:rPr lang="ru-RU" sz="2500" b="1" dirty="0" smtClean="0"/>
              <a:t>НЕ входящих в должностные обязанности по занимаемой в организации должности, и рассматриваются, как дополнительная деятельность педагогических работников.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2760263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797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Исполнительная</vt:lpstr>
      <vt:lpstr>1_Исполнительная</vt:lpstr>
      <vt:lpstr>2_Исполнительная</vt:lpstr>
      <vt:lpstr>Об аттестации педагогических работников в соответствии с новым Порядком аттестации, вступающего в силу 1 сентября 2023 года</vt:lpstr>
      <vt:lpstr>ИНФОРМАЦИЯ</vt:lpstr>
      <vt:lpstr>Презентация PowerPoint</vt:lpstr>
      <vt:lpstr>Н о в о е</vt:lpstr>
      <vt:lpstr>Н о в о е Аттестация в целях подтверждения  соответствия занимаемой должности: </vt:lpstr>
      <vt:lpstr>Н о в о е Аттестация в целях установления первой и высшей  квалификационной категории: </vt:lpstr>
      <vt:lpstr>Н о в о е Аттестация в целях установления первой и высшей  квалификационной категории: </vt:lpstr>
      <vt:lpstr>Н о в о е</vt:lpstr>
      <vt:lpstr>Квалификационные категории  «педагог- методист» и «педагог-наставник» </vt:lpstr>
      <vt:lpstr>Технологическая схема организации и проведения аттестации педагогических работников</vt:lpstr>
      <vt:lpstr>Технологическая схема организации и проведения аттестации педагогических работников</vt:lpstr>
      <vt:lpstr>Технологическая схема организации и проведения аттестации педагогических работников</vt:lpstr>
      <vt:lpstr>Технологическая схема организации и проведения аттестации педагогических работников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Волкова</dc:creator>
  <cp:lastModifiedBy>Любовь Волкова</cp:lastModifiedBy>
  <cp:revision>57</cp:revision>
  <cp:lastPrinted>2023-09-14T07:40:16Z</cp:lastPrinted>
  <dcterms:created xsi:type="dcterms:W3CDTF">2023-08-29T10:20:22Z</dcterms:created>
  <dcterms:modified xsi:type="dcterms:W3CDTF">2023-09-14T07:41:52Z</dcterms:modified>
</cp:coreProperties>
</file>