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0" r:id="rId2"/>
    <p:sldId id="256" r:id="rId3"/>
    <p:sldId id="272" r:id="rId4"/>
    <p:sldId id="273" r:id="rId5"/>
    <p:sldId id="259" r:id="rId6"/>
    <p:sldId id="274" r:id="rId7"/>
    <p:sldId id="270" r:id="rId8"/>
    <p:sldId id="275" r:id="rId9"/>
    <p:sldId id="276" r:id="rId10"/>
    <p:sldId id="278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ot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7F88"/>
    <a:srgbClr val="47B6EE"/>
    <a:srgbClr val="3EA8D0"/>
    <a:srgbClr val="FCA7DE"/>
    <a:srgbClr val="543480"/>
    <a:srgbClr val="FCA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4660" autoAdjust="0"/>
  </p:normalViewPr>
  <p:slideViewPr>
    <p:cSldViewPr snapToGrid="0">
      <p:cViewPr>
        <p:scale>
          <a:sx n="75" d="100"/>
          <a:sy n="75" d="100"/>
        </p:scale>
        <p:origin x="-1632" y="-3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44E8A-4E84-4666-B0C2-61AACFCE9864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672B0-988C-4603-A1EC-FBF2E61D8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209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345779" y="3737357"/>
            <a:ext cx="6117137" cy="175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Коротыч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Антон Викторович,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9" name="Picture 5" descr="https://phonoteka.org/uploads/posts/2021-05/1621814084_18-phonoteka_org-p-fon-shesterenki-vektor-1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b="2956"/>
          <a:stretch/>
        </p:blipFill>
        <p:spPr bwMode="auto">
          <a:xfrm>
            <a:off x="-1" y="3321817"/>
            <a:ext cx="3962401" cy="353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151075" y="2527025"/>
            <a:ext cx="8849802" cy="10336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«Лучший заместитель руководителя»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2024 г.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4346779" y="5357191"/>
            <a:ext cx="4503023" cy="667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аместитель директора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45779" y="5098359"/>
            <a:ext cx="952765" cy="934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4345779" y="5649402"/>
            <a:ext cx="5226591" cy="667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МАОУ СОШ № 34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1" y="129659"/>
            <a:ext cx="9144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МУНИЦИПАЛЬНЫЙ КОНКУРС</a:t>
            </a:r>
          </a:p>
        </p:txBody>
      </p:sp>
    </p:spTree>
    <p:extLst>
      <p:ext uri="{BB962C8B-B14F-4D97-AF65-F5344CB8AC3E}">
        <p14:creationId xmlns:p14="http://schemas.microsoft.com/office/powerpoint/2010/main" val="69562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6" y="1581149"/>
            <a:ext cx="3675608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089400" y="2113596"/>
            <a:ext cx="4953000" cy="188436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200" i="1" dirty="0" smtClean="0"/>
              <a:t>Если после конкурса вы стали лучше, чем были, то уже являетесь победителем</a:t>
            </a:r>
            <a:endParaRPr lang="ru-RU" sz="3200" i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089400" y="4602480"/>
            <a:ext cx="4953000" cy="629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i="1" dirty="0" smtClean="0"/>
              <a:t>СПАСИБО ЗА ВНИМАНИЕ!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350673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2133" y="2128308"/>
            <a:ext cx="8161867" cy="1346201"/>
          </a:xfrm>
        </p:spPr>
        <p:txBody>
          <a:bodyPr>
            <a:noAutofit/>
          </a:bodyPr>
          <a:lstStyle/>
          <a:p>
            <a:pPr algn="r"/>
            <a:r>
              <a:rPr lang="ru-RU" sz="4500" b="1" dirty="0" smtClean="0">
                <a:solidFill>
                  <a:schemeClr val="bg1"/>
                </a:solidFill>
                <a:latin typeface="+mn-lt"/>
              </a:rPr>
              <a:t>О конкурсном испытании</a:t>
            </a:r>
            <a:br>
              <a:rPr lang="ru-RU" sz="45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4500" b="1" dirty="0" smtClean="0">
                <a:solidFill>
                  <a:schemeClr val="bg1"/>
                </a:solidFill>
                <a:latin typeface="+mn-lt"/>
              </a:rPr>
              <a:t>«Формула успеха»</a:t>
            </a:r>
            <a:br>
              <a:rPr lang="ru-RU" sz="45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4500" b="1" dirty="0" smtClean="0">
                <a:solidFill>
                  <a:schemeClr val="bg1"/>
                </a:solidFill>
                <a:latin typeface="+mn-lt"/>
              </a:rPr>
              <a:t>III</a:t>
            </a:r>
            <a:r>
              <a:rPr lang="ru-RU" sz="4500" b="1" dirty="0" smtClean="0">
                <a:solidFill>
                  <a:schemeClr val="bg1"/>
                </a:solidFill>
                <a:latin typeface="+mn-lt"/>
              </a:rPr>
              <a:t> этап, очный</a:t>
            </a:r>
            <a:br>
              <a:rPr lang="ru-RU" sz="45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4500" b="1" dirty="0" smtClean="0">
                <a:solidFill>
                  <a:schemeClr val="bg1"/>
                </a:solidFill>
                <a:latin typeface="+mn-lt"/>
              </a:rPr>
              <a:t>1-й день</a:t>
            </a:r>
            <a:r>
              <a:rPr lang="en-US" sz="45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45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4500" b="1" dirty="0" smtClean="0">
                <a:solidFill>
                  <a:schemeClr val="bg1"/>
                </a:solidFill>
                <a:latin typeface="+mn-lt"/>
              </a:rPr>
            </a:br>
            <a:endParaRPr lang="en-US" sz="45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0" y="206113"/>
            <a:ext cx="9144000" cy="514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Формат конкурсного задания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031" y="1647825"/>
            <a:ext cx="8241693" cy="1844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1. Профессиональная </a:t>
            </a:r>
            <a:r>
              <a:rPr lang="ru-RU" sz="2400" dirty="0">
                <a:solidFill>
                  <a:schemeClr val="tx1"/>
                </a:solidFill>
              </a:rPr>
              <a:t>презентация из опыта работы </a:t>
            </a:r>
            <a:r>
              <a:rPr lang="ru-RU" sz="2400" b="1" dirty="0">
                <a:solidFill>
                  <a:schemeClr val="tx1"/>
                </a:solidFill>
              </a:rPr>
              <a:t>(10 мин)</a:t>
            </a:r>
          </a:p>
          <a:p>
            <a:pPr algn="l"/>
            <a:endParaRPr lang="ru-RU" sz="2400" dirty="0"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2. Ответы </a:t>
            </a:r>
            <a:r>
              <a:rPr lang="ru-RU" sz="2400" dirty="0">
                <a:solidFill>
                  <a:schemeClr val="tx1"/>
                </a:solidFill>
              </a:rPr>
              <a:t>на вопросы экспертной группы </a:t>
            </a:r>
            <a:r>
              <a:rPr lang="ru-RU" sz="2400" b="1" dirty="0">
                <a:solidFill>
                  <a:schemeClr val="tx1"/>
                </a:solidFill>
              </a:rPr>
              <a:t>(5 мин)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660" y="3143250"/>
            <a:ext cx="587144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4"/>
          <a:stretch/>
        </p:blipFill>
        <p:spPr bwMode="auto">
          <a:xfrm>
            <a:off x="506558" y="3333749"/>
            <a:ext cx="3566102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94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8610" y="0"/>
            <a:ext cx="9182610" cy="117157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Критерии оценивания конкурсного задания: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9" t="53406" r="26797" b="29444"/>
          <a:stretch/>
        </p:blipFill>
        <p:spPr bwMode="auto">
          <a:xfrm>
            <a:off x="180974" y="1511433"/>
            <a:ext cx="8661918" cy="23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520" y="3876675"/>
            <a:ext cx="4687189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2" t="15000" r="32031" b="7639"/>
          <a:stretch/>
        </p:blipFill>
        <p:spPr bwMode="auto">
          <a:xfrm>
            <a:off x="5267325" y="4207046"/>
            <a:ext cx="1085850" cy="137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9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Pictures\Фото и грамоты - Коротыч\iipd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5"/>
          <a:stretch/>
        </p:blipFill>
        <p:spPr bwMode="auto">
          <a:xfrm>
            <a:off x="4479665" y="3578226"/>
            <a:ext cx="4473835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18834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Учимся на чужих ошибках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156"/>
            <a:ext cx="3430026" cy="515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Выноска-облако 17"/>
          <p:cNvSpPr/>
          <p:nvPr/>
        </p:nvSpPr>
        <p:spPr>
          <a:xfrm>
            <a:off x="3876676" y="921809"/>
            <a:ext cx="3234265" cy="2387600"/>
          </a:xfrm>
          <a:prstGeom prst="cloudCallout">
            <a:avLst>
              <a:gd name="adj1" fmla="val 67962"/>
              <a:gd name="adj2" fmla="val 8149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Методический семинар с успешными технологиями?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1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t="38056" r="28906" b="51944"/>
          <a:stretch/>
        </p:blipFill>
        <p:spPr bwMode="auto">
          <a:xfrm>
            <a:off x="0" y="3114675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71" y="4010025"/>
            <a:ext cx="3555603" cy="266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71" y="209550"/>
            <a:ext cx="3556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4010025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17145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14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980252" y="1699893"/>
            <a:ext cx="4953000" cy="18843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i="1" dirty="0" smtClean="0"/>
              <a:t>ВАЖНО!</a:t>
            </a:r>
          </a:p>
          <a:p>
            <a:pPr marL="0" indent="0">
              <a:buNone/>
            </a:pPr>
            <a:r>
              <a:rPr lang="ru-RU" sz="2400" dirty="0"/>
              <a:t>П</a:t>
            </a:r>
            <a:r>
              <a:rPr lang="ru-RU" sz="2400" dirty="0" smtClean="0"/>
              <a:t>редставление </a:t>
            </a:r>
            <a:r>
              <a:rPr lang="ru-RU" sz="2400" b="1" i="1" dirty="0"/>
              <a:t>конкретного </a:t>
            </a:r>
            <a:r>
              <a:rPr lang="ru-RU" sz="2400" dirty="0"/>
              <a:t>успешного </a:t>
            </a:r>
            <a:r>
              <a:rPr lang="ru-RU" sz="2400" dirty="0" smtClean="0"/>
              <a:t>опыта (см. критерии оценивания)</a:t>
            </a:r>
            <a:endParaRPr lang="ru-RU" sz="2400" i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269" y="3861750"/>
            <a:ext cx="4838983" cy="27219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0" y="1341120"/>
            <a:ext cx="3586480" cy="2825431"/>
          </a:xfrm>
          <a:prstGeom prst="cloudCallout">
            <a:avLst>
              <a:gd name="adj1" fmla="val 82160"/>
              <a:gd name="adj2" fmla="val 6400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Опыт одного из конкурсантов в 2022 году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94" y="4361809"/>
            <a:ext cx="1441132" cy="137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" t="68444" r="69500" b="21037"/>
          <a:stretch/>
        </p:blipFill>
        <p:spPr bwMode="auto">
          <a:xfrm>
            <a:off x="178824" y="5862319"/>
            <a:ext cx="3667760" cy="72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51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68468"/>
            <a:ext cx="3088640" cy="398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06680" y="254000"/>
            <a:ext cx="8564880" cy="24025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i="1" dirty="0" smtClean="0">
                <a:solidFill>
                  <a:schemeClr val="bg1"/>
                </a:solidFill>
              </a:rPr>
              <a:t>ВАЖНО!</a:t>
            </a:r>
          </a:p>
          <a:p>
            <a:pPr marL="0" indent="0">
              <a:buNone/>
            </a:pPr>
            <a:endParaRPr lang="ru-RU" sz="3200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dirty="0"/>
              <a:t>О</a:t>
            </a:r>
            <a:r>
              <a:rPr lang="ru-RU" sz="2400" dirty="0" smtClean="0"/>
              <a:t>ригинальность</a:t>
            </a:r>
            <a:r>
              <a:rPr lang="ru-RU" sz="2400" dirty="0"/>
              <a:t>, эффективность и преемственность предоставленного опыта, заявленного в выступлении, профессионально-управленческой </a:t>
            </a:r>
            <a:r>
              <a:rPr lang="ru-RU" sz="2400" dirty="0" smtClean="0"/>
              <a:t>позиции </a:t>
            </a:r>
          </a:p>
          <a:p>
            <a:pPr marL="0" indent="0">
              <a:buNone/>
            </a:pPr>
            <a:r>
              <a:rPr lang="ru-RU" sz="2400" dirty="0" smtClean="0"/>
              <a:t>(</a:t>
            </a:r>
            <a:r>
              <a:rPr lang="ru-RU" sz="2400" dirty="0"/>
              <a:t>см. критерии оценивания</a:t>
            </a:r>
            <a:r>
              <a:rPr lang="ru-RU" sz="2400" dirty="0" smtClean="0"/>
              <a:t>)</a:t>
            </a:r>
            <a:endParaRPr lang="ru-RU" sz="3200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4785"/>
          <a:stretch/>
        </p:blipFill>
        <p:spPr bwMode="auto">
          <a:xfrm>
            <a:off x="4476900" y="2968469"/>
            <a:ext cx="3395782" cy="371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7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123690" y="2419983"/>
            <a:ext cx="4187190" cy="27146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i="1" dirty="0" smtClean="0"/>
              <a:t>ВАЖНО!</a:t>
            </a:r>
          </a:p>
          <a:p>
            <a:pPr marL="0" indent="0">
              <a:buNone/>
            </a:pPr>
            <a:r>
              <a:rPr lang="ru-RU" sz="3200" dirty="0"/>
              <a:t>Прогнозируемость результатов, последствий </a:t>
            </a:r>
            <a:r>
              <a:rPr lang="ru-RU" sz="3200" dirty="0" smtClean="0"/>
              <a:t>и рисков </a:t>
            </a:r>
          </a:p>
          <a:p>
            <a:pPr marL="0" indent="0">
              <a:buNone/>
            </a:pPr>
            <a:r>
              <a:rPr lang="ru-RU" sz="3200" dirty="0" smtClean="0"/>
              <a:t>(см</a:t>
            </a:r>
            <a:r>
              <a:rPr lang="ru-RU" sz="3200" dirty="0"/>
              <a:t>. критерии оценивания</a:t>
            </a:r>
            <a:r>
              <a:rPr lang="ru-RU" sz="3200" dirty="0" smtClean="0"/>
              <a:t>)</a:t>
            </a:r>
            <a:endParaRPr lang="ru-RU" sz="3200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993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1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924</TotalTime>
  <Words>136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О конкурсном испытании «Формула успеха» III этап, очный 1-й день  </vt:lpstr>
      <vt:lpstr>Презентация PowerPoint</vt:lpstr>
      <vt:lpstr>Критерии оценивания конкурсного задания: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Root</cp:lastModifiedBy>
  <cp:revision>142</cp:revision>
  <cp:lastPrinted>2022-10-25T17:39:29Z</cp:lastPrinted>
  <dcterms:created xsi:type="dcterms:W3CDTF">2019-02-21T15:01:25Z</dcterms:created>
  <dcterms:modified xsi:type="dcterms:W3CDTF">2024-10-06T18:56:02Z</dcterms:modified>
</cp:coreProperties>
</file>