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6" r:id="rId4"/>
    <p:sldId id="261" r:id="rId5"/>
    <p:sldId id="258" r:id="rId6"/>
    <p:sldId id="262" r:id="rId7"/>
    <p:sldId id="265" r:id="rId8"/>
    <p:sldId id="272" r:id="rId9"/>
    <p:sldId id="273" r:id="rId10"/>
    <p:sldId id="276" r:id="rId11"/>
    <p:sldId id="275" r:id="rId12"/>
    <p:sldId id="274" r:id="rId13"/>
    <p:sldId id="271" r:id="rId14"/>
  </p:sldIdLst>
  <p:sldSz cx="18288000" cy="10287000"/>
  <p:notesSz cx="6858000" cy="9144000"/>
  <p:embeddedFontLst>
    <p:embeddedFont>
      <p:font typeface="Blacker Sans Text" panose="020B0604020202020204" charset="0"/>
      <p:regular r:id="rId15"/>
    </p:embeddedFont>
    <p:embeddedFont>
      <p:font typeface="Blacker Sans Text Bold" panose="020B0604020202020204" charset="0"/>
      <p:regular r:id="rId16"/>
    </p:embeddedFont>
    <p:embeddedFont>
      <p:font typeface="Bitter Medium" panose="020B0604020202020204" charset="0"/>
      <p:regular r:id="rId17"/>
    </p:embeddedFont>
    <p:embeddedFont>
      <p:font typeface="Roboto" panose="020B0604020202020204" charset="0"/>
      <p:regular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aleway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6258" y="19448"/>
            <a:ext cx="20374623" cy="10277238"/>
            <a:chOff x="0" y="0"/>
            <a:chExt cx="27166165" cy="137029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1438275" y="1610697"/>
            <a:ext cx="8169960" cy="5712859"/>
            <a:chOff x="0" y="0"/>
            <a:chExt cx="2151759" cy="15046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51759" cy="1504621"/>
            </a:xfrm>
            <a:custGeom>
              <a:avLst/>
              <a:gdLst/>
              <a:ahLst/>
              <a:cxnLst/>
              <a:rect l="l" t="t" r="r" b="b"/>
              <a:pathLst>
                <a:path w="2151759" h="1504621">
                  <a:moveTo>
                    <a:pt x="0" y="0"/>
                  </a:moveTo>
                  <a:lnTo>
                    <a:pt x="2151759" y="0"/>
                  </a:lnTo>
                  <a:lnTo>
                    <a:pt x="2151759" y="1504621"/>
                  </a:lnTo>
                  <a:lnTo>
                    <a:pt x="0" y="1504621"/>
                  </a:lnTo>
                  <a:close/>
                </a:path>
              </a:pathLst>
            </a:custGeom>
            <a:solidFill>
              <a:srgbClr val="E6E0DB">
                <a:alpha val="8000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51759" cy="1552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62991" y="1818515"/>
            <a:ext cx="7615778" cy="5297222"/>
            <a:chOff x="0" y="0"/>
            <a:chExt cx="2005802" cy="139515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05802" cy="1395153"/>
            </a:xfrm>
            <a:custGeom>
              <a:avLst/>
              <a:gdLst/>
              <a:ahLst/>
              <a:cxnLst/>
              <a:rect l="l" t="t" r="r" b="b"/>
              <a:pathLst>
                <a:path w="2005802" h="1395153">
                  <a:moveTo>
                    <a:pt x="0" y="0"/>
                  </a:moveTo>
                  <a:lnTo>
                    <a:pt x="2005802" y="0"/>
                  </a:lnTo>
                  <a:lnTo>
                    <a:pt x="2005802" y="1395153"/>
                  </a:lnTo>
                  <a:lnTo>
                    <a:pt x="0" y="13951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BE6674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005802" cy="1442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04800" y="8733979"/>
            <a:ext cx="10994986" cy="886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ru-RU" sz="3500" dirty="0">
                <a:solidFill>
                  <a:srgbClr val="560116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Автор: Александра Викторовна Жуйкова, </a:t>
            </a:r>
          </a:p>
          <a:p>
            <a:pPr>
              <a:lnSpc>
                <a:spcPts val="3359"/>
              </a:lnSpc>
            </a:pPr>
            <a:r>
              <a:rPr lang="ru-RU" sz="3500" dirty="0">
                <a:solidFill>
                  <a:srgbClr val="560116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заместитель директора МБОУ СОШ № 106 ф</a:t>
            </a:r>
            <a:endParaRPr lang="en-US" sz="3500" dirty="0">
              <a:solidFill>
                <a:srgbClr val="560116"/>
              </a:solidFill>
              <a:latin typeface="Blacker Sans Text"/>
              <a:ea typeface="Blacker Sans Text"/>
              <a:cs typeface="Blacker Sans Text"/>
              <a:sym typeface="Blacker Sans Tex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924572" y="1955316"/>
            <a:ext cx="9286228" cy="50236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99"/>
              </a:lnSpc>
            </a:pPr>
            <a:r>
              <a:rPr lang="ru-RU" sz="6000" dirty="0">
                <a:solidFill>
                  <a:srgbClr val="560116"/>
                </a:solidFill>
                <a:latin typeface="Georgia" panose="02040502050405020303" pitchFamily="18" charset="0"/>
                <a:ea typeface="Higuen Elegant Serif"/>
                <a:cs typeface="Higuen Elegant Serif"/>
                <a:sym typeface="Higuen Elegant Serif"/>
              </a:rPr>
              <a:t>Управление конфликтами в образовательной организации</a:t>
            </a:r>
            <a:endParaRPr lang="en-US" sz="6000" dirty="0">
              <a:solidFill>
                <a:srgbClr val="560116"/>
              </a:solidFill>
              <a:latin typeface="Georgia" panose="02040502050405020303" pitchFamily="18" charset="0"/>
              <a:ea typeface="Higuen Elegant Serif"/>
              <a:cs typeface="Higuen Elegant Serif"/>
              <a:sym typeface="Higuen Elegant Serif"/>
            </a:endParaRPr>
          </a:p>
        </p:txBody>
      </p:sp>
      <p:pic>
        <p:nvPicPr>
          <p:cNvPr id="31" name="Image 0">
            <a:extLst>
              <a:ext uri="{FF2B5EF4-FFF2-40B4-BE49-F238E27FC236}">
                <a16:creationId xmlns:a16="http://schemas.microsoft.com/office/drawing/2014/main" xmlns="" id="{0A1C82A5-FC22-4954-AD7F-D2285FF85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2610" y="0"/>
            <a:ext cx="7965390" cy="10410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0">
            <a:extLst>
              <a:ext uri="{FF2B5EF4-FFF2-40B4-BE49-F238E27FC236}">
                <a16:creationId xmlns:a16="http://schemas.microsoft.com/office/drawing/2014/main" xmlns="" id="{8539C228-A59F-48CF-8864-78A39BAA2EAF}"/>
              </a:ext>
            </a:extLst>
          </p:cNvPr>
          <p:cNvSpPr/>
          <p:nvPr/>
        </p:nvSpPr>
        <p:spPr>
          <a:xfrm>
            <a:off x="6152147" y="310276"/>
            <a:ext cx="12115800" cy="1233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600" b="1" dirty="0">
                <a:solidFill>
                  <a:srgbClr val="1B1B27"/>
                </a:solidFill>
                <a:latin typeface="Georgia" panose="02040502050405020303" pitchFamily="18" charset="0"/>
                <a:ea typeface="Raleway" pitchFamily="34" charset="-122"/>
                <a:cs typeface="Raleway" pitchFamily="34" charset="-120"/>
              </a:rPr>
              <a:t>Техника активного слушания для деэскалации конфликтов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pic>
        <p:nvPicPr>
          <p:cNvPr id="22" name="Image 1" descr="preencoded.png">
            <a:extLst>
              <a:ext uri="{FF2B5EF4-FFF2-40B4-BE49-F238E27FC236}">
                <a16:creationId xmlns:a16="http://schemas.microsoft.com/office/drawing/2014/main" xmlns="" id="{B8D5A350-5C4A-4CB5-BCDA-C25D5DA4B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966912"/>
            <a:ext cx="1295400" cy="1295400"/>
          </a:xfrm>
          <a:prstGeom prst="rect">
            <a:avLst/>
          </a:prstGeom>
        </p:spPr>
      </p:pic>
      <p:sp>
        <p:nvSpPr>
          <p:cNvPr id="23" name="Text 1">
            <a:extLst>
              <a:ext uri="{FF2B5EF4-FFF2-40B4-BE49-F238E27FC236}">
                <a16:creationId xmlns:a16="http://schemas.microsoft.com/office/drawing/2014/main" xmlns="" id="{C1B07212-880A-44C0-A61E-524A6FCE9D64}"/>
              </a:ext>
            </a:extLst>
          </p:cNvPr>
          <p:cNvSpPr/>
          <p:nvPr/>
        </p:nvSpPr>
        <p:spPr>
          <a:xfrm>
            <a:off x="7315200" y="3627358"/>
            <a:ext cx="2957513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Внимательное слушание</a:t>
            </a:r>
            <a:endParaRPr lang="en-US" sz="3200" b="1" dirty="0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xmlns="" id="{6AE68567-8AC3-4666-9314-4E92F9864EF9}"/>
              </a:ext>
            </a:extLst>
          </p:cNvPr>
          <p:cNvSpPr/>
          <p:nvPr/>
        </p:nvSpPr>
        <p:spPr>
          <a:xfrm>
            <a:off x="7315200" y="4146995"/>
            <a:ext cx="4876800" cy="947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Полностью сосредоточьтесь на собеседнике, демонстрируя интерес к его мыслям и чувствам.</a:t>
            </a:r>
            <a:endParaRPr lang="en-US" sz="2400" dirty="0"/>
          </a:p>
        </p:txBody>
      </p:sp>
      <p:pic>
        <p:nvPicPr>
          <p:cNvPr id="25" name="Image 2" descr="preencoded.png">
            <a:extLst>
              <a:ext uri="{FF2B5EF4-FFF2-40B4-BE49-F238E27FC236}">
                <a16:creationId xmlns:a16="http://schemas.microsoft.com/office/drawing/2014/main" xmlns="" id="{3206A60B-D603-44DC-82BB-F27DF2705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1979" y="1973390"/>
            <a:ext cx="1295400" cy="1295400"/>
          </a:xfrm>
          <a:prstGeom prst="rect">
            <a:avLst/>
          </a:prstGeom>
        </p:spPr>
      </p:pic>
      <p:sp>
        <p:nvSpPr>
          <p:cNvPr id="26" name="Text 3">
            <a:extLst>
              <a:ext uri="{FF2B5EF4-FFF2-40B4-BE49-F238E27FC236}">
                <a16:creationId xmlns:a16="http://schemas.microsoft.com/office/drawing/2014/main" xmlns="" id="{FFFFA5CC-1A0E-4BD6-99B9-999C65306059}"/>
              </a:ext>
            </a:extLst>
          </p:cNvPr>
          <p:cNvSpPr/>
          <p:nvPr/>
        </p:nvSpPr>
        <p:spPr>
          <a:xfrm>
            <a:off x="13625894" y="3584451"/>
            <a:ext cx="246745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Эмпатия</a:t>
            </a:r>
            <a:endParaRPr lang="en-US" sz="3200" b="1" dirty="0"/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xmlns="" id="{26C7F719-9452-4367-9211-668509733D60}"/>
              </a:ext>
            </a:extLst>
          </p:cNvPr>
          <p:cNvSpPr/>
          <p:nvPr/>
        </p:nvSpPr>
        <p:spPr>
          <a:xfrm>
            <a:off x="13540347" y="4096325"/>
            <a:ext cx="5105995" cy="947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Попробуйте понять точку зрения собеседника, даже если она отличается от вашей.</a:t>
            </a:r>
            <a:endParaRPr lang="en-US" sz="2400" dirty="0"/>
          </a:p>
        </p:txBody>
      </p:sp>
      <p:pic>
        <p:nvPicPr>
          <p:cNvPr id="28" name="Image 3" descr="preencoded.png">
            <a:extLst>
              <a:ext uri="{FF2B5EF4-FFF2-40B4-BE49-F238E27FC236}">
                <a16:creationId xmlns:a16="http://schemas.microsoft.com/office/drawing/2014/main" xmlns="" id="{96354032-732B-4AEA-8155-D1CA0B90C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852" y="5881633"/>
            <a:ext cx="1117402" cy="1117402"/>
          </a:xfrm>
          <a:prstGeom prst="rect">
            <a:avLst/>
          </a:prstGeom>
        </p:spPr>
      </p:pic>
      <p:sp>
        <p:nvSpPr>
          <p:cNvPr id="29" name="Text 5">
            <a:extLst>
              <a:ext uri="{FF2B5EF4-FFF2-40B4-BE49-F238E27FC236}">
                <a16:creationId xmlns:a16="http://schemas.microsoft.com/office/drawing/2014/main" xmlns="" id="{6D306C79-DA5D-404E-8C49-0EBBA596E070}"/>
              </a:ext>
            </a:extLst>
          </p:cNvPr>
          <p:cNvSpPr/>
          <p:nvPr/>
        </p:nvSpPr>
        <p:spPr>
          <a:xfrm>
            <a:off x="7315200" y="7363264"/>
            <a:ext cx="4648200" cy="700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Задавание уточняющих вопросов</a:t>
            </a:r>
            <a:endParaRPr lang="en-US" sz="3200" b="1" dirty="0"/>
          </a:p>
        </p:txBody>
      </p:sp>
      <p:sp>
        <p:nvSpPr>
          <p:cNvPr id="30" name="Text 6">
            <a:extLst>
              <a:ext uri="{FF2B5EF4-FFF2-40B4-BE49-F238E27FC236}">
                <a16:creationId xmlns:a16="http://schemas.microsoft.com/office/drawing/2014/main" xmlns="" id="{00D302F5-D230-45AA-A785-B7DE135DBB2B}"/>
              </a:ext>
            </a:extLst>
          </p:cNvPr>
          <p:cNvSpPr/>
          <p:nvPr/>
        </p:nvSpPr>
        <p:spPr>
          <a:xfrm>
            <a:off x="7315199" y="8427551"/>
            <a:ext cx="4876801" cy="947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Задавайте вопросы, чтобы уточнить информацию и показать свое понимание проблемы.</a:t>
            </a:r>
            <a:endParaRPr lang="en-US" sz="2400" dirty="0"/>
          </a:p>
        </p:txBody>
      </p:sp>
      <p:pic>
        <p:nvPicPr>
          <p:cNvPr id="31" name="Image 4" descr="preencoded.png">
            <a:extLst>
              <a:ext uri="{FF2B5EF4-FFF2-40B4-BE49-F238E27FC236}">
                <a16:creationId xmlns:a16="http://schemas.microsoft.com/office/drawing/2014/main" xmlns="" id="{8E13E914-33B1-44DE-A643-9F4E295A8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1979" y="5814475"/>
            <a:ext cx="1184560" cy="1184560"/>
          </a:xfrm>
          <a:prstGeom prst="rect">
            <a:avLst/>
          </a:prstGeom>
        </p:spPr>
      </p:pic>
      <p:sp>
        <p:nvSpPr>
          <p:cNvPr id="32" name="Text 7">
            <a:extLst>
              <a:ext uri="{FF2B5EF4-FFF2-40B4-BE49-F238E27FC236}">
                <a16:creationId xmlns:a16="http://schemas.microsoft.com/office/drawing/2014/main" xmlns="" id="{4E4D6DAA-0280-4800-A17B-65B9BBA47A9E}"/>
              </a:ext>
            </a:extLst>
          </p:cNvPr>
          <p:cNvSpPr/>
          <p:nvPr/>
        </p:nvSpPr>
        <p:spPr>
          <a:xfrm>
            <a:off x="13625893" y="7502136"/>
            <a:ext cx="2467451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Перефразирование</a:t>
            </a:r>
            <a:endParaRPr lang="en-US" sz="3200" b="1" dirty="0"/>
          </a:p>
        </p:txBody>
      </p:sp>
      <p:sp>
        <p:nvSpPr>
          <p:cNvPr id="33" name="Text 8">
            <a:extLst>
              <a:ext uri="{FF2B5EF4-FFF2-40B4-BE49-F238E27FC236}">
                <a16:creationId xmlns:a16="http://schemas.microsoft.com/office/drawing/2014/main" xmlns="" id="{CAB9E85E-DE7D-4397-863C-17B64F0C9310}"/>
              </a:ext>
            </a:extLst>
          </p:cNvPr>
          <p:cNvSpPr/>
          <p:nvPr/>
        </p:nvSpPr>
        <p:spPr>
          <a:xfrm>
            <a:off x="13540347" y="8313609"/>
            <a:ext cx="5105995" cy="947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Перефразируйте слова собеседника, чтобы продемонстрировать, что вы его слышали и поняли.</a:t>
            </a:r>
            <a:endParaRPr lang="en-US" sz="2400" dirty="0"/>
          </a:p>
        </p:txBody>
      </p:sp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xmlns="" id="{8C3575F0-AB87-433A-9FCC-B9C09FA5D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600" y="0"/>
            <a:ext cx="598920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4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82800" y="8343900"/>
            <a:ext cx="3359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ПРАКТИКА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66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xmlns="" id="{8D72F30D-BBE8-481F-9480-FF6821D23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2719507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xmlns="" id="{F41F2B7F-0119-4A75-B8B3-CE27AF2A87F1}"/>
              </a:ext>
            </a:extLst>
          </p:cNvPr>
          <p:cNvSpPr/>
          <p:nvPr/>
        </p:nvSpPr>
        <p:spPr>
          <a:xfrm>
            <a:off x="4913114" y="3028204"/>
            <a:ext cx="7812762" cy="679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Заключение и Рекомендации</a:t>
            </a:r>
            <a:endParaRPr lang="en-US" sz="42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xmlns="" id="{80FBE5E6-A912-4F64-86AD-554C296E987F}"/>
              </a:ext>
            </a:extLst>
          </p:cNvPr>
          <p:cNvSpPr/>
          <p:nvPr/>
        </p:nvSpPr>
        <p:spPr>
          <a:xfrm>
            <a:off x="761405" y="4432578"/>
            <a:ext cx="4151709" cy="717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50"/>
              </a:lnSpc>
              <a:buNone/>
            </a:pPr>
            <a:r>
              <a:rPr lang="en-US" sz="5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56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xmlns="" id="{46DCFC99-B12F-40B5-98C6-B76C7F5C9590}"/>
              </a:ext>
            </a:extLst>
          </p:cNvPr>
          <p:cNvSpPr/>
          <p:nvPr/>
        </p:nvSpPr>
        <p:spPr>
          <a:xfrm>
            <a:off x="1477447" y="5422344"/>
            <a:ext cx="2719507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4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Культура</a:t>
            </a:r>
            <a:endParaRPr lang="en-US" sz="40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xmlns="" id="{DF2958C1-1461-4EC3-88B2-F73FD1872D42}"/>
              </a:ext>
            </a:extLst>
          </p:cNvPr>
          <p:cNvSpPr/>
          <p:nvPr/>
        </p:nvSpPr>
        <p:spPr>
          <a:xfrm>
            <a:off x="457200" y="6588799"/>
            <a:ext cx="5105995" cy="1740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3600" dirty="0">
                <a:solidFill>
                  <a:srgbClr val="39393C"/>
                </a:solidFill>
                <a:latin typeface="Georgia" panose="02040502050405020303" pitchFamily="18" charset="0"/>
                <a:ea typeface="Open Sans" pitchFamily="34" charset="-122"/>
                <a:cs typeface="Open Sans" pitchFamily="34" charset="-120"/>
              </a:rPr>
              <a:t>Создайте культуру открытости, доверия и взаимоуважения в школе, где люди могут выражать свои мнения и чувства без опаски быть осужденными.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xmlns="" id="{555F908F-DD51-4690-BEF2-1F905EB1F55C}"/>
              </a:ext>
            </a:extLst>
          </p:cNvPr>
          <p:cNvSpPr/>
          <p:nvPr/>
        </p:nvSpPr>
        <p:spPr>
          <a:xfrm>
            <a:off x="6858000" y="4443678"/>
            <a:ext cx="4151709" cy="717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50"/>
              </a:lnSpc>
              <a:buNone/>
            </a:pPr>
            <a:r>
              <a:rPr lang="en-US" sz="5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565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xmlns="" id="{8DDC8074-F0D1-4D8B-A595-DEDD3AA23275}"/>
              </a:ext>
            </a:extLst>
          </p:cNvPr>
          <p:cNvSpPr/>
          <p:nvPr/>
        </p:nvSpPr>
        <p:spPr>
          <a:xfrm>
            <a:off x="7574100" y="5422344"/>
            <a:ext cx="2719507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4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Обучение</a:t>
            </a:r>
            <a:endParaRPr lang="en-US" sz="40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xmlns="" id="{407D464F-EA24-4466-9248-5D7E9789FE5E}"/>
              </a:ext>
            </a:extLst>
          </p:cNvPr>
          <p:cNvSpPr/>
          <p:nvPr/>
        </p:nvSpPr>
        <p:spPr>
          <a:xfrm>
            <a:off x="6400800" y="6588799"/>
            <a:ext cx="5314682" cy="29845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3600" dirty="0">
                <a:solidFill>
                  <a:srgbClr val="39393C"/>
                </a:solidFill>
                <a:latin typeface="Georgia" panose="02040502050405020303" pitchFamily="18" charset="0"/>
                <a:ea typeface="Open Sans" pitchFamily="34" charset="-122"/>
                <a:cs typeface="Open Sans" pitchFamily="34" charset="-120"/>
              </a:rPr>
              <a:t>Проводите регулярные тренинги и семинары по теме управления конфликтами для всех участников образовательного процесса.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xmlns="" id="{CAF92D06-821C-4AB2-8075-FCF56D8700C8}"/>
              </a:ext>
            </a:extLst>
          </p:cNvPr>
          <p:cNvSpPr/>
          <p:nvPr/>
        </p:nvSpPr>
        <p:spPr>
          <a:xfrm>
            <a:off x="13135663" y="4443678"/>
            <a:ext cx="4151709" cy="717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50"/>
              </a:lnSpc>
              <a:buNone/>
            </a:pPr>
            <a:r>
              <a:rPr lang="en-US" sz="56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565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xmlns="" id="{9DDEBDDE-7304-4FEC-A6A5-4518DE510A65}"/>
              </a:ext>
            </a:extLst>
          </p:cNvPr>
          <p:cNvSpPr/>
          <p:nvPr/>
        </p:nvSpPr>
        <p:spPr>
          <a:xfrm>
            <a:off x="13879727" y="5422682"/>
            <a:ext cx="2719507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40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Механизмы</a:t>
            </a:r>
            <a:endParaRPr lang="en-US" sz="40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xmlns="" id="{15AC3CDB-0DD4-426A-8FB0-EC7C2715C5D1}"/>
              </a:ext>
            </a:extLst>
          </p:cNvPr>
          <p:cNvSpPr/>
          <p:nvPr/>
        </p:nvSpPr>
        <p:spPr>
          <a:xfrm>
            <a:off x="12420601" y="6588799"/>
            <a:ext cx="5604278" cy="1740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3600" dirty="0">
                <a:solidFill>
                  <a:srgbClr val="39393C"/>
                </a:solidFill>
                <a:latin typeface="Georgia" panose="02040502050405020303" pitchFamily="18" charset="0"/>
                <a:ea typeface="Open Sans" pitchFamily="34" charset="-122"/>
                <a:cs typeface="Open Sans" pitchFamily="34" charset="-120"/>
              </a:rPr>
              <a:t>Создайте механизмы для обращения за помощью в конфликтных ситуациях. </a:t>
            </a:r>
            <a:r>
              <a:rPr lang="ru-RU" sz="3600" dirty="0" smtClean="0">
                <a:solidFill>
                  <a:srgbClr val="39393C"/>
                </a:solidFill>
                <a:latin typeface="Georgia" panose="02040502050405020303" pitchFamily="18" charset="0"/>
                <a:ea typeface="Open Sans" pitchFamily="34" charset="-122"/>
                <a:cs typeface="Open Sans" pitchFamily="34" charset="-120"/>
              </a:rPr>
              <a:t>Приглашайте</a:t>
            </a:r>
            <a:r>
              <a:rPr lang="en-US" sz="3600" dirty="0" smtClean="0">
                <a:solidFill>
                  <a:srgbClr val="39393C"/>
                </a:solidFill>
                <a:latin typeface="Georgia" panose="02040502050405020303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3600" dirty="0" err="1" smtClean="0">
                <a:solidFill>
                  <a:srgbClr val="39393C"/>
                </a:solidFill>
                <a:latin typeface="Georgia" panose="02040502050405020303" pitchFamily="18" charset="0"/>
                <a:ea typeface="Open Sans" pitchFamily="34" charset="-122"/>
                <a:cs typeface="Open Sans" pitchFamily="34" charset="-120"/>
              </a:rPr>
              <a:t>медиатора</a:t>
            </a:r>
            <a:r>
              <a:rPr lang="en-US" sz="3600" dirty="0" smtClean="0">
                <a:solidFill>
                  <a:srgbClr val="39393C"/>
                </a:solidFill>
                <a:latin typeface="Georgia" panose="02040502050405020303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3600" dirty="0">
                <a:solidFill>
                  <a:srgbClr val="39393C"/>
                </a:solidFill>
                <a:latin typeface="Georgia" panose="02040502050405020303" pitchFamily="18" charset="0"/>
                <a:ea typeface="Open Sans" pitchFamily="34" charset="-122"/>
                <a:cs typeface="Open Sans" pitchFamily="34" charset="-120"/>
              </a:rPr>
              <a:t>или психолога для разрешения конфликтов.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15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0" descr="preencoded.png">
            <a:extLst>
              <a:ext uri="{FF2B5EF4-FFF2-40B4-BE49-F238E27FC236}">
                <a16:creationId xmlns:a16="http://schemas.microsoft.com/office/drawing/2014/main" xmlns="" id="{668F565A-F96C-4E44-BAE4-423573347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19800" cy="10287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AF6C15A-29D9-4F62-BBDF-56909ABD6793}"/>
              </a:ext>
            </a:extLst>
          </p:cNvPr>
          <p:cNvSpPr/>
          <p:nvPr/>
        </p:nvSpPr>
        <p:spPr>
          <a:xfrm>
            <a:off x="7259875" y="7353300"/>
            <a:ext cx="100166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Александра Викторовна Жуйкова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тел. 8-918-181-01-83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a-zhuykova@mail.ru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07A708E-4E43-4A40-8E8D-3D2707CA14EE}"/>
              </a:ext>
            </a:extLst>
          </p:cNvPr>
          <p:cNvSpPr/>
          <p:nvPr/>
        </p:nvSpPr>
        <p:spPr>
          <a:xfrm>
            <a:off x="8610600" y="3771900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" y="-358404"/>
            <a:ext cx="20374623" cy="10277238"/>
            <a:chOff x="0" y="0"/>
            <a:chExt cx="27166165" cy="137029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5194311" y="3543300"/>
            <a:ext cx="3765844" cy="1741993"/>
            <a:chOff x="0" y="0"/>
            <a:chExt cx="991827" cy="2660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1827" cy="266049"/>
            </a:xfrm>
            <a:custGeom>
              <a:avLst/>
              <a:gdLst/>
              <a:ahLst/>
              <a:cxnLst/>
              <a:rect l="l" t="t" r="r" b="b"/>
              <a:pathLst>
                <a:path w="991827" h="266049">
                  <a:moveTo>
                    <a:pt x="0" y="0"/>
                  </a:moveTo>
                  <a:lnTo>
                    <a:pt x="991827" y="0"/>
                  </a:lnTo>
                  <a:lnTo>
                    <a:pt x="991827" y="266049"/>
                  </a:lnTo>
                  <a:lnTo>
                    <a:pt x="0" y="266049"/>
                  </a:lnTo>
                  <a:close/>
                </a:path>
              </a:pathLst>
            </a:custGeom>
            <a:solidFill>
              <a:srgbClr val="E6E0D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991827" cy="313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493456" y="3543300"/>
            <a:ext cx="3765844" cy="1741993"/>
            <a:chOff x="0" y="0"/>
            <a:chExt cx="991827" cy="2660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91827" cy="266049"/>
            </a:xfrm>
            <a:custGeom>
              <a:avLst/>
              <a:gdLst/>
              <a:ahLst/>
              <a:cxnLst/>
              <a:rect l="l" t="t" r="r" b="b"/>
              <a:pathLst>
                <a:path w="991827" h="266049">
                  <a:moveTo>
                    <a:pt x="0" y="0"/>
                  </a:moveTo>
                  <a:lnTo>
                    <a:pt x="991827" y="0"/>
                  </a:lnTo>
                  <a:lnTo>
                    <a:pt x="991827" y="266049"/>
                  </a:lnTo>
                  <a:lnTo>
                    <a:pt x="0" y="266049"/>
                  </a:lnTo>
                  <a:close/>
                </a:path>
              </a:pathLst>
            </a:custGeom>
            <a:solidFill>
              <a:srgbClr val="E6E0D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991827" cy="313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60779" y="7183291"/>
            <a:ext cx="3765844" cy="2096446"/>
            <a:chOff x="0" y="0"/>
            <a:chExt cx="991827" cy="2202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91827" cy="220248"/>
            </a:xfrm>
            <a:custGeom>
              <a:avLst/>
              <a:gdLst/>
              <a:ahLst/>
              <a:cxnLst/>
              <a:rect l="l" t="t" r="r" b="b"/>
              <a:pathLst>
                <a:path w="991827" h="220248">
                  <a:moveTo>
                    <a:pt x="0" y="0"/>
                  </a:moveTo>
                  <a:lnTo>
                    <a:pt x="991827" y="0"/>
                  </a:lnTo>
                  <a:lnTo>
                    <a:pt x="991827" y="220248"/>
                  </a:lnTo>
                  <a:lnTo>
                    <a:pt x="0" y="220248"/>
                  </a:lnTo>
                  <a:close/>
                </a:path>
              </a:pathLst>
            </a:custGeom>
            <a:solidFill>
              <a:srgbClr val="E6E0DB">
                <a:alpha val="6078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991827" cy="267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075528" y="2188373"/>
            <a:ext cx="6003410" cy="836253"/>
            <a:chOff x="0" y="0"/>
            <a:chExt cx="991827" cy="22024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91827" cy="220248"/>
            </a:xfrm>
            <a:custGeom>
              <a:avLst/>
              <a:gdLst/>
              <a:ahLst/>
              <a:cxnLst/>
              <a:rect l="l" t="t" r="r" b="b"/>
              <a:pathLst>
                <a:path w="991827" h="220248">
                  <a:moveTo>
                    <a:pt x="0" y="0"/>
                  </a:moveTo>
                  <a:lnTo>
                    <a:pt x="991827" y="0"/>
                  </a:lnTo>
                  <a:lnTo>
                    <a:pt x="991827" y="220248"/>
                  </a:lnTo>
                  <a:lnTo>
                    <a:pt x="0" y="220248"/>
                  </a:lnTo>
                  <a:close/>
                </a:path>
              </a:pathLst>
            </a:custGeom>
            <a:solidFill>
              <a:srgbClr val="E6E0DB">
                <a:alpha val="60784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991827" cy="267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60779" y="3193055"/>
            <a:ext cx="3765844" cy="376584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E0DB">
                <a:alpha val="60784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5194311" y="5513893"/>
            <a:ext cx="3765844" cy="376584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60116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3493456" y="5513893"/>
            <a:ext cx="3765844" cy="376584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60116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9" name="Group 29"/>
          <p:cNvGrpSpPr/>
          <p:nvPr/>
        </p:nvGrpSpPr>
        <p:grpSpPr>
          <a:xfrm>
            <a:off x="9327844" y="7531574"/>
            <a:ext cx="3765844" cy="1892405"/>
            <a:chOff x="0" y="0"/>
            <a:chExt cx="991827" cy="26604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91827" cy="266049"/>
            </a:xfrm>
            <a:custGeom>
              <a:avLst/>
              <a:gdLst/>
              <a:ahLst/>
              <a:cxnLst/>
              <a:rect l="l" t="t" r="r" b="b"/>
              <a:pathLst>
                <a:path w="991827" h="266049">
                  <a:moveTo>
                    <a:pt x="0" y="0"/>
                  </a:moveTo>
                  <a:lnTo>
                    <a:pt x="991827" y="0"/>
                  </a:lnTo>
                  <a:lnTo>
                    <a:pt x="991827" y="266049"/>
                  </a:lnTo>
                  <a:lnTo>
                    <a:pt x="0" y="266049"/>
                  </a:lnTo>
                  <a:close/>
                </a:path>
              </a:pathLst>
            </a:custGeom>
            <a:solidFill>
              <a:srgbClr val="E6E0DB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991827" cy="313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327844" y="7002465"/>
            <a:ext cx="3765844" cy="101707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/>
          </a:p>
        </p:txBody>
      </p:sp>
      <p:grpSp>
        <p:nvGrpSpPr>
          <p:cNvPr id="35" name="Group 35"/>
          <p:cNvGrpSpPr/>
          <p:nvPr/>
        </p:nvGrpSpPr>
        <p:grpSpPr>
          <a:xfrm>
            <a:off x="9327844" y="3193055"/>
            <a:ext cx="3765844" cy="3765844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6E0DB">
                <a:alpha val="60784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2" name="TextBox 42"/>
          <p:cNvSpPr txBox="1"/>
          <p:nvPr/>
        </p:nvSpPr>
        <p:spPr>
          <a:xfrm>
            <a:off x="1396066" y="7970865"/>
            <a:ext cx="3180692" cy="52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ru-RU" sz="6000" b="1" u="none" strike="noStrike" spc="919" dirty="0">
                <a:solidFill>
                  <a:srgbClr val="711F2A"/>
                </a:solidFill>
                <a:latin typeface="Blacker Sans Text Bold"/>
                <a:ea typeface="Blacker Sans Text Bold"/>
                <a:cs typeface="Blacker Sans Text Bold"/>
                <a:sym typeface="Blacker Sans Text Bold"/>
              </a:rPr>
              <a:t>Рост</a:t>
            </a:r>
            <a:endParaRPr lang="en-US" sz="6000" b="1" u="none" strike="noStrike" spc="919" dirty="0">
              <a:solidFill>
                <a:srgbClr val="711F2A"/>
              </a:solidFill>
              <a:latin typeface="Blacker Sans Text Bold"/>
              <a:ea typeface="Blacker Sans Text Bold"/>
              <a:cs typeface="Blacker Sans Text Bold"/>
              <a:sym typeface="Blacker Sans Text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5486888" y="4421588"/>
            <a:ext cx="3180692" cy="38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ru-RU" sz="4800" b="1" u="none" strike="noStrike" dirty="0">
                <a:solidFill>
                  <a:srgbClr val="711F2A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Развитие</a:t>
            </a:r>
            <a:r>
              <a:rPr lang="en-US" sz="1800" u="none" strike="noStrike" dirty="0">
                <a:solidFill>
                  <a:srgbClr val="711F2A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770645" y="3682924"/>
            <a:ext cx="3180692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4800" b="1" u="none" strike="noStrike" dirty="0">
                <a:solidFill>
                  <a:srgbClr val="711F2A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Поиск решений</a:t>
            </a:r>
            <a:endParaRPr lang="en-US" sz="4800" b="1" u="none" strike="noStrike" dirty="0">
              <a:solidFill>
                <a:srgbClr val="711F2A"/>
              </a:solidFill>
              <a:latin typeface="Blacker Sans Text"/>
              <a:ea typeface="Blacker Sans Text"/>
              <a:cs typeface="Blacker Sans Text"/>
              <a:sym typeface="Blacker Sans Tex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426467" y="7802409"/>
            <a:ext cx="36372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4800" u="none" strike="noStrike" dirty="0">
                <a:solidFill>
                  <a:srgbClr val="711F2A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Критическое мышление</a:t>
            </a:r>
            <a:endParaRPr lang="en-US" sz="4800" u="none" strike="noStrike" dirty="0">
              <a:solidFill>
                <a:srgbClr val="711F2A"/>
              </a:solidFill>
              <a:latin typeface="Blacker Sans Text"/>
              <a:ea typeface="Blacker Sans Text"/>
              <a:cs typeface="Blacker Sans Text"/>
              <a:sym typeface="Blacker Sans Text"/>
            </a:endParaRPr>
          </a:p>
        </p:txBody>
      </p:sp>
      <p:sp>
        <p:nvSpPr>
          <p:cNvPr id="50" name="TextBox 21">
            <a:extLst>
              <a:ext uri="{FF2B5EF4-FFF2-40B4-BE49-F238E27FC236}">
                <a16:creationId xmlns:a16="http://schemas.microsoft.com/office/drawing/2014/main" xmlns="" id="{E196CC2B-934D-4919-A74C-F0D5CAE3143A}"/>
              </a:ext>
            </a:extLst>
          </p:cNvPr>
          <p:cNvSpPr txBox="1"/>
          <p:nvPr/>
        </p:nvSpPr>
        <p:spPr>
          <a:xfrm>
            <a:off x="594119" y="391957"/>
            <a:ext cx="16719621" cy="1397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599"/>
              </a:lnSpc>
              <a:spcBef>
                <a:spcPct val="0"/>
              </a:spcBef>
            </a:pPr>
            <a:r>
              <a:rPr lang="ru-RU" sz="9999" b="1" dirty="0">
                <a:solidFill>
                  <a:srgbClr val="711F2A"/>
                </a:solidFill>
                <a:latin typeface="Georgia" panose="02040502050405020303" pitchFamily="18" charset="0"/>
                <a:ea typeface="Higuen Elegant Serif"/>
                <a:cs typeface="Higuen Elegant Serif"/>
                <a:sym typeface="Higuen Elegant Serif"/>
              </a:rPr>
              <a:t>Роль конфликта</a:t>
            </a:r>
            <a:endParaRPr lang="en-US" sz="9999" b="1" dirty="0">
              <a:solidFill>
                <a:srgbClr val="711F2A"/>
              </a:solidFill>
              <a:latin typeface="Georgia" panose="02040502050405020303" pitchFamily="18" charset="0"/>
              <a:ea typeface="Higuen Elegant Serif"/>
              <a:cs typeface="Higuen Elegant Serif"/>
              <a:sym typeface="Higuen Elegant Serif"/>
            </a:endParaRPr>
          </a:p>
        </p:txBody>
      </p:sp>
      <p:sp>
        <p:nvSpPr>
          <p:cNvPr id="51" name="TextBox 44">
            <a:extLst>
              <a:ext uri="{FF2B5EF4-FFF2-40B4-BE49-F238E27FC236}">
                <a16:creationId xmlns:a16="http://schemas.microsoft.com/office/drawing/2014/main" xmlns="" id="{629B1F69-A803-47C4-A44B-844F57BA46B7}"/>
              </a:ext>
            </a:extLst>
          </p:cNvPr>
          <p:cNvSpPr txBox="1"/>
          <p:nvPr/>
        </p:nvSpPr>
        <p:spPr>
          <a:xfrm>
            <a:off x="4297089" y="2444728"/>
            <a:ext cx="5912236" cy="484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ru-RU" sz="4800" b="1" u="none" strike="noStrike" spc="919" dirty="0">
                <a:solidFill>
                  <a:srgbClr val="711F2A"/>
                </a:solidFill>
                <a:latin typeface="Blacker Sans Text Bold"/>
                <a:ea typeface="Blacker Sans Text Bold"/>
                <a:cs typeface="Blacker Sans Text Bold"/>
                <a:sym typeface="Blacker Sans Text Bold"/>
              </a:rPr>
              <a:t>Креативность</a:t>
            </a:r>
            <a:endParaRPr lang="en-US" sz="4800" b="1" u="none" strike="noStrike" spc="919" dirty="0">
              <a:solidFill>
                <a:srgbClr val="711F2A"/>
              </a:solidFill>
              <a:latin typeface="Blacker Sans Text Bold"/>
              <a:ea typeface="Blacker Sans Text Bold"/>
              <a:cs typeface="Blacker Sans Text Bold"/>
              <a:sym typeface="Blacker Sans Text Bold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D366A18-D480-482B-BB27-F14A85168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163" y="3280981"/>
            <a:ext cx="3706560" cy="372148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2193B9D-55E1-40AC-8AEB-1289BBCEF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288" y="5513893"/>
            <a:ext cx="3793012" cy="378940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23AA3D9-695A-4A26-B781-E57BA203C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79" y="3249018"/>
            <a:ext cx="3730298" cy="376584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B0D8024F-2E7A-4CD4-97B5-04C80C3A01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85" y="5516767"/>
            <a:ext cx="3765845" cy="37629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62"/>
            <a:ext cx="20374623" cy="10277238"/>
            <a:chOff x="0" y="0"/>
            <a:chExt cx="27166165" cy="137029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736402" y="895885"/>
            <a:ext cx="16815197" cy="8495229"/>
            <a:chOff x="0" y="0"/>
            <a:chExt cx="4428694" cy="2237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28694" cy="2237427"/>
            </a:xfrm>
            <a:custGeom>
              <a:avLst/>
              <a:gdLst/>
              <a:ahLst/>
              <a:cxnLst/>
              <a:rect l="l" t="t" r="r" b="b"/>
              <a:pathLst>
                <a:path w="4428694" h="2237427">
                  <a:moveTo>
                    <a:pt x="0" y="0"/>
                  </a:moveTo>
                  <a:lnTo>
                    <a:pt x="4428694" y="0"/>
                  </a:lnTo>
                  <a:lnTo>
                    <a:pt x="4428694" y="2237427"/>
                  </a:lnTo>
                  <a:lnTo>
                    <a:pt x="0" y="22374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BE6674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28694" cy="22850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348917" y="5129116"/>
            <a:ext cx="3510786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E6E0DB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Briefly elaborate on what you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E6E0DB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want to discuss.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48917" y="7884804"/>
            <a:ext cx="3510786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E6E0DB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Briefly elaborate on what you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E6E0DB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want to discuss.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030698" y="5129116"/>
            <a:ext cx="3510786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E6E0DB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Briefly elaborate on what you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E6E0DB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want to discuss.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030698" y="7884804"/>
            <a:ext cx="3510786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E6E0DB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Briefly elaborate on what you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E6E0DB"/>
                </a:solidFill>
                <a:latin typeface="Blacker Sans Text"/>
                <a:ea typeface="Blacker Sans Text"/>
                <a:cs typeface="Blacker Sans Text"/>
                <a:sym typeface="Blacker Sans Text"/>
              </a:rPr>
              <a:t>want to discuss.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48917" y="3957987"/>
            <a:ext cx="3510786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u="none" strike="noStrike" spc="919" dirty="0">
                <a:solidFill>
                  <a:srgbClr val="E6E0DB"/>
                </a:solidFill>
                <a:latin typeface="Blacker Sans Text Bold"/>
                <a:ea typeface="Blacker Sans Text Bold"/>
                <a:cs typeface="Blacker Sans Text Bold"/>
                <a:sym typeface="Blacker Sans Text Bold"/>
              </a:rPr>
              <a:t>ADD A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u="none" strike="noStrike" spc="919" dirty="0">
                <a:solidFill>
                  <a:srgbClr val="E6E0DB"/>
                </a:solidFill>
                <a:latin typeface="Blacker Sans Text Bold"/>
                <a:ea typeface="Blacker Sans Text Bold"/>
                <a:cs typeface="Blacker Sans Text Bold"/>
                <a:sym typeface="Blacker Sans Text Bold"/>
              </a:rPr>
              <a:t>MAIN POINT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348917" y="6713675"/>
            <a:ext cx="3510786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u="none" strike="noStrike" spc="919" dirty="0">
                <a:solidFill>
                  <a:srgbClr val="E6E0DB"/>
                </a:solidFill>
                <a:latin typeface="Blacker Sans Text Bold"/>
                <a:ea typeface="Blacker Sans Text Bold"/>
                <a:cs typeface="Blacker Sans Text Bold"/>
                <a:sym typeface="Blacker Sans Text Bold"/>
              </a:rPr>
              <a:t>ADD A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u="none" strike="noStrike" spc="919" dirty="0">
                <a:solidFill>
                  <a:srgbClr val="E6E0DB"/>
                </a:solidFill>
                <a:latin typeface="Blacker Sans Text Bold"/>
                <a:ea typeface="Blacker Sans Text Bold"/>
                <a:cs typeface="Blacker Sans Text Bold"/>
                <a:sym typeface="Blacker Sans Text Bold"/>
              </a:rPr>
              <a:t>MAIN POINT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030698" y="6713675"/>
            <a:ext cx="3510786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u="none" strike="noStrike" spc="919" dirty="0">
                <a:solidFill>
                  <a:srgbClr val="E6E0DB"/>
                </a:solidFill>
                <a:latin typeface="Blacker Sans Text Bold"/>
                <a:ea typeface="Blacker Sans Text Bold"/>
                <a:cs typeface="Blacker Sans Text Bold"/>
                <a:sym typeface="Blacker Sans Text Bold"/>
              </a:rPr>
              <a:t>ADD A</a:t>
            </a:r>
          </a:p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b="1" u="none" strike="noStrike" spc="919" dirty="0">
                <a:solidFill>
                  <a:srgbClr val="E6E0DB"/>
                </a:solidFill>
                <a:latin typeface="Blacker Sans Text Bold"/>
                <a:ea typeface="Blacker Sans Text Bold"/>
                <a:cs typeface="Blacker Sans Text Bold"/>
                <a:sym typeface="Blacker Sans Text Bold"/>
              </a:rPr>
              <a:t>MAIN POINT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B42094E-E520-46C1-88D8-E06D654E8138}"/>
              </a:ext>
            </a:extLst>
          </p:cNvPr>
          <p:cNvSpPr/>
          <p:nvPr/>
        </p:nvSpPr>
        <p:spPr>
          <a:xfrm>
            <a:off x="2437486" y="974901"/>
            <a:ext cx="12747464" cy="1297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800" b="1" kern="0" spc="-114" dirty="0" err="1">
                <a:solidFill>
                  <a:srgbClr val="2C3F42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Причины</a:t>
            </a:r>
            <a:r>
              <a:rPr lang="en-US" sz="4800" b="1" kern="0" spc="-114" dirty="0">
                <a:solidFill>
                  <a:srgbClr val="2C3F42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4800" b="1" kern="0" spc="-114" dirty="0" err="1">
                <a:solidFill>
                  <a:srgbClr val="2C3F42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возникновения</a:t>
            </a:r>
            <a:r>
              <a:rPr lang="en-US" sz="4800" b="1" kern="0" spc="-114" dirty="0">
                <a:solidFill>
                  <a:srgbClr val="2C3F42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4800" b="1" kern="0" spc="-114" dirty="0" err="1">
                <a:solidFill>
                  <a:srgbClr val="2C3F42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конфликтов</a:t>
            </a:r>
            <a:r>
              <a:rPr lang="en-US" sz="4800" b="1" kern="0" spc="-114" dirty="0">
                <a:solidFill>
                  <a:srgbClr val="2C3F42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 </a:t>
            </a:r>
            <a:endParaRPr lang="ru-RU" sz="4800" b="1" kern="0" spc="-114" dirty="0">
              <a:solidFill>
                <a:srgbClr val="2C3F42"/>
              </a:solidFill>
              <a:latin typeface="Georgia" panose="02040502050405020303" pitchFamily="18" charset="0"/>
              <a:ea typeface="Bitter Medium" pitchFamily="34" charset="-122"/>
              <a:cs typeface="Bitter Medium" pitchFamily="34" charset="-120"/>
            </a:endParaRPr>
          </a:p>
          <a:p>
            <a:pPr algn="ctr">
              <a:lnSpc>
                <a:spcPts val="4700"/>
              </a:lnSpc>
            </a:pPr>
            <a:r>
              <a:rPr lang="en-US" sz="4800" b="1" kern="0" spc="-114" dirty="0">
                <a:solidFill>
                  <a:srgbClr val="2C3F42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в </a:t>
            </a:r>
            <a:r>
              <a:rPr lang="en-US" sz="4800" b="1" kern="0" spc="-114" dirty="0" err="1">
                <a:solidFill>
                  <a:srgbClr val="2C3F42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образовательной</a:t>
            </a:r>
            <a:r>
              <a:rPr lang="en-US" sz="4800" b="1" kern="0" spc="-114" dirty="0">
                <a:solidFill>
                  <a:srgbClr val="2C3F42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4800" b="1" kern="0" spc="-114" dirty="0" err="1">
                <a:solidFill>
                  <a:srgbClr val="2C3F42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организации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16F23D6-1636-4B0E-8031-1F2113560206}"/>
              </a:ext>
            </a:extLst>
          </p:cNvPr>
          <p:cNvSpPr/>
          <p:nvPr/>
        </p:nvSpPr>
        <p:spPr>
          <a:xfrm>
            <a:off x="1524000" y="2807132"/>
            <a:ext cx="6705600" cy="22716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Коммуникативные барьеры</a:t>
            </a:r>
            <a:endParaRPr lang="ru-RU" sz="4000" dirty="0">
              <a:latin typeface="Georgia" panose="02040502050405020303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857B8864-D279-4551-A2C0-561E13DB1C6E}"/>
              </a:ext>
            </a:extLst>
          </p:cNvPr>
          <p:cNvSpPr/>
          <p:nvPr/>
        </p:nvSpPr>
        <p:spPr>
          <a:xfrm>
            <a:off x="1524000" y="5877571"/>
            <a:ext cx="6705600" cy="22716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Недостаток ресурсов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7B931E82-F7AB-49EF-B557-E8CF0C60DA5C}"/>
              </a:ext>
            </a:extLst>
          </p:cNvPr>
          <p:cNvSpPr/>
          <p:nvPr/>
        </p:nvSpPr>
        <p:spPr>
          <a:xfrm>
            <a:off x="9693254" y="2790125"/>
            <a:ext cx="6705600" cy="22716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Georgia" panose="02040502050405020303" pitchFamily="18" charset="0"/>
              </a:rPr>
              <a:t>Различия и ценности в целях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E720482-07C4-4706-B5D1-8593A369C8F1}"/>
              </a:ext>
            </a:extLst>
          </p:cNvPr>
          <p:cNvSpPr/>
          <p:nvPr/>
        </p:nvSpPr>
        <p:spPr>
          <a:xfrm>
            <a:off x="9693254" y="5927023"/>
            <a:ext cx="6705600" cy="22716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Недостаток доверия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0">
            <a:extLst>
              <a:ext uri="{FF2B5EF4-FFF2-40B4-BE49-F238E27FC236}">
                <a16:creationId xmlns:a16="http://schemas.microsoft.com/office/drawing/2014/main" xmlns="" id="{0447EF92-9F77-490C-B8E5-D7684B162BD6}"/>
              </a:ext>
            </a:extLst>
          </p:cNvPr>
          <p:cNvSpPr/>
          <p:nvPr/>
        </p:nvSpPr>
        <p:spPr>
          <a:xfrm>
            <a:off x="533400" y="476307"/>
            <a:ext cx="13752702" cy="12896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5500" b="1" kern="0" spc="-122" dirty="0">
                <a:solidFill>
                  <a:srgbClr val="2C3F42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Стили управления конфликтами</a:t>
            </a:r>
            <a:endParaRPr lang="en-US" sz="5500" b="1" dirty="0">
              <a:latin typeface="Georgia" panose="02040502050405020303" pitchFamily="18" charset="0"/>
            </a:endParaRPr>
          </a:p>
        </p:txBody>
      </p:sp>
      <p:pic>
        <p:nvPicPr>
          <p:cNvPr id="32" name="Image 1" descr="preencoded.png">
            <a:extLst>
              <a:ext uri="{FF2B5EF4-FFF2-40B4-BE49-F238E27FC236}">
                <a16:creationId xmlns:a16="http://schemas.microsoft.com/office/drawing/2014/main" xmlns="" id="{ADFA8727-3EE9-4B06-A9C1-2AF14ECA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92653"/>
            <a:ext cx="1219200" cy="1219200"/>
          </a:xfrm>
          <a:prstGeom prst="rect">
            <a:avLst/>
          </a:prstGeom>
        </p:spPr>
      </p:pic>
      <p:sp>
        <p:nvSpPr>
          <p:cNvPr id="33" name="Text 1">
            <a:extLst>
              <a:ext uri="{FF2B5EF4-FFF2-40B4-BE49-F238E27FC236}">
                <a16:creationId xmlns:a16="http://schemas.microsoft.com/office/drawing/2014/main" xmlns="" id="{494258F3-4DF1-4FF3-B3FA-69615E4C36A8}"/>
              </a:ext>
            </a:extLst>
          </p:cNvPr>
          <p:cNvSpPr/>
          <p:nvPr/>
        </p:nvSpPr>
        <p:spPr>
          <a:xfrm>
            <a:off x="5999597" y="2681800"/>
            <a:ext cx="2579132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4800" b="1" kern="0" spc="-61" dirty="0">
                <a:solidFill>
                  <a:srgbClr val="2B2E3C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Соперничество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pic>
        <p:nvPicPr>
          <p:cNvPr id="35" name="Image 2" descr="preencoded.png">
            <a:extLst>
              <a:ext uri="{FF2B5EF4-FFF2-40B4-BE49-F238E27FC236}">
                <a16:creationId xmlns:a16="http://schemas.microsoft.com/office/drawing/2014/main" xmlns="" id="{F5B85D63-69DF-42CA-8BB0-39FE1FCEA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61" y="3770672"/>
            <a:ext cx="1638334" cy="1638334"/>
          </a:xfrm>
          <a:prstGeom prst="rect">
            <a:avLst/>
          </a:prstGeom>
        </p:spPr>
      </p:pic>
      <p:sp>
        <p:nvSpPr>
          <p:cNvPr id="36" name="Text 3">
            <a:extLst>
              <a:ext uri="{FF2B5EF4-FFF2-40B4-BE49-F238E27FC236}">
                <a16:creationId xmlns:a16="http://schemas.microsoft.com/office/drawing/2014/main" xmlns="" id="{E97AAE8A-DED3-4AC5-9B6F-18B25D111B69}"/>
              </a:ext>
            </a:extLst>
          </p:cNvPr>
          <p:cNvSpPr/>
          <p:nvPr/>
        </p:nvSpPr>
        <p:spPr>
          <a:xfrm>
            <a:off x="5999597" y="4495012"/>
            <a:ext cx="2579132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4800" b="1" kern="0" spc="-61" dirty="0">
                <a:solidFill>
                  <a:srgbClr val="2B2E3C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Сотрудничество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pic>
        <p:nvPicPr>
          <p:cNvPr id="38" name="Image 3" descr="preencoded.png">
            <a:extLst>
              <a:ext uri="{FF2B5EF4-FFF2-40B4-BE49-F238E27FC236}">
                <a16:creationId xmlns:a16="http://schemas.microsoft.com/office/drawing/2014/main" xmlns="" id="{0DF46C55-4381-4896-98E6-591C206CB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561" y="5634502"/>
            <a:ext cx="1638334" cy="1638334"/>
          </a:xfrm>
          <a:prstGeom prst="rect">
            <a:avLst/>
          </a:prstGeom>
        </p:spPr>
      </p:pic>
      <p:sp>
        <p:nvSpPr>
          <p:cNvPr id="39" name="Text 5">
            <a:extLst>
              <a:ext uri="{FF2B5EF4-FFF2-40B4-BE49-F238E27FC236}">
                <a16:creationId xmlns:a16="http://schemas.microsoft.com/office/drawing/2014/main" xmlns="" id="{5863C891-5B37-4490-9FD2-F9DC9958DC66}"/>
              </a:ext>
            </a:extLst>
          </p:cNvPr>
          <p:cNvSpPr/>
          <p:nvPr/>
        </p:nvSpPr>
        <p:spPr>
          <a:xfrm>
            <a:off x="5999597" y="6598049"/>
            <a:ext cx="2579132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4800" b="1" kern="0" spc="-61" dirty="0">
                <a:solidFill>
                  <a:srgbClr val="2B2E3C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Компромисс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pic>
        <p:nvPicPr>
          <p:cNvPr id="41" name="Image 4" descr="preencoded.png">
            <a:extLst>
              <a:ext uri="{FF2B5EF4-FFF2-40B4-BE49-F238E27FC236}">
                <a16:creationId xmlns:a16="http://schemas.microsoft.com/office/drawing/2014/main" xmlns="" id="{236FCD3E-F124-40F9-9D86-696505F05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356" y="7814767"/>
            <a:ext cx="1484087" cy="1484087"/>
          </a:xfrm>
          <a:prstGeom prst="rect">
            <a:avLst/>
          </a:prstGeom>
        </p:spPr>
      </p:pic>
      <p:sp>
        <p:nvSpPr>
          <p:cNvPr id="42" name="Text 7">
            <a:extLst>
              <a:ext uri="{FF2B5EF4-FFF2-40B4-BE49-F238E27FC236}">
                <a16:creationId xmlns:a16="http://schemas.microsoft.com/office/drawing/2014/main" xmlns="" id="{A388360D-80AE-430F-97AC-7946F398B30B}"/>
              </a:ext>
            </a:extLst>
          </p:cNvPr>
          <p:cNvSpPr/>
          <p:nvPr/>
        </p:nvSpPr>
        <p:spPr>
          <a:xfrm>
            <a:off x="5999597" y="8690108"/>
            <a:ext cx="2579132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4800" b="1" kern="0" spc="-61" dirty="0">
                <a:solidFill>
                  <a:srgbClr val="2B2E3C"/>
                </a:solidFill>
                <a:latin typeface="Georgia" panose="02040502050405020303" pitchFamily="18" charset="0"/>
                <a:ea typeface="Bitter Medium" pitchFamily="34" charset="-122"/>
                <a:cs typeface="Bitter Medium" pitchFamily="34" charset="-120"/>
              </a:rPr>
              <a:t>Уклонение</a:t>
            </a:r>
            <a:endParaRPr lang="en-US" sz="4800" b="1" dirty="0">
              <a:latin typeface="Georgia" panose="02040502050405020303" pitchFamily="18" charset="0"/>
            </a:endParaRPr>
          </a:p>
        </p:txBody>
      </p:sp>
      <p:pic>
        <p:nvPicPr>
          <p:cNvPr id="44" name="Image 0" descr="preencoded.png">
            <a:extLst>
              <a:ext uri="{FF2B5EF4-FFF2-40B4-BE49-F238E27FC236}">
                <a16:creationId xmlns:a16="http://schemas.microsoft.com/office/drawing/2014/main" xmlns="" id="{2C79A050-C194-4EC0-AA0F-91EE5ACC9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9200" y="10978"/>
            <a:ext cx="5638800" cy="102760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62"/>
            <a:ext cx="20374623" cy="10277238"/>
            <a:chOff x="0" y="0"/>
            <a:chExt cx="27166165" cy="137029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Text 4">
            <a:extLst>
              <a:ext uri="{FF2B5EF4-FFF2-40B4-BE49-F238E27FC236}">
                <a16:creationId xmlns:a16="http://schemas.microsoft.com/office/drawing/2014/main" xmlns="" id="{61D033C2-36EB-4089-8A95-2A2F0C946247}"/>
              </a:ext>
            </a:extLst>
          </p:cNvPr>
          <p:cNvSpPr/>
          <p:nvPr/>
        </p:nvSpPr>
        <p:spPr>
          <a:xfrm>
            <a:off x="9901020" y="3738152"/>
            <a:ext cx="7895049" cy="2936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20" name="Text 0">
            <a:extLst>
              <a:ext uri="{FF2B5EF4-FFF2-40B4-BE49-F238E27FC236}">
                <a16:creationId xmlns:a16="http://schemas.microsoft.com/office/drawing/2014/main" xmlns="" id="{73CC60EC-40D9-48D4-9378-0D8A778AD531}"/>
              </a:ext>
            </a:extLst>
          </p:cNvPr>
          <p:cNvSpPr/>
          <p:nvPr/>
        </p:nvSpPr>
        <p:spPr>
          <a:xfrm>
            <a:off x="766167" y="775930"/>
            <a:ext cx="7611666" cy="1368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kern="0" spc="-129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Алгоритм управления конфликтами</a:t>
            </a:r>
            <a:endParaRPr lang="en-US" sz="4300" dirty="0"/>
          </a:p>
        </p:txBody>
      </p:sp>
      <p:sp>
        <p:nvSpPr>
          <p:cNvPr id="21" name="Shape 1">
            <a:extLst>
              <a:ext uri="{FF2B5EF4-FFF2-40B4-BE49-F238E27FC236}">
                <a16:creationId xmlns:a16="http://schemas.microsoft.com/office/drawing/2014/main" xmlns="" id="{1BC46820-9F09-45F8-A715-277F9CC02758}"/>
              </a:ext>
            </a:extLst>
          </p:cNvPr>
          <p:cNvSpPr/>
          <p:nvPr/>
        </p:nvSpPr>
        <p:spPr>
          <a:xfrm>
            <a:off x="1079302" y="2472571"/>
            <a:ext cx="30480" cy="7724180"/>
          </a:xfrm>
          <a:prstGeom prst="roundRect">
            <a:avLst>
              <a:gd name="adj" fmla="val 301665"/>
            </a:avLst>
          </a:prstGeom>
          <a:solidFill>
            <a:srgbClr val="E2C8B5"/>
          </a:solidFill>
          <a:ln/>
        </p:spPr>
      </p:sp>
      <p:sp>
        <p:nvSpPr>
          <p:cNvPr id="22" name="Shape 2">
            <a:extLst>
              <a:ext uri="{FF2B5EF4-FFF2-40B4-BE49-F238E27FC236}">
                <a16:creationId xmlns:a16="http://schemas.microsoft.com/office/drawing/2014/main" xmlns="" id="{6BDC8DF0-D89F-45E5-911B-BB38646081CB}"/>
              </a:ext>
            </a:extLst>
          </p:cNvPr>
          <p:cNvSpPr/>
          <p:nvPr/>
        </p:nvSpPr>
        <p:spPr>
          <a:xfrm>
            <a:off x="1310342" y="2949773"/>
            <a:ext cx="766167" cy="30480"/>
          </a:xfrm>
          <a:prstGeom prst="roundRect">
            <a:avLst>
              <a:gd name="adj" fmla="val 301665"/>
            </a:avLst>
          </a:prstGeom>
          <a:solidFill>
            <a:srgbClr val="E2C8B5"/>
          </a:solidFill>
          <a:ln/>
        </p:spPr>
      </p:sp>
      <p:sp>
        <p:nvSpPr>
          <p:cNvPr id="23" name="Shape 3">
            <a:extLst>
              <a:ext uri="{FF2B5EF4-FFF2-40B4-BE49-F238E27FC236}">
                <a16:creationId xmlns:a16="http://schemas.microsoft.com/office/drawing/2014/main" xmlns="" id="{6A639259-92DA-4B54-933A-E8BF12B3CA67}"/>
              </a:ext>
            </a:extLst>
          </p:cNvPr>
          <p:cNvSpPr/>
          <p:nvPr/>
        </p:nvSpPr>
        <p:spPr>
          <a:xfrm>
            <a:off x="848261" y="2718792"/>
            <a:ext cx="492562" cy="492562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24" name="Text 4">
            <a:extLst>
              <a:ext uri="{FF2B5EF4-FFF2-40B4-BE49-F238E27FC236}">
                <a16:creationId xmlns:a16="http://schemas.microsoft.com/office/drawing/2014/main" xmlns="" id="{DD151218-6BF6-410C-90B1-0C1037A616C6}"/>
              </a:ext>
            </a:extLst>
          </p:cNvPr>
          <p:cNvSpPr/>
          <p:nvPr/>
        </p:nvSpPr>
        <p:spPr>
          <a:xfrm>
            <a:off x="1031260" y="2800826"/>
            <a:ext cx="126444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kern="0" spc="-7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550" dirty="0"/>
          </a:p>
        </p:txBody>
      </p:sp>
      <p:sp>
        <p:nvSpPr>
          <p:cNvPr id="25" name="Text 5">
            <a:extLst>
              <a:ext uri="{FF2B5EF4-FFF2-40B4-BE49-F238E27FC236}">
                <a16:creationId xmlns:a16="http://schemas.microsoft.com/office/drawing/2014/main" xmlns="" id="{B0B0949F-56F1-4BF5-A83F-4A5AF70F4997}"/>
              </a:ext>
            </a:extLst>
          </p:cNvPr>
          <p:cNvSpPr/>
          <p:nvPr/>
        </p:nvSpPr>
        <p:spPr>
          <a:xfrm>
            <a:off x="2298502" y="2691408"/>
            <a:ext cx="2736413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4000" b="1" kern="0" spc="-6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Предвидение</a:t>
            </a:r>
            <a:endParaRPr lang="en-US" sz="4000" b="1" dirty="0"/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xmlns="" id="{BE7E9690-2B10-4CCB-A86A-FB17C945BEFD}"/>
              </a:ext>
            </a:extLst>
          </p:cNvPr>
          <p:cNvSpPr/>
          <p:nvPr/>
        </p:nvSpPr>
        <p:spPr>
          <a:xfrm>
            <a:off x="2298501" y="3164681"/>
            <a:ext cx="10011167" cy="1401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kern="0" spc="-3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Предвидение предполагает анализ ситуации, выявление потенциальных источников конфликта и разработку стратегии их предупреждения. Это помогает снизить риск возникновения конфликта и его негативных последствий.</a:t>
            </a:r>
            <a:endParaRPr lang="en-US" sz="2800" dirty="0"/>
          </a:p>
        </p:txBody>
      </p:sp>
      <p:sp>
        <p:nvSpPr>
          <p:cNvPr id="27" name="Shape 7">
            <a:extLst>
              <a:ext uri="{FF2B5EF4-FFF2-40B4-BE49-F238E27FC236}">
                <a16:creationId xmlns:a16="http://schemas.microsoft.com/office/drawing/2014/main" xmlns="" id="{6BF4A1DE-8C00-41DB-A947-D001326DE0C3}"/>
              </a:ext>
            </a:extLst>
          </p:cNvPr>
          <p:cNvSpPr/>
          <p:nvPr/>
        </p:nvSpPr>
        <p:spPr>
          <a:xfrm>
            <a:off x="1310342" y="5480685"/>
            <a:ext cx="766167" cy="30480"/>
          </a:xfrm>
          <a:prstGeom prst="roundRect">
            <a:avLst>
              <a:gd name="adj" fmla="val 301665"/>
            </a:avLst>
          </a:prstGeom>
          <a:solidFill>
            <a:srgbClr val="E2C8B5"/>
          </a:solidFill>
          <a:ln/>
        </p:spPr>
      </p:sp>
      <p:sp>
        <p:nvSpPr>
          <p:cNvPr id="28" name="Shape 8">
            <a:extLst>
              <a:ext uri="{FF2B5EF4-FFF2-40B4-BE49-F238E27FC236}">
                <a16:creationId xmlns:a16="http://schemas.microsoft.com/office/drawing/2014/main" xmlns="" id="{45F05699-2E91-48F5-8E69-FDD8D4036B16}"/>
              </a:ext>
            </a:extLst>
          </p:cNvPr>
          <p:cNvSpPr/>
          <p:nvPr/>
        </p:nvSpPr>
        <p:spPr>
          <a:xfrm>
            <a:off x="848261" y="5249704"/>
            <a:ext cx="492562" cy="492562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29" name="Text 9">
            <a:extLst>
              <a:ext uri="{FF2B5EF4-FFF2-40B4-BE49-F238E27FC236}">
                <a16:creationId xmlns:a16="http://schemas.microsoft.com/office/drawing/2014/main" xmlns="" id="{7FD3CE76-4D89-49CD-A7AE-B24A2C73702B}"/>
              </a:ext>
            </a:extLst>
          </p:cNvPr>
          <p:cNvSpPr/>
          <p:nvPr/>
        </p:nvSpPr>
        <p:spPr>
          <a:xfrm>
            <a:off x="1009114" y="5331738"/>
            <a:ext cx="170736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kern="0" spc="-7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550" dirty="0"/>
          </a:p>
        </p:txBody>
      </p:sp>
      <p:sp>
        <p:nvSpPr>
          <p:cNvPr id="30" name="Text 10">
            <a:extLst>
              <a:ext uri="{FF2B5EF4-FFF2-40B4-BE49-F238E27FC236}">
                <a16:creationId xmlns:a16="http://schemas.microsoft.com/office/drawing/2014/main" xmlns="" id="{D1DBBB57-2F43-49C8-B894-823C68792632}"/>
              </a:ext>
            </a:extLst>
          </p:cNvPr>
          <p:cNvSpPr/>
          <p:nvPr/>
        </p:nvSpPr>
        <p:spPr>
          <a:xfrm>
            <a:off x="2298502" y="5222319"/>
            <a:ext cx="2736413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4000" b="1" kern="0" spc="-6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Профилактика</a:t>
            </a:r>
            <a:endParaRPr lang="en-US" sz="4000" b="1" dirty="0"/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xmlns="" id="{8248E698-70EF-4095-A697-B358A202BD7C}"/>
              </a:ext>
            </a:extLst>
          </p:cNvPr>
          <p:cNvSpPr/>
          <p:nvPr/>
        </p:nvSpPr>
        <p:spPr>
          <a:xfrm>
            <a:off x="2298502" y="5695593"/>
            <a:ext cx="10122098" cy="1751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kern="0" spc="-3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Профилактика направлена на предотвращение возникновения конфликта. Это включает в себя развитие коммуникативных навыков, создание атмосферы взаимного уважения, установление четких правил и процедур.</a:t>
            </a:r>
            <a:endParaRPr lang="en-US" sz="2800" dirty="0"/>
          </a:p>
        </p:txBody>
      </p:sp>
      <p:sp>
        <p:nvSpPr>
          <p:cNvPr id="32" name="Shape 12">
            <a:extLst>
              <a:ext uri="{FF2B5EF4-FFF2-40B4-BE49-F238E27FC236}">
                <a16:creationId xmlns:a16="http://schemas.microsoft.com/office/drawing/2014/main" xmlns="" id="{5F976370-A74F-4EC0-B6F3-C1FA0C24B8F6}"/>
              </a:ext>
            </a:extLst>
          </p:cNvPr>
          <p:cNvSpPr/>
          <p:nvPr/>
        </p:nvSpPr>
        <p:spPr>
          <a:xfrm>
            <a:off x="1310342" y="8361878"/>
            <a:ext cx="766167" cy="30480"/>
          </a:xfrm>
          <a:prstGeom prst="roundRect">
            <a:avLst>
              <a:gd name="adj" fmla="val 301665"/>
            </a:avLst>
          </a:prstGeom>
          <a:solidFill>
            <a:srgbClr val="E2C8B5"/>
          </a:solidFill>
          <a:ln/>
        </p:spPr>
      </p:sp>
      <p:sp>
        <p:nvSpPr>
          <p:cNvPr id="33" name="Shape 13">
            <a:extLst>
              <a:ext uri="{FF2B5EF4-FFF2-40B4-BE49-F238E27FC236}">
                <a16:creationId xmlns:a16="http://schemas.microsoft.com/office/drawing/2014/main" xmlns="" id="{9C18BD85-CFC4-46B6-A140-601BD0D66E9E}"/>
              </a:ext>
            </a:extLst>
          </p:cNvPr>
          <p:cNvSpPr/>
          <p:nvPr/>
        </p:nvSpPr>
        <p:spPr>
          <a:xfrm>
            <a:off x="848261" y="8130897"/>
            <a:ext cx="492562" cy="492562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34" name="Text 14">
            <a:extLst>
              <a:ext uri="{FF2B5EF4-FFF2-40B4-BE49-F238E27FC236}">
                <a16:creationId xmlns:a16="http://schemas.microsoft.com/office/drawing/2014/main" xmlns="" id="{598CE9FB-7546-4299-A7AA-F6611E78DE33}"/>
              </a:ext>
            </a:extLst>
          </p:cNvPr>
          <p:cNvSpPr/>
          <p:nvPr/>
        </p:nvSpPr>
        <p:spPr>
          <a:xfrm>
            <a:off x="1005542" y="8212931"/>
            <a:ext cx="177998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kern="0" spc="-78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550" dirty="0"/>
          </a:p>
        </p:txBody>
      </p:sp>
      <p:sp>
        <p:nvSpPr>
          <p:cNvPr id="35" name="Text 15">
            <a:extLst>
              <a:ext uri="{FF2B5EF4-FFF2-40B4-BE49-F238E27FC236}">
                <a16:creationId xmlns:a16="http://schemas.microsoft.com/office/drawing/2014/main" xmlns="" id="{FD5FFA75-54BB-4710-BF59-8328F41ED574}"/>
              </a:ext>
            </a:extLst>
          </p:cNvPr>
          <p:cNvSpPr/>
          <p:nvPr/>
        </p:nvSpPr>
        <p:spPr>
          <a:xfrm>
            <a:off x="2298502" y="8103513"/>
            <a:ext cx="2736413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4000" b="1" kern="0" spc="-65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Разрешение</a:t>
            </a:r>
            <a:endParaRPr lang="en-US" sz="4000" b="1" dirty="0"/>
          </a:p>
        </p:txBody>
      </p:sp>
      <p:sp>
        <p:nvSpPr>
          <p:cNvPr id="36" name="Text 16">
            <a:extLst>
              <a:ext uri="{FF2B5EF4-FFF2-40B4-BE49-F238E27FC236}">
                <a16:creationId xmlns:a16="http://schemas.microsoft.com/office/drawing/2014/main" xmlns="" id="{7C120DDC-5FBB-4D4B-BA2D-DD695910DE54}"/>
              </a:ext>
            </a:extLst>
          </p:cNvPr>
          <p:cNvSpPr/>
          <p:nvPr/>
        </p:nvSpPr>
        <p:spPr>
          <a:xfrm>
            <a:off x="2298502" y="8576786"/>
            <a:ext cx="9588698" cy="1401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kern="0" spc="-3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Разрешение конфликта предполагает поиск решения, которое удовлетворяет интересы всех сторон. Это может включать в себя переговоры, посредничество, арбитраж и медиацию.</a:t>
            </a:r>
            <a:endParaRPr lang="en-US" sz="2800" dirty="0"/>
          </a:p>
        </p:txBody>
      </p:sp>
      <p:pic>
        <p:nvPicPr>
          <p:cNvPr id="37" name="Image 0" descr="preencoded.png">
            <a:extLst>
              <a:ext uri="{FF2B5EF4-FFF2-40B4-BE49-F238E27FC236}">
                <a16:creationId xmlns:a16="http://schemas.microsoft.com/office/drawing/2014/main" xmlns="" id="{E81E247E-0460-46A5-AF12-F690A7684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00" y="31814"/>
            <a:ext cx="5486400" cy="102649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6200" y="6922414"/>
            <a:ext cx="20374623" cy="10277238"/>
            <a:chOff x="0" y="0"/>
            <a:chExt cx="27166165" cy="137029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>
                  <a:moveTo>
                    <a:pt x="0" y="0"/>
                  </a:moveTo>
                  <a:lnTo>
                    <a:pt x="13583082" y="0"/>
                  </a:lnTo>
                  <a:lnTo>
                    <a:pt x="13583082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583082" y="0"/>
              <a:ext cx="13583082" cy="13702983"/>
            </a:xfrm>
            <a:custGeom>
              <a:avLst/>
              <a:gdLst/>
              <a:ahLst/>
              <a:cxnLst/>
              <a:rect l="l" t="t" r="r" b="b"/>
              <a:pathLst>
                <a:path w="13583082" h="13702983">
                  <a:moveTo>
                    <a:pt x="0" y="0"/>
                  </a:moveTo>
                  <a:lnTo>
                    <a:pt x="13583083" y="0"/>
                  </a:lnTo>
                  <a:lnTo>
                    <a:pt x="13583083" y="13702983"/>
                  </a:lnTo>
                  <a:lnTo>
                    <a:pt x="0" y="13702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2" name="Image 0" descr="preencoded.png">
            <a:extLst>
              <a:ext uri="{FF2B5EF4-FFF2-40B4-BE49-F238E27FC236}">
                <a16:creationId xmlns:a16="http://schemas.microsoft.com/office/drawing/2014/main" xmlns="" id="{D018F2CF-5987-4A93-9F71-F51526BDC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10972800"/>
          </a:xfrm>
          <a:prstGeom prst="rect">
            <a:avLst/>
          </a:prstGeom>
        </p:spPr>
      </p:pic>
      <p:sp>
        <p:nvSpPr>
          <p:cNvPr id="13" name="Text 0">
            <a:extLst>
              <a:ext uri="{FF2B5EF4-FFF2-40B4-BE49-F238E27FC236}">
                <a16:creationId xmlns:a16="http://schemas.microsoft.com/office/drawing/2014/main" xmlns="" id="{6673524E-15F3-477F-BDD8-565A1B520BBB}"/>
              </a:ext>
            </a:extLst>
          </p:cNvPr>
          <p:cNvSpPr/>
          <p:nvPr/>
        </p:nvSpPr>
        <p:spPr>
          <a:xfrm>
            <a:off x="6130580" y="225978"/>
            <a:ext cx="11905960" cy="1243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48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Стратегии предотвращения и разрешения конфликтов</a:t>
            </a:r>
            <a:endParaRPr lang="en-US" sz="4800" dirty="0"/>
          </a:p>
        </p:txBody>
      </p:sp>
      <p:sp>
        <p:nvSpPr>
          <p:cNvPr id="14" name="Shape 1">
            <a:extLst>
              <a:ext uri="{FF2B5EF4-FFF2-40B4-BE49-F238E27FC236}">
                <a16:creationId xmlns:a16="http://schemas.microsoft.com/office/drawing/2014/main" xmlns="" id="{962BF6C6-93AA-41BE-AD72-7A26D0A46895}"/>
              </a:ext>
            </a:extLst>
          </p:cNvPr>
          <p:cNvSpPr/>
          <p:nvPr/>
        </p:nvSpPr>
        <p:spPr>
          <a:xfrm>
            <a:off x="6469261" y="2557224"/>
            <a:ext cx="22860" cy="7399496"/>
          </a:xfrm>
          <a:prstGeom prst="roundRect">
            <a:avLst>
              <a:gd name="adj" fmla="val 130506"/>
            </a:avLst>
          </a:prstGeom>
          <a:solidFill>
            <a:srgbClr val="CBC5B8"/>
          </a:solidFill>
          <a:ln/>
        </p:spPr>
      </p:sp>
      <p:sp>
        <p:nvSpPr>
          <p:cNvPr id="15" name="Shape 2">
            <a:extLst>
              <a:ext uri="{FF2B5EF4-FFF2-40B4-BE49-F238E27FC236}">
                <a16:creationId xmlns:a16="http://schemas.microsoft.com/office/drawing/2014/main" xmlns="" id="{A97CC11F-D2CA-4840-8899-9ADC66950D26}"/>
              </a:ext>
            </a:extLst>
          </p:cNvPr>
          <p:cNvSpPr/>
          <p:nvPr/>
        </p:nvSpPr>
        <p:spPr>
          <a:xfrm>
            <a:off x="6681549" y="2993231"/>
            <a:ext cx="696039" cy="22860"/>
          </a:xfrm>
          <a:prstGeom prst="roundRect">
            <a:avLst>
              <a:gd name="adj" fmla="val 130506"/>
            </a:avLst>
          </a:prstGeom>
          <a:solidFill>
            <a:srgbClr val="CBC5B8"/>
          </a:solidFill>
          <a:ln/>
        </p:spPr>
      </p:sp>
      <p:sp>
        <p:nvSpPr>
          <p:cNvPr id="16" name="Shape 3">
            <a:extLst>
              <a:ext uri="{FF2B5EF4-FFF2-40B4-BE49-F238E27FC236}">
                <a16:creationId xmlns:a16="http://schemas.microsoft.com/office/drawing/2014/main" xmlns="" id="{6CB0C73E-40B9-43F2-9F9C-6050784C7747}"/>
              </a:ext>
            </a:extLst>
          </p:cNvPr>
          <p:cNvSpPr/>
          <p:nvPr/>
        </p:nvSpPr>
        <p:spPr>
          <a:xfrm>
            <a:off x="6256973" y="2780943"/>
            <a:ext cx="447437" cy="44743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17" name="Text 4">
            <a:extLst>
              <a:ext uri="{FF2B5EF4-FFF2-40B4-BE49-F238E27FC236}">
                <a16:creationId xmlns:a16="http://schemas.microsoft.com/office/drawing/2014/main" xmlns="" id="{56C70BE8-C974-42B8-9650-60BC069CC106}"/>
              </a:ext>
            </a:extLst>
          </p:cNvPr>
          <p:cNvSpPr/>
          <p:nvPr/>
        </p:nvSpPr>
        <p:spPr>
          <a:xfrm>
            <a:off x="6394133" y="2855476"/>
            <a:ext cx="172998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300" dirty="0"/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xmlns="" id="{80ADF2F7-98FC-4030-AC0E-70CA3D3D2DF2}"/>
              </a:ext>
            </a:extLst>
          </p:cNvPr>
          <p:cNvSpPr/>
          <p:nvPr/>
        </p:nvSpPr>
        <p:spPr>
          <a:xfrm>
            <a:off x="7574518" y="2756059"/>
            <a:ext cx="4992767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Развитие коммуникативных навыков</a:t>
            </a:r>
            <a:endParaRPr lang="en-US" sz="3200" dirty="0"/>
          </a:p>
        </p:txBody>
      </p:sp>
      <p:sp>
        <p:nvSpPr>
          <p:cNvPr id="19" name="Text 6">
            <a:extLst>
              <a:ext uri="{FF2B5EF4-FFF2-40B4-BE49-F238E27FC236}">
                <a16:creationId xmlns:a16="http://schemas.microsoft.com/office/drawing/2014/main" xmlns="" id="{36FF6432-4D13-4FFA-B4CF-C39A7D4A524B}"/>
              </a:ext>
            </a:extLst>
          </p:cNvPr>
          <p:cNvSpPr/>
          <p:nvPr/>
        </p:nvSpPr>
        <p:spPr>
          <a:xfrm>
            <a:off x="7574518" y="3186113"/>
            <a:ext cx="6359843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Научить учащихся и сотрудников выражать свои мысли и чувства конструктивно, слушать друг друга, решать проблемы совместно.</a:t>
            </a:r>
            <a:endParaRPr lang="en-US" sz="1550" dirty="0"/>
          </a:p>
        </p:txBody>
      </p:sp>
      <p:sp>
        <p:nvSpPr>
          <p:cNvPr id="20" name="Shape 7">
            <a:extLst>
              <a:ext uri="{FF2B5EF4-FFF2-40B4-BE49-F238E27FC236}">
                <a16:creationId xmlns:a16="http://schemas.microsoft.com/office/drawing/2014/main" xmlns="" id="{9A66F6A0-3FFB-4EB1-9E4A-B6D6339B4B09}"/>
              </a:ext>
            </a:extLst>
          </p:cNvPr>
          <p:cNvSpPr/>
          <p:nvPr/>
        </p:nvSpPr>
        <p:spPr>
          <a:xfrm>
            <a:off x="6681549" y="4656058"/>
            <a:ext cx="696039" cy="22860"/>
          </a:xfrm>
          <a:prstGeom prst="roundRect">
            <a:avLst>
              <a:gd name="adj" fmla="val 130506"/>
            </a:avLst>
          </a:prstGeom>
          <a:solidFill>
            <a:srgbClr val="CBC5B8"/>
          </a:solidFill>
          <a:ln/>
        </p:spPr>
      </p:sp>
      <p:sp>
        <p:nvSpPr>
          <p:cNvPr id="21" name="Shape 8">
            <a:extLst>
              <a:ext uri="{FF2B5EF4-FFF2-40B4-BE49-F238E27FC236}">
                <a16:creationId xmlns:a16="http://schemas.microsoft.com/office/drawing/2014/main" xmlns="" id="{49334E2A-A47B-4743-9058-2B7422A82C03}"/>
              </a:ext>
            </a:extLst>
          </p:cNvPr>
          <p:cNvSpPr/>
          <p:nvPr/>
        </p:nvSpPr>
        <p:spPr>
          <a:xfrm>
            <a:off x="6256973" y="4443770"/>
            <a:ext cx="447437" cy="44743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22" name="Text 9">
            <a:extLst>
              <a:ext uri="{FF2B5EF4-FFF2-40B4-BE49-F238E27FC236}">
                <a16:creationId xmlns:a16="http://schemas.microsoft.com/office/drawing/2014/main" xmlns="" id="{E240581A-365D-4FEF-AC3B-C573B911EFEB}"/>
              </a:ext>
            </a:extLst>
          </p:cNvPr>
          <p:cNvSpPr/>
          <p:nvPr/>
        </p:nvSpPr>
        <p:spPr>
          <a:xfrm>
            <a:off x="6394133" y="4518303"/>
            <a:ext cx="172998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300" dirty="0"/>
          </a:p>
        </p:txBody>
      </p:sp>
      <p:sp>
        <p:nvSpPr>
          <p:cNvPr id="23" name="Text 10">
            <a:extLst>
              <a:ext uri="{FF2B5EF4-FFF2-40B4-BE49-F238E27FC236}">
                <a16:creationId xmlns:a16="http://schemas.microsoft.com/office/drawing/2014/main" xmlns="" id="{CA7E506A-FF64-41A7-8461-1ADEBEC0C801}"/>
              </a:ext>
            </a:extLst>
          </p:cNvPr>
          <p:cNvSpPr/>
          <p:nvPr/>
        </p:nvSpPr>
        <p:spPr>
          <a:xfrm>
            <a:off x="7574518" y="4418886"/>
            <a:ext cx="9113282" cy="621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Проведение тренингов по управлению конфликтами</a:t>
            </a:r>
            <a:endParaRPr lang="en-US" sz="3200" dirty="0"/>
          </a:p>
        </p:txBody>
      </p:sp>
      <p:sp>
        <p:nvSpPr>
          <p:cNvPr id="24" name="Text 11">
            <a:extLst>
              <a:ext uri="{FF2B5EF4-FFF2-40B4-BE49-F238E27FC236}">
                <a16:creationId xmlns:a16="http://schemas.microsoft.com/office/drawing/2014/main" xmlns="" id="{9C42EDD9-91AB-456B-BA58-27BDB2F25094}"/>
              </a:ext>
            </a:extLst>
          </p:cNvPr>
          <p:cNvSpPr/>
          <p:nvPr/>
        </p:nvSpPr>
        <p:spPr>
          <a:xfrm>
            <a:off x="7574518" y="5159693"/>
            <a:ext cx="6359843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Обучение сотрудников школ навыкам переговоров, медиации, решения проблем, управления гневом.</a:t>
            </a:r>
            <a:endParaRPr lang="en-US" sz="1550" dirty="0"/>
          </a:p>
        </p:txBody>
      </p:sp>
      <p:sp>
        <p:nvSpPr>
          <p:cNvPr id="25" name="Shape 12">
            <a:extLst>
              <a:ext uri="{FF2B5EF4-FFF2-40B4-BE49-F238E27FC236}">
                <a16:creationId xmlns:a16="http://schemas.microsoft.com/office/drawing/2014/main" xmlns="" id="{D86ACB00-0F7B-4120-A56C-BA0B68A33841}"/>
              </a:ext>
            </a:extLst>
          </p:cNvPr>
          <p:cNvSpPr/>
          <p:nvPr/>
        </p:nvSpPr>
        <p:spPr>
          <a:xfrm>
            <a:off x="6681549" y="6629638"/>
            <a:ext cx="696039" cy="22860"/>
          </a:xfrm>
          <a:prstGeom prst="roundRect">
            <a:avLst>
              <a:gd name="adj" fmla="val 130506"/>
            </a:avLst>
          </a:prstGeom>
          <a:solidFill>
            <a:srgbClr val="CBC5B8"/>
          </a:solidFill>
          <a:ln/>
        </p:spPr>
      </p:sp>
      <p:sp>
        <p:nvSpPr>
          <p:cNvPr id="26" name="Shape 13">
            <a:extLst>
              <a:ext uri="{FF2B5EF4-FFF2-40B4-BE49-F238E27FC236}">
                <a16:creationId xmlns:a16="http://schemas.microsoft.com/office/drawing/2014/main" xmlns="" id="{7F18A722-4D52-4AC8-AAE5-C942A6617128}"/>
              </a:ext>
            </a:extLst>
          </p:cNvPr>
          <p:cNvSpPr/>
          <p:nvPr/>
        </p:nvSpPr>
        <p:spPr>
          <a:xfrm>
            <a:off x="6256973" y="6417350"/>
            <a:ext cx="447437" cy="44743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27" name="Text 14">
            <a:extLst>
              <a:ext uri="{FF2B5EF4-FFF2-40B4-BE49-F238E27FC236}">
                <a16:creationId xmlns:a16="http://schemas.microsoft.com/office/drawing/2014/main" xmlns="" id="{852A8B51-290E-4BE8-8E85-503A144795EB}"/>
              </a:ext>
            </a:extLst>
          </p:cNvPr>
          <p:cNvSpPr/>
          <p:nvPr/>
        </p:nvSpPr>
        <p:spPr>
          <a:xfrm>
            <a:off x="6394133" y="6491883"/>
            <a:ext cx="172998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300" dirty="0"/>
          </a:p>
        </p:txBody>
      </p:sp>
      <p:sp>
        <p:nvSpPr>
          <p:cNvPr id="28" name="Text 15">
            <a:extLst>
              <a:ext uri="{FF2B5EF4-FFF2-40B4-BE49-F238E27FC236}">
                <a16:creationId xmlns:a16="http://schemas.microsoft.com/office/drawing/2014/main" xmlns="" id="{87A33341-4646-453C-9534-FFA8166A2A17}"/>
              </a:ext>
            </a:extLst>
          </p:cNvPr>
          <p:cNvSpPr/>
          <p:nvPr/>
        </p:nvSpPr>
        <p:spPr>
          <a:xfrm>
            <a:off x="7574518" y="6392466"/>
            <a:ext cx="4538067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Создание системы обратной связи</a:t>
            </a:r>
            <a:endParaRPr lang="en-US" sz="3200" dirty="0"/>
          </a:p>
        </p:txBody>
      </p:sp>
      <p:sp>
        <p:nvSpPr>
          <p:cNvPr id="29" name="Text 16">
            <a:extLst>
              <a:ext uri="{FF2B5EF4-FFF2-40B4-BE49-F238E27FC236}">
                <a16:creationId xmlns:a16="http://schemas.microsoft.com/office/drawing/2014/main" xmlns="" id="{0FB88F00-3C2C-4096-B774-18D8B423AF57}"/>
              </a:ext>
            </a:extLst>
          </p:cNvPr>
          <p:cNvSpPr/>
          <p:nvPr/>
        </p:nvSpPr>
        <p:spPr>
          <a:xfrm>
            <a:off x="7574518" y="6822519"/>
            <a:ext cx="6359843" cy="95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Предоставление возможности ученикам, учителям, родителям делиться своими проблемами и предложениями, а также получать поддержку.</a:t>
            </a:r>
            <a:endParaRPr lang="en-US" sz="1550" dirty="0"/>
          </a:p>
        </p:txBody>
      </p:sp>
      <p:sp>
        <p:nvSpPr>
          <p:cNvPr id="30" name="Shape 17">
            <a:extLst>
              <a:ext uri="{FF2B5EF4-FFF2-40B4-BE49-F238E27FC236}">
                <a16:creationId xmlns:a16="http://schemas.microsoft.com/office/drawing/2014/main" xmlns="" id="{088D9670-069B-49F3-9CFF-8801F7E794B4}"/>
              </a:ext>
            </a:extLst>
          </p:cNvPr>
          <p:cNvSpPr/>
          <p:nvPr/>
        </p:nvSpPr>
        <p:spPr>
          <a:xfrm>
            <a:off x="6681549" y="8610600"/>
            <a:ext cx="696039" cy="22860"/>
          </a:xfrm>
          <a:prstGeom prst="roundRect">
            <a:avLst>
              <a:gd name="adj" fmla="val 130506"/>
            </a:avLst>
          </a:prstGeom>
          <a:solidFill>
            <a:srgbClr val="CBC5B8"/>
          </a:solidFill>
          <a:ln/>
        </p:spPr>
      </p:sp>
      <p:sp>
        <p:nvSpPr>
          <p:cNvPr id="31" name="Shape 18">
            <a:extLst>
              <a:ext uri="{FF2B5EF4-FFF2-40B4-BE49-F238E27FC236}">
                <a16:creationId xmlns:a16="http://schemas.microsoft.com/office/drawing/2014/main" xmlns="" id="{46E097C8-BFB0-410A-B96A-F54652B68372}"/>
              </a:ext>
            </a:extLst>
          </p:cNvPr>
          <p:cNvSpPr/>
          <p:nvPr/>
        </p:nvSpPr>
        <p:spPr>
          <a:xfrm>
            <a:off x="6256973" y="8398312"/>
            <a:ext cx="447437" cy="447437"/>
          </a:xfrm>
          <a:prstGeom prst="roundRect">
            <a:avLst>
              <a:gd name="adj" fmla="val 6668"/>
            </a:avLst>
          </a:prstGeom>
          <a:solidFill>
            <a:srgbClr val="E5DFD2"/>
          </a:solidFill>
          <a:ln/>
        </p:spPr>
      </p:sp>
      <p:sp>
        <p:nvSpPr>
          <p:cNvPr id="32" name="Text 19">
            <a:extLst>
              <a:ext uri="{FF2B5EF4-FFF2-40B4-BE49-F238E27FC236}">
                <a16:creationId xmlns:a16="http://schemas.microsoft.com/office/drawing/2014/main" xmlns="" id="{17A9998E-9468-466A-8930-A54FA90C3641}"/>
              </a:ext>
            </a:extLst>
          </p:cNvPr>
          <p:cNvSpPr/>
          <p:nvPr/>
        </p:nvSpPr>
        <p:spPr>
          <a:xfrm>
            <a:off x="6394133" y="8472845"/>
            <a:ext cx="172998" cy="298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4</a:t>
            </a:r>
            <a:endParaRPr lang="en-US" sz="2300" dirty="0"/>
          </a:p>
        </p:txBody>
      </p:sp>
      <p:sp>
        <p:nvSpPr>
          <p:cNvPr id="33" name="Text 20">
            <a:extLst>
              <a:ext uri="{FF2B5EF4-FFF2-40B4-BE49-F238E27FC236}">
                <a16:creationId xmlns:a16="http://schemas.microsoft.com/office/drawing/2014/main" xmlns="" id="{E7438873-285C-464F-9307-3912E247501A}"/>
              </a:ext>
            </a:extLst>
          </p:cNvPr>
          <p:cNvSpPr/>
          <p:nvPr/>
        </p:nvSpPr>
        <p:spPr>
          <a:xfrm>
            <a:off x="7574518" y="8373428"/>
            <a:ext cx="3424952" cy="310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Разработка кодекса этики</a:t>
            </a:r>
            <a:endParaRPr lang="en-US" sz="3200" dirty="0"/>
          </a:p>
        </p:txBody>
      </p:sp>
      <p:sp>
        <p:nvSpPr>
          <p:cNvPr id="34" name="Text 21">
            <a:extLst>
              <a:ext uri="{FF2B5EF4-FFF2-40B4-BE49-F238E27FC236}">
                <a16:creationId xmlns:a16="http://schemas.microsoft.com/office/drawing/2014/main" xmlns="" id="{0F914DF9-58B4-4B46-BF6D-07DC11C49378}"/>
              </a:ext>
            </a:extLst>
          </p:cNvPr>
          <p:cNvSpPr/>
          <p:nvPr/>
        </p:nvSpPr>
        <p:spPr>
          <a:xfrm>
            <a:off x="7574518" y="8803481"/>
            <a:ext cx="6359843" cy="95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Чёткий набор правил поведения, которые должны соблюдать все участники школьной жизни, включая учеников, учителей, родителей и администрацию.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0" descr="preencoded.png">
            <a:extLst>
              <a:ext uri="{FF2B5EF4-FFF2-40B4-BE49-F238E27FC236}">
                <a16:creationId xmlns:a16="http://schemas.microsoft.com/office/drawing/2014/main" xmlns="" id="{6911AE55-9FCA-47FC-9E08-91B765B61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0" y="0"/>
            <a:ext cx="5486400" cy="10172700"/>
          </a:xfrm>
          <a:prstGeom prst="rect">
            <a:avLst/>
          </a:prstGeom>
        </p:spPr>
      </p:pic>
      <p:sp>
        <p:nvSpPr>
          <p:cNvPr id="31" name="Text 0">
            <a:extLst>
              <a:ext uri="{FF2B5EF4-FFF2-40B4-BE49-F238E27FC236}">
                <a16:creationId xmlns:a16="http://schemas.microsoft.com/office/drawing/2014/main" xmlns="" id="{D10056AC-98B0-4EA8-A828-D7A2C360CAE4}"/>
              </a:ext>
            </a:extLst>
          </p:cNvPr>
          <p:cNvSpPr/>
          <p:nvPr/>
        </p:nvSpPr>
        <p:spPr>
          <a:xfrm>
            <a:off x="787241" y="618530"/>
            <a:ext cx="10566559" cy="2811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5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Книги по конфликтологии: Рекомендованные издания</a:t>
            </a:r>
            <a:endParaRPr lang="en-US" sz="5400" dirty="0"/>
          </a:p>
        </p:txBody>
      </p:sp>
      <p:sp>
        <p:nvSpPr>
          <p:cNvPr id="32" name="Shape 1">
            <a:extLst>
              <a:ext uri="{FF2B5EF4-FFF2-40B4-BE49-F238E27FC236}">
                <a16:creationId xmlns:a16="http://schemas.microsoft.com/office/drawing/2014/main" xmlns="" id="{0B8EE9A2-BBAA-4C3A-831F-6B7506652756}"/>
              </a:ext>
            </a:extLst>
          </p:cNvPr>
          <p:cNvSpPr/>
          <p:nvPr/>
        </p:nvSpPr>
        <p:spPr>
          <a:xfrm>
            <a:off x="562333" y="4020264"/>
            <a:ext cx="618530" cy="702945"/>
          </a:xfrm>
          <a:prstGeom prst="roundRect">
            <a:avLst>
              <a:gd name="adj" fmla="val 2323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33" name="Text 2">
            <a:extLst>
              <a:ext uri="{FF2B5EF4-FFF2-40B4-BE49-F238E27FC236}">
                <a16:creationId xmlns:a16="http://schemas.microsoft.com/office/drawing/2014/main" xmlns="" id="{4D39DBBD-A4B3-4AEF-93F7-1D2654D4BB80}"/>
              </a:ext>
            </a:extLst>
          </p:cNvPr>
          <p:cNvSpPr/>
          <p:nvPr/>
        </p:nvSpPr>
        <p:spPr>
          <a:xfrm>
            <a:off x="1485266" y="3931566"/>
            <a:ext cx="3623429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"</a:t>
            </a:r>
            <a:r>
              <a:rPr lang="en-US" sz="4000" b="1" dirty="0" err="1" smtClean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Искусство</a:t>
            </a:r>
            <a:r>
              <a:rPr lang="en-US" sz="4000" b="1" dirty="0" smtClean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sz="4000" b="1" dirty="0" err="1" smtClean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переговоров</a:t>
            </a:r>
            <a:r>
              <a:rPr lang="en-US" sz="4000" b="1" dirty="0" smtClean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"</a:t>
            </a:r>
            <a:endParaRPr lang="en-US" sz="4000" dirty="0"/>
          </a:p>
        </p:txBody>
      </p:sp>
      <p:sp>
        <p:nvSpPr>
          <p:cNvPr id="34" name="Text 3">
            <a:extLst>
              <a:ext uri="{FF2B5EF4-FFF2-40B4-BE49-F238E27FC236}">
                <a16:creationId xmlns:a16="http://schemas.microsoft.com/office/drawing/2014/main" xmlns="" id="{D9E4E97A-F47E-4250-8E5B-49799091A5CC}"/>
              </a:ext>
            </a:extLst>
          </p:cNvPr>
          <p:cNvSpPr/>
          <p:nvPr/>
        </p:nvSpPr>
        <p:spPr>
          <a:xfrm>
            <a:off x="1485266" y="5197123"/>
            <a:ext cx="3053834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Р. Фишер, У. Юри, Б. Паттон</a:t>
            </a:r>
            <a:endParaRPr lang="en-US" sz="1750" dirty="0"/>
          </a:p>
        </p:txBody>
      </p:sp>
      <p:sp>
        <p:nvSpPr>
          <p:cNvPr id="35" name="Shape 4">
            <a:extLst>
              <a:ext uri="{FF2B5EF4-FFF2-40B4-BE49-F238E27FC236}">
                <a16:creationId xmlns:a16="http://schemas.microsoft.com/office/drawing/2014/main" xmlns="" id="{802C8C7F-4B94-4AFC-B174-41D74A6722DC}"/>
              </a:ext>
            </a:extLst>
          </p:cNvPr>
          <p:cNvSpPr/>
          <p:nvPr/>
        </p:nvSpPr>
        <p:spPr>
          <a:xfrm>
            <a:off x="6692858" y="3995469"/>
            <a:ext cx="618530" cy="702945"/>
          </a:xfrm>
          <a:prstGeom prst="roundRect">
            <a:avLst>
              <a:gd name="adj" fmla="val 2323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36" name="Text 5">
            <a:extLst>
              <a:ext uri="{FF2B5EF4-FFF2-40B4-BE49-F238E27FC236}">
                <a16:creationId xmlns:a16="http://schemas.microsoft.com/office/drawing/2014/main" xmlns="" id="{461F261E-BE01-405D-8509-890254C43260}"/>
              </a:ext>
            </a:extLst>
          </p:cNvPr>
          <p:cNvSpPr/>
          <p:nvPr/>
        </p:nvSpPr>
        <p:spPr>
          <a:xfrm>
            <a:off x="7617082" y="3995470"/>
            <a:ext cx="4574917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"Конфликты и их разрешение"</a:t>
            </a:r>
            <a:endParaRPr lang="en-US" sz="4000" dirty="0"/>
          </a:p>
        </p:txBody>
      </p:sp>
      <p:sp>
        <p:nvSpPr>
          <p:cNvPr id="37" name="Text 6">
            <a:extLst>
              <a:ext uri="{FF2B5EF4-FFF2-40B4-BE49-F238E27FC236}">
                <a16:creationId xmlns:a16="http://schemas.microsoft.com/office/drawing/2014/main" xmlns="" id="{D396224B-B9CE-40AB-A01D-50E59C89D796}"/>
              </a:ext>
            </a:extLst>
          </p:cNvPr>
          <p:cNvSpPr/>
          <p:nvPr/>
        </p:nvSpPr>
        <p:spPr>
          <a:xfrm>
            <a:off x="7644556" y="5264051"/>
            <a:ext cx="3053834" cy="359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А. И. Донцов</a:t>
            </a:r>
            <a:endParaRPr lang="en-US" sz="1750" dirty="0"/>
          </a:p>
        </p:txBody>
      </p:sp>
      <p:sp>
        <p:nvSpPr>
          <p:cNvPr id="38" name="Shape 7">
            <a:extLst>
              <a:ext uri="{FF2B5EF4-FFF2-40B4-BE49-F238E27FC236}">
                <a16:creationId xmlns:a16="http://schemas.microsoft.com/office/drawing/2014/main" xmlns="" id="{7837C427-1D97-4CB1-95E3-5B30A8106DF1}"/>
              </a:ext>
            </a:extLst>
          </p:cNvPr>
          <p:cNvSpPr/>
          <p:nvPr/>
        </p:nvSpPr>
        <p:spPr>
          <a:xfrm>
            <a:off x="562333" y="6055638"/>
            <a:ext cx="618530" cy="702945"/>
          </a:xfrm>
          <a:prstGeom prst="roundRect">
            <a:avLst>
              <a:gd name="adj" fmla="val 2323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39" name="Text 8">
            <a:extLst>
              <a:ext uri="{FF2B5EF4-FFF2-40B4-BE49-F238E27FC236}">
                <a16:creationId xmlns:a16="http://schemas.microsoft.com/office/drawing/2014/main" xmlns="" id="{64AA41FF-F2D2-448B-8F76-6D80473CD6D5}"/>
              </a:ext>
            </a:extLst>
          </p:cNvPr>
          <p:cNvSpPr/>
          <p:nvPr/>
        </p:nvSpPr>
        <p:spPr>
          <a:xfrm>
            <a:off x="1388208" y="6055638"/>
            <a:ext cx="3564792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"Психология конфликта</a:t>
            </a: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"</a:t>
            </a:r>
            <a:endParaRPr lang="en-US" sz="2200" dirty="0"/>
          </a:p>
        </p:txBody>
      </p:sp>
      <p:sp>
        <p:nvSpPr>
          <p:cNvPr id="40" name="Text 9">
            <a:extLst>
              <a:ext uri="{FF2B5EF4-FFF2-40B4-BE49-F238E27FC236}">
                <a16:creationId xmlns:a16="http://schemas.microsoft.com/office/drawing/2014/main" xmlns="" id="{536AC6BE-9A9A-477D-B45E-95D6AF1286A1}"/>
              </a:ext>
            </a:extLst>
          </p:cNvPr>
          <p:cNvSpPr/>
          <p:nvPr/>
        </p:nvSpPr>
        <p:spPr>
          <a:xfrm>
            <a:off x="1485266" y="7321195"/>
            <a:ext cx="3053834" cy="359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А. А. Бодалев</a:t>
            </a:r>
            <a:endParaRPr lang="en-US" sz="1750" dirty="0"/>
          </a:p>
        </p:txBody>
      </p:sp>
      <p:sp>
        <p:nvSpPr>
          <p:cNvPr id="41" name="Shape 10">
            <a:extLst>
              <a:ext uri="{FF2B5EF4-FFF2-40B4-BE49-F238E27FC236}">
                <a16:creationId xmlns:a16="http://schemas.microsoft.com/office/drawing/2014/main" xmlns="" id="{6ED7036C-0246-4B50-99AB-1A0DDE03A0F9}"/>
              </a:ext>
            </a:extLst>
          </p:cNvPr>
          <p:cNvSpPr/>
          <p:nvPr/>
        </p:nvSpPr>
        <p:spPr>
          <a:xfrm>
            <a:off x="6692859" y="6098539"/>
            <a:ext cx="618530" cy="702945"/>
          </a:xfrm>
          <a:prstGeom prst="roundRect">
            <a:avLst>
              <a:gd name="adj" fmla="val 2323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42" name="Text 11">
            <a:extLst>
              <a:ext uri="{FF2B5EF4-FFF2-40B4-BE49-F238E27FC236}">
                <a16:creationId xmlns:a16="http://schemas.microsoft.com/office/drawing/2014/main" xmlns="" id="{496A8529-1EF4-461F-8890-F4B230C930BE}"/>
              </a:ext>
            </a:extLst>
          </p:cNvPr>
          <p:cNvSpPr/>
          <p:nvPr/>
        </p:nvSpPr>
        <p:spPr>
          <a:xfrm>
            <a:off x="7617082" y="6189494"/>
            <a:ext cx="4803517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"Конфликтология: учебник"</a:t>
            </a:r>
            <a:endParaRPr lang="en-US" sz="4000" dirty="0"/>
          </a:p>
        </p:txBody>
      </p:sp>
      <p:sp>
        <p:nvSpPr>
          <p:cNvPr id="43" name="Text 12">
            <a:extLst>
              <a:ext uri="{FF2B5EF4-FFF2-40B4-BE49-F238E27FC236}">
                <a16:creationId xmlns:a16="http://schemas.microsoft.com/office/drawing/2014/main" xmlns="" id="{9D84F543-2FF0-48D8-9C7A-7E1025C5611C}"/>
              </a:ext>
            </a:extLst>
          </p:cNvPr>
          <p:cNvSpPr/>
          <p:nvPr/>
        </p:nvSpPr>
        <p:spPr>
          <a:xfrm>
            <a:off x="7682488" y="7501098"/>
            <a:ext cx="3053834" cy="719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А. Я. Анцупов, А. И. Шипилов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xmlns="" id="{1481A482-6EAA-47C6-869A-F302026A7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0" y="0"/>
            <a:ext cx="6858000" cy="102870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xmlns="" id="{155E3D3D-AC1A-41C3-8B05-592A4FBADF01}"/>
              </a:ext>
            </a:extLst>
          </p:cNvPr>
          <p:cNvSpPr/>
          <p:nvPr/>
        </p:nvSpPr>
        <p:spPr>
          <a:xfrm>
            <a:off x="651986" y="513636"/>
            <a:ext cx="11540014" cy="1746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5400" b="1" dirty="0">
                <a:solidFill>
                  <a:srgbClr val="151617"/>
                </a:solidFill>
                <a:latin typeface="Georgia" panose="02040502050405020303" pitchFamily="18" charset="0"/>
                <a:ea typeface="Montserrat Black" pitchFamily="34" charset="-122"/>
                <a:cs typeface="Montserrat Black" pitchFamily="34" charset="-120"/>
              </a:rPr>
              <a:t>Практические пособия по предотвращению и разрешению конфликтов</a:t>
            </a:r>
            <a:endParaRPr lang="en-US" sz="5400" dirty="0">
              <a:latin typeface="Georgia" panose="02040502050405020303" pitchFamily="18" charset="0"/>
            </a:endParaRP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xmlns="" id="{11E17FCE-3A0E-41B5-9CB9-B0DE4E90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93" y="3006774"/>
            <a:ext cx="1141302" cy="1141302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xmlns="" id="{3D242A71-AAA5-43C9-A07A-05DD196ED899}"/>
              </a:ext>
            </a:extLst>
          </p:cNvPr>
          <p:cNvSpPr/>
          <p:nvPr/>
        </p:nvSpPr>
        <p:spPr>
          <a:xfrm>
            <a:off x="2641389" y="3184043"/>
            <a:ext cx="2456736" cy="291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4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Методы медиации</a:t>
            </a:r>
            <a:endParaRPr lang="en-US" sz="48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xmlns="" id="{6B61E0CA-DF2E-4A53-9238-506AF0AA3C75}"/>
              </a:ext>
            </a:extLst>
          </p:cNvPr>
          <p:cNvSpPr/>
          <p:nvPr/>
        </p:nvSpPr>
        <p:spPr>
          <a:xfrm>
            <a:off x="2641389" y="3658939"/>
            <a:ext cx="7840028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3200" dirty="0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Позволяют найти </a:t>
            </a:r>
            <a:r>
              <a:rPr lang="en-US" sz="3200" dirty="0" err="1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взаимоприемлемое</a:t>
            </a:r>
            <a:r>
              <a:rPr lang="en-US" sz="3200" dirty="0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 </a:t>
            </a:r>
            <a:endParaRPr lang="ru-RU" sz="3200" dirty="0">
              <a:solidFill>
                <a:srgbClr val="151617"/>
              </a:solidFill>
              <a:latin typeface="Georgia" panose="02040502050405020303" pitchFamily="18" charset="0"/>
              <a:ea typeface="Inconsolata" pitchFamily="34" charset="-122"/>
              <a:cs typeface="Inconsolata" pitchFamily="34" charset="-120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sz="3200" dirty="0" err="1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решение</a:t>
            </a:r>
            <a:r>
              <a:rPr lang="en-US" sz="3200" dirty="0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3200" dirty="0" err="1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для</a:t>
            </a:r>
            <a:r>
              <a:rPr lang="en-US" sz="3200" dirty="0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 всех сторон конфликта</a:t>
            </a:r>
            <a:r>
              <a:rPr lang="en-US" sz="1450" dirty="0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.</a:t>
            </a:r>
            <a:endParaRPr lang="en-US" sz="1450" dirty="0">
              <a:latin typeface="Georgia" panose="02040502050405020303" pitchFamily="18" charset="0"/>
            </a:endParaRPr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xmlns="" id="{29A41F83-695E-4227-BA82-7351CED8D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70" y="5236302"/>
            <a:ext cx="1372544" cy="137254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xmlns="" id="{612D1E54-D0E8-485A-A6C4-6CC7A3DA4115}"/>
              </a:ext>
            </a:extLst>
          </p:cNvPr>
          <p:cNvSpPr/>
          <p:nvPr/>
        </p:nvSpPr>
        <p:spPr>
          <a:xfrm>
            <a:off x="2641389" y="5404321"/>
            <a:ext cx="2857738" cy="291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4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Техники переговоров</a:t>
            </a:r>
            <a:endParaRPr lang="en-US" sz="48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xmlns="" id="{EE3CDA7C-183E-42BD-9C8D-E41483A605F1}"/>
              </a:ext>
            </a:extLst>
          </p:cNvPr>
          <p:cNvSpPr/>
          <p:nvPr/>
        </p:nvSpPr>
        <p:spPr>
          <a:xfrm>
            <a:off x="2599418" y="6031796"/>
            <a:ext cx="7840028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3200" dirty="0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Помогают эффективно вести </a:t>
            </a:r>
            <a:r>
              <a:rPr lang="en-US" sz="3200" dirty="0" err="1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диалог</a:t>
            </a:r>
            <a:r>
              <a:rPr lang="en-US" sz="3200" dirty="0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 и</a:t>
            </a:r>
            <a:endParaRPr lang="ru-RU" sz="3200" dirty="0">
              <a:solidFill>
                <a:srgbClr val="151617"/>
              </a:solidFill>
              <a:latin typeface="Georgia" panose="02040502050405020303" pitchFamily="18" charset="0"/>
              <a:ea typeface="Inconsolata" pitchFamily="34" charset="-122"/>
              <a:cs typeface="Inconsolata" pitchFamily="34" charset="-120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sz="3200" dirty="0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 достичь компромисса</a:t>
            </a:r>
            <a:r>
              <a:rPr lang="en-US" sz="14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.</a:t>
            </a:r>
            <a:endParaRPr lang="en-US" sz="1450" dirty="0"/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xmlns="" id="{231ED68A-33C7-4287-B0E2-5FACF08C2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45" y="7845773"/>
            <a:ext cx="1200595" cy="1200595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xmlns="" id="{0F5218A5-F811-4F62-859A-4060C50A80A1}"/>
              </a:ext>
            </a:extLst>
          </p:cNvPr>
          <p:cNvSpPr/>
          <p:nvPr/>
        </p:nvSpPr>
        <p:spPr>
          <a:xfrm>
            <a:off x="2599418" y="7960966"/>
            <a:ext cx="3218974" cy="291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48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Ассертивное поведение</a:t>
            </a:r>
            <a:endParaRPr lang="en-US" sz="48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xmlns="" id="{EE2FDF0B-3E31-46D2-85FB-B697C61524B6}"/>
              </a:ext>
            </a:extLst>
          </p:cNvPr>
          <p:cNvSpPr/>
          <p:nvPr/>
        </p:nvSpPr>
        <p:spPr>
          <a:xfrm>
            <a:off x="2629711" y="8588441"/>
            <a:ext cx="7840028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3200" dirty="0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Учит четко и уважительно </a:t>
            </a:r>
            <a:r>
              <a:rPr lang="en-US" sz="3200" dirty="0" err="1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выражать</a:t>
            </a:r>
            <a:r>
              <a:rPr lang="en-US" sz="3200" dirty="0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 </a:t>
            </a:r>
            <a:r>
              <a:rPr lang="en-US" sz="3200" dirty="0" err="1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свои</a:t>
            </a:r>
            <a:endParaRPr lang="ru-RU" sz="3200" dirty="0">
              <a:solidFill>
                <a:srgbClr val="151617"/>
              </a:solidFill>
              <a:latin typeface="Georgia" panose="02040502050405020303" pitchFamily="18" charset="0"/>
              <a:ea typeface="Inconsolata" pitchFamily="34" charset="-122"/>
              <a:cs typeface="Inconsolata" pitchFamily="34" charset="-120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sz="3200" dirty="0">
                <a:solidFill>
                  <a:srgbClr val="151617"/>
                </a:solidFill>
                <a:latin typeface="Georgia" panose="02040502050405020303" pitchFamily="18" charset="0"/>
                <a:ea typeface="Inconsolata" pitchFamily="34" charset="-122"/>
                <a:cs typeface="Inconsolata" pitchFamily="34" charset="-120"/>
              </a:rPr>
              <a:t> мысли и чувства</a:t>
            </a:r>
            <a:r>
              <a:rPr lang="en-US" sz="14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.</a:t>
            </a:r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351993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xmlns="" id="{929997D4-41EB-4AEB-A82B-98395D48A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095" y="-50006"/>
            <a:ext cx="6858000" cy="102870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xmlns="" id="{DCF4D5A5-D7F0-4132-83C6-514258D5E17A}"/>
              </a:ext>
            </a:extLst>
          </p:cNvPr>
          <p:cNvSpPr/>
          <p:nvPr/>
        </p:nvSpPr>
        <p:spPr>
          <a:xfrm>
            <a:off x="726791" y="493396"/>
            <a:ext cx="7733348" cy="1889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Техники эффективной коммуникации в конфликтных ситуациях</a:t>
            </a:r>
            <a:endParaRPr lang="en-US" sz="3950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xmlns="" id="{E1F35705-8C1C-435B-8AA8-87625FCF09C6}"/>
              </a:ext>
            </a:extLst>
          </p:cNvPr>
          <p:cNvSpPr/>
          <p:nvPr/>
        </p:nvSpPr>
        <p:spPr>
          <a:xfrm>
            <a:off x="996077" y="3106341"/>
            <a:ext cx="22860" cy="4208621"/>
          </a:xfrm>
          <a:prstGeom prst="roundRect">
            <a:avLst>
              <a:gd name="adj" fmla="val 40000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5" name="Shape 2">
            <a:extLst>
              <a:ext uri="{FF2B5EF4-FFF2-40B4-BE49-F238E27FC236}">
                <a16:creationId xmlns:a16="http://schemas.microsoft.com/office/drawing/2014/main" xmlns="" id="{B0F47580-A36A-43D1-8835-7FC208931ECF}"/>
              </a:ext>
            </a:extLst>
          </p:cNvPr>
          <p:cNvSpPr/>
          <p:nvPr/>
        </p:nvSpPr>
        <p:spPr>
          <a:xfrm>
            <a:off x="1211342" y="3548301"/>
            <a:ext cx="705326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6" name="Shape 3">
            <a:extLst>
              <a:ext uri="{FF2B5EF4-FFF2-40B4-BE49-F238E27FC236}">
                <a16:creationId xmlns:a16="http://schemas.microsoft.com/office/drawing/2014/main" xmlns="" id="{A651097A-B995-436A-B424-63DB620E49AE}"/>
              </a:ext>
            </a:extLst>
          </p:cNvPr>
          <p:cNvSpPr/>
          <p:nvPr/>
        </p:nvSpPr>
        <p:spPr>
          <a:xfrm>
            <a:off x="780812" y="3333036"/>
            <a:ext cx="453390" cy="453390"/>
          </a:xfrm>
          <a:prstGeom prst="roundRect">
            <a:avLst>
              <a:gd name="adj" fmla="val 201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7" name="Text 4">
            <a:extLst>
              <a:ext uri="{FF2B5EF4-FFF2-40B4-BE49-F238E27FC236}">
                <a16:creationId xmlns:a16="http://schemas.microsoft.com/office/drawing/2014/main" xmlns="" id="{D18EEA43-2CDA-4C16-AB5C-A63082DB99E0}"/>
              </a:ext>
            </a:extLst>
          </p:cNvPr>
          <p:cNvSpPr/>
          <p:nvPr/>
        </p:nvSpPr>
        <p:spPr>
          <a:xfrm>
            <a:off x="944285" y="3408521"/>
            <a:ext cx="126325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xmlns="" id="{12C2128B-29D2-4D2F-AE16-986C9BDC907B}"/>
              </a:ext>
            </a:extLst>
          </p:cNvPr>
          <p:cNvSpPr/>
          <p:nvPr/>
        </p:nvSpPr>
        <p:spPr>
          <a:xfrm>
            <a:off x="2115860" y="3307794"/>
            <a:ext cx="2901553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Активное слушание</a:t>
            </a:r>
            <a:endParaRPr lang="en-US" sz="40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xmlns="" id="{474627A9-A94A-4C5B-8A13-D7F6940BD6AE}"/>
              </a:ext>
            </a:extLst>
          </p:cNvPr>
          <p:cNvSpPr/>
          <p:nvPr/>
        </p:nvSpPr>
        <p:spPr>
          <a:xfrm>
            <a:off x="2115860" y="3743563"/>
            <a:ext cx="6322814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Понимание точки зрения другой стороны, проявление эмпатии.</a:t>
            </a:r>
            <a:endParaRPr lang="en-US" sz="155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xmlns="" id="{96EA1BA9-D6C0-4AF3-B553-A5B790EE77D3}"/>
              </a:ext>
            </a:extLst>
          </p:cNvPr>
          <p:cNvSpPr/>
          <p:nvPr/>
        </p:nvSpPr>
        <p:spPr>
          <a:xfrm>
            <a:off x="1211342" y="5233273"/>
            <a:ext cx="705326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11" name="Shape 8">
            <a:extLst>
              <a:ext uri="{FF2B5EF4-FFF2-40B4-BE49-F238E27FC236}">
                <a16:creationId xmlns:a16="http://schemas.microsoft.com/office/drawing/2014/main" xmlns="" id="{E25BA55A-67F9-48CF-82FB-8512675D29E2}"/>
              </a:ext>
            </a:extLst>
          </p:cNvPr>
          <p:cNvSpPr/>
          <p:nvPr/>
        </p:nvSpPr>
        <p:spPr>
          <a:xfrm>
            <a:off x="780812" y="5018008"/>
            <a:ext cx="453390" cy="453390"/>
          </a:xfrm>
          <a:prstGeom prst="roundRect">
            <a:avLst>
              <a:gd name="adj" fmla="val 201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2" name="Text 9">
            <a:extLst>
              <a:ext uri="{FF2B5EF4-FFF2-40B4-BE49-F238E27FC236}">
                <a16:creationId xmlns:a16="http://schemas.microsoft.com/office/drawing/2014/main" xmlns="" id="{EFED7F9B-899B-41BC-8D9D-20909F09F046}"/>
              </a:ext>
            </a:extLst>
          </p:cNvPr>
          <p:cNvSpPr/>
          <p:nvPr/>
        </p:nvSpPr>
        <p:spPr>
          <a:xfrm>
            <a:off x="915591" y="5093494"/>
            <a:ext cx="183833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xmlns="" id="{4EE40FCD-EBEA-415F-A5C4-E182FADF78DA}"/>
              </a:ext>
            </a:extLst>
          </p:cNvPr>
          <p:cNvSpPr/>
          <p:nvPr/>
        </p:nvSpPr>
        <p:spPr>
          <a:xfrm>
            <a:off x="2115860" y="4992767"/>
            <a:ext cx="2519005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Я-сообщения</a:t>
            </a:r>
            <a:endParaRPr lang="en-US" sz="4000" dirty="0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xmlns="" id="{3AFC0931-FE5E-474F-B72B-848717DCA0B0}"/>
              </a:ext>
            </a:extLst>
          </p:cNvPr>
          <p:cNvSpPr/>
          <p:nvPr/>
        </p:nvSpPr>
        <p:spPr>
          <a:xfrm>
            <a:off x="2102981" y="5509081"/>
            <a:ext cx="6322814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Выражение своих чувств без обвинений и осуждений.</a:t>
            </a:r>
            <a:endParaRPr lang="en-US" sz="1550" dirty="0"/>
          </a:p>
        </p:txBody>
      </p:sp>
      <p:sp>
        <p:nvSpPr>
          <p:cNvPr id="15" name="Shape 12">
            <a:extLst>
              <a:ext uri="{FF2B5EF4-FFF2-40B4-BE49-F238E27FC236}">
                <a16:creationId xmlns:a16="http://schemas.microsoft.com/office/drawing/2014/main" xmlns="" id="{E9CB2B34-B944-490B-AFB4-799DF7FEDF62}"/>
              </a:ext>
            </a:extLst>
          </p:cNvPr>
          <p:cNvSpPr/>
          <p:nvPr/>
        </p:nvSpPr>
        <p:spPr>
          <a:xfrm>
            <a:off x="1211342" y="6595824"/>
            <a:ext cx="705326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xmlns="" id="{04C2D4BE-DDE4-4E92-BCFE-CACE399AB811}"/>
              </a:ext>
            </a:extLst>
          </p:cNvPr>
          <p:cNvSpPr/>
          <p:nvPr/>
        </p:nvSpPr>
        <p:spPr>
          <a:xfrm>
            <a:off x="780812" y="6380559"/>
            <a:ext cx="453390" cy="453390"/>
          </a:xfrm>
          <a:prstGeom prst="roundRect">
            <a:avLst>
              <a:gd name="adj" fmla="val 201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7" name="Text 14">
            <a:extLst>
              <a:ext uri="{FF2B5EF4-FFF2-40B4-BE49-F238E27FC236}">
                <a16:creationId xmlns:a16="http://schemas.microsoft.com/office/drawing/2014/main" xmlns="" id="{2956307C-C90D-434C-BC76-FC0FA31A0050}"/>
              </a:ext>
            </a:extLst>
          </p:cNvPr>
          <p:cNvSpPr/>
          <p:nvPr/>
        </p:nvSpPr>
        <p:spPr>
          <a:xfrm>
            <a:off x="914638" y="6456045"/>
            <a:ext cx="185618" cy="302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xmlns="" id="{C14B693E-5A22-4D80-B37E-2B3704CCB900}"/>
              </a:ext>
            </a:extLst>
          </p:cNvPr>
          <p:cNvSpPr/>
          <p:nvPr/>
        </p:nvSpPr>
        <p:spPr>
          <a:xfrm>
            <a:off x="2115860" y="6355318"/>
            <a:ext cx="2889647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Поиск компромисса</a:t>
            </a:r>
            <a:endParaRPr lang="en-US" sz="4000" dirty="0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xmlns="" id="{D3862A32-C81E-4AA5-A60D-05C222C42A22}"/>
              </a:ext>
            </a:extLst>
          </p:cNvPr>
          <p:cNvSpPr/>
          <p:nvPr/>
        </p:nvSpPr>
        <p:spPr>
          <a:xfrm>
            <a:off x="2115860" y="6791087"/>
            <a:ext cx="6322814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Нахождение решения, которое устраивает всех участников.</a:t>
            </a:r>
            <a:endParaRPr lang="en-US" sz="1550" dirty="0"/>
          </a:p>
        </p:txBody>
      </p:sp>
    </p:spTree>
    <p:extLst>
      <p:ext uri="{BB962C8B-B14F-4D97-AF65-F5344CB8AC3E}">
        <p14:creationId xmlns:p14="http://schemas.microsoft.com/office/powerpoint/2010/main" val="87591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563</Words>
  <Application>Microsoft Office PowerPoint</Application>
  <PresentationFormat>Произвольный</PresentationFormat>
  <Paragraphs>110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9" baseType="lpstr">
      <vt:lpstr>Inconsolata</vt:lpstr>
      <vt:lpstr>Playfair Display Bold</vt:lpstr>
      <vt:lpstr>Blacker Sans Text</vt:lpstr>
      <vt:lpstr>Blacker Sans Text Bold</vt:lpstr>
      <vt:lpstr>Montserrat Black</vt:lpstr>
      <vt:lpstr>Bitter Medium</vt:lpstr>
      <vt:lpstr>Roboto</vt:lpstr>
      <vt:lpstr>Higuen Elegant Serif</vt:lpstr>
      <vt:lpstr>Lato</vt:lpstr>
      <vt:lpstr>Georgia</vt:lpstr>
      <vt:lpstr>Lato Bold</vt:lpstr>
      <vt:lpstr>Calibri</vt:lpstr>
      <vt:lpstr>Raleway</vt:lpstr>
      <vt:lpstr>Arial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Women's Care Campaign</dc:title>
  <dc:creator>admin</dc:creator>
  <cp:lastModifiedBy>admin</cp:lastModifiedBy>
  <cp:revision>15</cp:revision>
  <dcterms:created xsi:type="dcterms:W3CDTF">2006-08-16T00:00:00Z</dcterms:created>
  <dcterms:modified xsi:type="dcterms:W3CDTF">2024-12-18T08:50:22Z</dcterms:modified>
  <dc:identifier>DAGPmQBtUrY</dc:identifier>
</cp:coreProperties>
</file>